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  <p:sldMasterId id="2147483825" r:id="rId2"/>
    <p:sldMasterId id="2147483840" r:id="rId3"/>
    <p:sldMasterId id="2147483855" r:id="rId4"/>
  </p:sldMasterIdLst>
  <p:notesMasterIdLst>
    <p:notesMasterId r:id="rId18"/>
  </p:notesMasterIdLst>
  <p:handoutMasterIdLst>
    <p:handoutMasterId r:id="rId19"/>
  </p:handoutMasterIdLst>
  <p:sldIdLst>
    <p:sldId id="571" r:id="rId5"/>
    <p:sldId id="586" r:id="rId6"/>
    <p:sldId id="531" r:id="rId7"/>
    <p:sldId id="534" r:id="rId8"/>
    <p:sldId id="582" r:id="rId9"/>
    <p:sldId id="584" r:id="rId10"/>
    <p:sldId id="585" r:id="rId11"/>
    <p:sldId id="587" r:id="rId12"/>
    <p:sldId id="541" r:id="rId13"/>
    <p:sldId id="568" r:id="rId14"/>
    <p:sldId id="593" r:id="rId15"/>
    <p:sldId id="592" r:id="rId16"/>
    <p:sldId id="590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0000FF"/>
    <a:srgbClr val="800080"/>
    <a:srgbClr val="66FF66"/>
    <a:srgbClr val="99CCFF"/>
    <a:srgbClr val="00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2" autoAdjust="0"/>
    <p:restoredTop sz="86380" autoAdjust="0"/>
  </p:normalViewPr>
  <p:slideViewPr>
    <p:cSldViewPr>
      <p:cViewPr>
        <p:scale>
          <a:sx n="70" d="100"/>
          <a:sy n="70" d="100"/>
        </p:scale>
        <p:origin x="-1627" y="-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8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99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1%20&#1055;&#1088;&#1080;&#1088;&#1086;&#1089;&#1090;&#1099;%20&#1095;&#1080;&#1089;&#1083;%20&#1085;&#1072;&#1089;%20&#1050;&#1056;-&#1089;&#1090;&#1088;&#1072;&#1085;&#1099;-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&#1057;&#1058;&#1040;&#1056;&#1054;&#1045;\&#1043;&#1056;&#1040;&#1060;&#1048;&#1050;&#1048;\1%20&#1050;&#1086;&#1084;&#1087;&#1086;&#1085;&#1077;&#1085;&#1090;&#1099;%20&#1087;&#1088;&#1080;&#1088;&#1086;&#1089;&#1090;&#1072;%20&#1095;&#1080;&#1089;&#1083;%20&#1087;&#1086;&#1089;&#1090;%20&#1085;&#1072;&#1089;%20&#1050;&#1056;-2009-20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4%20%20&#1082;&#1086;&#1101;&#1092;&#1092;%20&#1092;&#1077;&#1088;&#1090;%20&#1050;&#1056;%201990-20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5%20%20&#1082;&#1086;&#1101;&#1092;&#1092;%20&#1092;&#1077;&#1088;&#1090;%20&#1050;&#1056;-&#1086;&#1073;&#1083;-2016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Demographic_NSC\&#1055;&#1088;&#1077;&#1089;&#1089;-&#1082;&#1086;&#1085;&#1092;&#1077;&#1088;&#1077;&#1085;&#1094;&#1080;&#1080;\&#1055;&#1088;&#1077;&#1089;&#1089;-&#1082;&#1086;&#1085;&#1092;&#1077;&#1088;&#1077;&#1085;&#1094;&#1080;&#1103;%20&#1080;&#1102;&#1083;&#1100;%202017\&#1043;&#1056;&#1040;&#1060;&#1048;&#1050;&#1048;\6%20%20&#1089;&#1084;&#1077;&#1088;&#1090;+&#1089;&#1090;&#1072;&#1085;&#1076;_&#1089;&#1084;&#1077;&#1088;&#1090;-&#1050;&#1056;-&#1086;&#1073;&#1083;-2016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7%20%20&#1084;&#1083;&#1072;&#1076;_&#1076;&#1077;&#1090;_&#1089;&#1084;&#1077;&#1088;&#1090;&#1100;-&#1050;&#1056;-1990-2016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8%20%20&#1084;&#1072;&#1090;%20&#1089;&#1084;&#1077;&#1088;&#1090;-1990-2016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9%20%20&#1054;&#1078;&#1080;&#1076;_&#1087;&#1088;&#1086;&#1076;%20&#1078;&#1080;&#1079;&#1085;&#1080;-2010-2016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10%20&#1042;&#1085;&#1077;&#1096;&#1085;&#1103;&#1103;%20&#1084;&#1080;&#1075;&#1088;%20&#1050;&#1056;-2000-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58499389001645E-3"/>
          <c:y val="8.4337349397590369E-2"/>
          <c:w val="0.98584797813069214"/>
          <c:h val="0.7409638554216867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879744"/>
        <c:axId val="94878720"/>
      </c:barChart>
      <c:catAx>
        <c:axId val="94879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54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487872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9487872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94879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1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776426578774008E-2"/>
          <c:y val="6.4846416382252553E-2"/>
          <c:w val="0.95895329972870114"/>
          <c:h val="0.733788395904436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 w="381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656206322302004E-3"/>
                  <c:y val="-1.121567995126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6214305189845586E-3"/>
                  <c:y val="1.302123923929304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9315128000933517E-3"/>
                  <c:y val="-1.672982003529388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5511758267985951E-3"/>
                  <c:y val="4.071197584943564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344835763314363E-3"/>
                  <c:y val="-9.488233766001275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0033465204326584E-3"/>
                  <c:y val="-2.182150439386187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0017259565258119E-3"/>
                  <c:y val="-4.12290272589646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Mode val="edge"/>
                  <c:yMode val="edge"/>
                  <c:x val="0.77346400539796567"/>
                  <c:y val="0.48122866894197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Mode val="edge"/>
                  <c:yMode val="edge"/>
                  <c:x val="0.84951590551031797"/>
                  <c:y val="0.2832764505119453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Mode val="edge"/>
                  <c:yMode val="edge"/>
                  <c:x val="0.93851280989711316"/>
                  <c:y val="0.2798634812286689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'1'!$F$4:$F$9</c:f>
              <c:strCache>
                <c:ptCount val="6"/>
                <c:pt idx="0">
                  <c:v>Кыргызстан (2016г.)</c:v>
                </c:pt>
                <c:pt idx="1">
                  <c:v>Беларусь (2015г.)</c:v>
                </c:pt>
                <c:pt idx="2">
                  <c:v>Казахстан (2015г.)</c:v>
                </c:pt>
                <c:pt idx="3">
                  <c:v>Россия (2015г.)</c:v>
                </c:pt>
                <c:pt idx="4">
                  <c:v>Таджикистан (2014г.)</c:v>
                </c:pt>
                <c:pt idx="5">
                  <c:v>Украина (2015г.)</c:v>
                </c:pt>
              </c:strCache>
            </c:strRef>
          </c:cat>
          <c:val>
            <c:numRef>
              <c:f>'1'!$G$4:$G$9</c:f>
              <c:numCache>
                <c:formatCode>0.0</c:formatCode>
                <c:ptCount val="6"/>
                <c:pt idx="0">
                  <c:v>102</c:v>
                </c:pt>
                <c:pt idx="1">
                  <c:v>100.2</c:v>
                </c:pt>
                <c:pt idx="2">
                  <c:v>101.5</c:v>
                </c:pt>
                <c:pt idx="3">
                  <c:v>100.2</c:v>
                </c:pt>
                <c:pt idx="4">
                  <c:v>102.3</c:v>
                </c:pt>
                <c:pt idx="5">
                  <c:v>99.6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051776"/>
        <c:axId val="95053312"/>
      </c:barChart>
      <c:catAx>
        <c:axId val="9505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505331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9505331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95051776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49470494323275E-2"/>
          <c:y val="2.6475876100871185E-2"/>
          <c:w val="0.92817524050395572"/>
          <c:h val="0.82901068739818373"/>
        </c:manualLayout>
      </c:layout>
      <c:lineChart>
        <c:grouping val="standard"/>
        <c:varyColors val="0"/>
        <c:ser>
          <c:idx val="0"/>
          <c:order val="0"/>
          <c:tx>
            <c:strRef>
              <c:f>'1'!$G$3</c:f>
              <c:strCache>
                <c:ptCount val="1"/>
                <c:pt idx="0">
                  <c:v>Число родившихся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1.3080468548008234E-2"/>
                  <c:y val="-7.330879200528056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259206493577532E-3"/>
                  <c:y val="-7.543289384976620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2016159071104369E-3"/>
                  <c:y val="-6.021261660667204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803538526796517E-3"/>
                  <c:y val="-5.8271498081266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188720702937776E-2"/>
                  <c:y val="-6.57010012221599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647973782729226E-2"/>
                  <c:y val="-4.91152816443143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1757789535567486E-2"/>
                  <c:y val="-4.8048048048048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5273368606701938E-2"/>
                  <c:y val="-3.6036036036036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'1'!$F$4:$F$11</c:f>
              <c:strCache>
                <c:ptCount val="8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  <c:pt idx="7">
                  <c:v>2016г.</c:v>
                </c:pt>
              </c:strCache>
            </c:strRef>
          </c:cat>
          <c:val>
            <c:numRef>
              <c:f>'1'!$G$4:$G$11</c:f>
              <c:numCache>
                <c:formatCode>#,##0.0</c:formatCode>
                <c:ptCount val="8"/>
                <c:pt idx="0">
                  <c:v>135.5</c:v>
                </c:pt>
                <c:pt idx="1">
                  <c:v>146.1</c:v>
                </c:pt>
                <c:pt idx="2">
                  <c:v>149.6</c:v>
                </c:pt>
                <c:pt idx="3">
                  <c:v>154.9</c:v>
                </c:pt>
                <c:pt idx="4">
                  <c:v>155.5</c:v>
                </c:pt>
                <c:pt idx="5">
                  <c:v>161.80000000000001</c:v>
                </c:pt>
                <c:pt idx="6">
                  <c:v>163.4</c:v>
                </c:pt>
                <c:pt idx="7">
                  <c:v>158.1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'1'!$H$3</c:f>
              <c:strCache>
                <c:ptCount val="1"/>
                <c:pt idx="0">
                  <c:v>Число умерших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3068753285273145E-2"/>
                  <c:y val="3.985681191708900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95647682695129E-2"/>
                  <c:y val="5.265862529996934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718990064437532E-2"/>
                  <c:y val="3.985681191708900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9841295654017266E-2"/>
                  <c:y val="4.96556134902734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2475105619041997E-2"/>
                  <c:y val="4.59700381511548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544471820901692E-2"/>
                  <c:y val="4.80760812020797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1757789535567486E-2"/>
                  <c:y val="3.6036036036036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1164021164021163E-2"/>
                  <c:y val="2.002002002002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'1'!$F$4:$F$11</c:f>
              <c:strCache>
                <c:ptCount val="8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  <c:pt idx="7">
                  <c:v>2016г.</c:v>
                </c:pt>
              </c:strCache>
            </c:strRef>
          </c:cat>
          <c:val>
            <c:numRef>
              <c:f>'1'!$H$4:$H$11</c:f>
              <c:numCache>
                <c:formatCode>#,##0.0</c:formatCode>
                <c:ptCount val="8"/>
                <c:pt idx="0">
                  <c:v>35.9</c:v>
                </c:pt>
                <c:pt idx="1">
                  <c:v>36.200000000000003</c:v>
                </c:pt>
                <c:pt idx="2">
                  <c:v>35.9</c:v>
                </c:pt>
                <c:pt idx="3">
                  <c:v>36.200000000000003</c:v>
                </c:pt>
                <c:pt idx="4">
                  <c:v>34.799999999999997</c:v>
                </c:pt>
                <c:pt idx="5">
                  <c:v>35.6</c:v>
                </c:pt>
                <c:pt idx="6">
                  <c:v>34.799999999999997</c:v>
                </c:pt>
                <c:pt idx="7">
                  <c:v>33.5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'1'!$I$3</c:f>
              <c:strCache>
                <c:ptCount val="1"/>
                <c:pt idx="0">
                  <c:v>Сальдо миграции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triangle"/>
            <c:size val="9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0000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4826554971354821E-2"/>
                  <c:y val="9.264474788349397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8059978788778879E-2"/>
                  <c:y val="6.138363589475204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420359394529644E-2"/>
                  <c:y val="5.4833042719068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0815929459187742E-2"/>
                  <c:y val="8.24588777171669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7191988972736985E-2"/>
                  <c:y val="7.31786100515028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782084332543531E-2"/>
                  <c:y val="8.6773117239809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2328042328042499E-2"/>
                  <c:y val="8.408408408408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4679600235155791E-2"/>
                  <c:y val="8.0080080080080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'1'!$F$4:$F$11</c:f>
              <c:strCache>
                <c:ptCount val="8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  <c:pt idx="7">
                  <c:v>2016г.</c:v>
                </c:pt>
              </c:strCache>
            </c:strRef>
          </c:cat>
          <c:val>
            <c:numRef>
              <c:f>'1'!$I$4:$I$11</c:f>
              <c:numCache>
                <c:formatCode>#,##0.0</c:formatCode>
                <c:ptCount val="8"/>
                <c:pt idx="0">
                  <c:v>-29.6</c:v>
                </c:pt>
                <c:pt idx="1">
                  <c:v>-50.6</c:v>
                </c:pt>
                <c:pt idx="2">
                  <c:v>-39.4</c:v>
                </c:pt>
                <c:pt idx="3">
                  <c:v>-7.5</c:v>
                </c:pt>
                <c:pt idx="4">
                  <c:v>-7.2</c:v>
                </c:pt>
                <c:pt idx="5">
                  <c:v>-7.7</c:v>
                </c:pt>
                <c:pt idx="6">
                  <c:v>-4.2</c:v>
                </c:pt>
                <c:pt idx="7">
                  <c:v>-3.9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'1'!$J$3</c:f>
              <c:strCache>
                <c:ptCount val="1"/>
                <c:pt idx="0">
                  <c:v>Общий прирост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x"/>
            <c:size val="9"/>
            <c:spPr>
              <a:noFill/>
              <a:ln w="19050">
                <a:solidFill>
                  <a:srgbClr val="C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8953511759681555E-2"/>
                  <c:y val="-4.454495051644252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077563833395982E-2"/>
                  <c:y val="-6.971089506467942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3656687926565898E-2"/>
                  <c:y val="-6.926048028225961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6890111743989928E-2"/>
                  <c:y val="-5.019439885138071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178221433268885E-2"/>
                  <c:y val="-4.413952507997154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4538602039019706E-2"/>
                  <c:y val="-4.899419631805415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4109347442680775E-2"/>
                  <c:y val="-4.004004004004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5867136978248089E-2"/>
                  <c:y val="-3.603603603603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'1'!$F$4:$F$11</c:f>
              <c:strCache>
                <c:ptCount val="8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  <c:pt idx="7">
                  <c:v>2016г.</c:v>
                </c:pt>
              </c:strCache>
            </c:strRef>
          </c:cat>
          <c:val>
            <c:numRef>
              <c:f>'1'!$J$4:$J$11</c:f>
              <c:numCache>
                <c:formatCode>#,##0.0</c:formatCode>
                <c:ptCount val="8"/>
                <c:pt idx="0">
                  <c:v>70</c:v>
                </c:pt>
                <c:pt idx="1">
                  <c:v>59.29999999999999</c:v>
                </c:pt>
                <c:pt idx="2">
                  <c:v>74.299999999999983</c:v>
                </c:pt>
                <c:pt idx="3">
                  <c:v>111.2</c:v>
                </c:pt>
                <c:pt idx="4">
                  <c:v>113.5</c:v>
                </c:pt>
                <c:pt idx="5">
                  <c:v>118.50000000000001</c:v>
                </c:pt>
                <c:pt idx="6">
                  <c:v>124.4</c:v>
                </c:pt>
                <c:pt idx="7">
                  <c:v>120.7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275008"/>
        <c:axId val="149276544"/>
      </c:lineChart>
      <c:catAx>
        <c:axId val="14927500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9276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9276544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92750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9964808032071666E-2"/>
          <c:y val="0.89054974437986723"/>
          <c:w val="0.87830839104592262"/>
          <c:h val="5.70572243842212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7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76" dirty="0" smtClean="0">
                <a:solidFill>
                  <a:srgbClr val="FF0000"/>
                </a:solidFill>
              </a:rPr>
              <a:t>201</a:t>
            </a:r>
            <a:r>
              <a:rPr lang="ru-RU" sz="1776" dirty="0" smtClean="0">
                <a:solidFill>
                  <a:srgbClr val="FF0000"/>
                </a:solidFill>
              </a:rPr>
              <a:t>2</a:t>
            </a:r>
            <a:endParaRPr lang="en-US" sz="1776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39449697040658022"/>
          <c:y val="2.8804461942257217E-2"/>
        </c:manualLayout>
      </c:layout>
      <c:overlay val="0"/>
      <c:spPr>
        <a:noFill/>
        <a:ln w="2366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094628252674911"/>
          <c:y val="0.14845387702801133"/>
          <c:w val="0.49347290985378567"/>
          <c:h val="0.59212084650071961"/>
        </c:manualLayout>
      </c:layout>
      <c:pieChart>
        <c:varyColors val="1"/>
        <c:ser>
          <c:idx val="0"/>
          <c:order val="0"/>
          <c:tx>
            <c:strRef>
              <c:f>'2012'!$C$4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9999FF"/>
            </a:solidFill>
            <a:ln w="11831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1831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1831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4.6697724269385121E-2"/>
                  <c:y val="-5.71006271487952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432327919566904E-2"/>
                  <c:y val="-5.644877492158024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4651950802988032E-2"/>
                  <c:y val="1.601132368940138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3662">
                <a:noFill/>
              </a:ln>
            </c:spPr>
            <c:txPr>
              <a:bodyPr/>
              <a:lstStyle/>
              <a:p>
                <a:pPr>
                  <a:defRPr sz="1776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'2012'!$B$5:$B$7</c:f>
              <c:strCache>
                <c:ptCount val="3"/>
                <c:pt idx="0">
                  <c:v>моложе трудоспособного возраста</c:v>
                </c:pt>
                <c:pt idx="1">
                  <c:v>трудоспособном возрасте</c:v>
                </c:pt>
                <c:pt idx="2">
                  <c:v>старше трудоспособного возраста</c:v>
                </c:pt>
              </c:strCache>
            </c:strRef>
          </c:cat>
          <c:val>
            <c:numRef>
              <c:f>'2012'!$C$5:$C$7</c:f>
              <c:numCache>
                <c:formatCode>0.0</c:formatCode>
                <c:ptCount val="3"/>
                <c:pt idx="0">
                  <c:v>32.4</c:v>
                </c:pt>
                <c:pt idx="1">
                  <c:v>61</c:v>
                </c:pt>
                <c:pt idx="2">
                  <c:v>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3950953346608935E-2"/>
          <c:y val="0.82420443265956067"/>
          <c:w val="0.92809909202184993"/>
          <c:h val="0.15352359263290694"/>
        </c:manualLayout>
      </c:layout>
      <c:overlay val="0"/>
      <c:spPr>
        <a:solidFill>
          <a:srgbClr val="FFFFFF"/>
        </a:solidFill>
        <a:ln w="2958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7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7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ser>
          <c:idx val="0"/>
          <c:order val="0"/>
          <c:tx>
            <c:strRef>
              <c:f>'2015'!$C$4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9999FF"/>
            </a:solidFill>
            <a:ln w="10487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0487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0487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3.3733172466344934E-2"/>
                  <c:y val="4.494240873983652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277622555245109E-2"/>
                  <c:y val="9.573274536389272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5758191516383031E-2"/>
                  <c:y val="7.913654261839887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0975">
                <a:noFill/>
              </a:ln>
            </c:spPr>
            <c:txPr>
              <a:bodyPr/>
              <a:lstStyle/>
              <a:p>
                <a:pPr>
                  <a:defRPr sz="159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'2015'!$B$5:$B$7</c:f>
              <c:strCache>
                <c:ptCount val="3"/>
                <c:pt idx="0">
                  <c:v>моложе трудоспособного</c:v>
                </c:pt>
                <c:pt idx="1">
                  <c:v>в трудоспособном</c:v>
                </c:pt>
                <c:pt idx="2">
                  <c:v>старше трудоспособного</c:v>
                </c:pt>
              </c:strCache>
            </c:strRef>
          </c:cat>
          <c:val>
            <c:numRef>
              <c:f>'2015'!$C$5:$C$7</c:f>
              <c:numCache>
                <c:formatCode>0.0</c:formatCode>
                <c:ptCount val="3"/>
                <c:pt idx="0">
                  <c:v>33.6</c:v>
                </c:pt>
                <c:pt idx="1">
                  <c:v>59.1</c:v>
                </c:pt>
                <c:pt idx="2">
                  <c:v>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5854703599969161E-2"/>
          <c:y val="8.8135739101792746E-2"/>
          <c:w val="0.95290102287285394"/>
          <c:h val="0.7627131268424371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Лист1!$B$4:$AB$4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Лист1!$B$5:$AB$5</c:f>
              <c:numCache>
                <c:formatCode>0.0</c:formatCode>
                <c:ptCount val="27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3677184"/>
        <c:axId val="154097920"/>
      </c:lineChart>
      <c:catAx>
        <c:axId val="15367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097920"/>
        <c:crosses val="autoZero"/>
        <c:auto val="1"/>
        <c:lblAlgn val="ctr"/>
        <c:lblOffset val="100"/>
        <c:noMultiLvlLbl val="0"/>
      </c:catAx>
      <c:valAx>
        <c:axId val="15409792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00"/>
            </a:pPr>
            <a:endParaRPr lang="ru-RU"/>
          </a:p>
        </c:txPr>
        <c:crossAx val="153677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555555555555559E-2"/>
          <c:y val="5.4545454545454543E-2"/>
          <c:w val="0.92682926829268297"/>
          <c:h val="0.7400213854665657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123264"/>
        <c:axId val="153748224"/>
      </c:barChart>
      <c:catAx>
        <c:axId val="15412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100" b="0">
                <a:effectLst/>
              </a:defRPr>
            </a:pPr>
            <a:endParaRPr lang="ru-RU"/>
          </a:p>
        </c:txPr>
        <c:crossAx val="153748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3748224"/>
        <c:scaling>
          <c:orientation val="minMax"/>
          <c:max val="5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54123264"/>
        <c:crosses val="autoZero"/>
        <c:crossBetween val="between"/>
        <c:majorUnit val="1"/>
      </c:valAx>
      <c:spPr>
        <a:noFill/>
        <a:ln w="25395">
          <a:noFill/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Times New Roman UniToktom" pitchFamily="18" charset="0"/>
          <a:ea typeface="Times New Roman UniToktom" pitchFamily="18" charset="0"/>
          <a:cs typeface="Times New Roman UniToktom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220574195614382E-2"/>
          <c:y val="3.8158687496261098E-2"/>
          <c:w val="0.96577939237651855"/>
          <c:h val="0.7886741216787878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0099"/>
            </a:solidFill>
            <a:ln w="38100">
              <a:solidFill>
                <a:srgbClr val="000099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732254553909676E-3"/>
                  <c:y val="4.379988464522394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7078527069816294E-4"/>
                  <c:y val="-5.967552750549083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3938284476443554E-3"/>
                  <c:y val="-1.9430701873278666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9038999438916782E-3"/>
                  <c:y val="4.87464042213853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205428740514018E-3"/>
                  <c:y val="-4.7197225921175867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3732669911444848E-3"/>
                  <c:y val="-2.085744223373461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3441166425428603E-3"/>
                  <c:y val="-1.1042781243967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6968407596359434E-3"/>
                  <c:y val="1.60364410733457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0495648767290264E-3"/>
                  <c:y val="-2.36341209817838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8337921931113055E-3"/>
                  <c:y val="-1.30221369769816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Mode val="edge"/>
                  <c:yMode val="edge"/>
                  <c:x val="0.79126338627532466"/>
                  <c:y val="0.16494900715812646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'коээф ферт'!$C$11:$C$20</c:f>
              <c:strCache>
                <c:ptCount val="10"/>
                <c:pt idx="0">
                  <c:v>КР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'коээф ферт'!$D$11:$D$20</c:f>
              <c:numCache>
                <c:formatCode>0.0</c:formatCode>
                <c:ptCount val="10"/>
                <c:pt idx="0">
                  <c:v>3.06</c:v>
                </c:pt>
                <c:pt idx="1">
                  <c:v>3.42</c:v>
                </c:pt>
                <c:pt idx="2">
                  <c:v>2.97</c:v>
                </c:pt>
                <c:pt idx="3">
                  <c:v>3.24</c:v>
                </c:pt>
                <c:pt idx="4">
                  <c:v>3.56</c:v>
                </c:pt>
                <c:pt idx="5">
                  <c:v>3.34</c:v>
                </c:pt>
                <c:pt idx="6">
                  <c:v>3.4</c:v>
                </c:pt>
                <c:pt idx="7">
                  <c:v>3.26</c:v>
                </c:pt>
                <c:pt idx="8">
                  <c:v>2.4300000000000002</c:v>
                </c:pt>
                <c:pt idx="9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883392"/>
        <c:axId val="153884928"/>
      </c:barChart>
      <c:catAx>
        <c:axId val="153883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3884928"/>
        <c:crosses val="autoZero"/>
        <c:auto val="1"/>
        <c:lblAlgn val="ctr"/>
        <c:lblOffset val="40"/>
        <c:tickLblSkip val="1"/>
        <c:tickMarkSkip val="1"/>
        <c:noMultiLvlLbl val="0"/>
      </c:catAx>
      <c:valAx>
        <c:axId val="153884928"/>
        <c:scaling>
          <c:orientation val="minMax"/>
          <c:max val="5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3883392"/>
        <c:crosses val="autoZero"/>
        <c:crossBetween val="between"/>
        <c:majorUnit val="1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00696945230104E-2"/>
          <c:y val="5.909090909090909E-2"/>
          <c:w val="0.92818591150232066"/>
          <c:h val="0.65681818181818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'[6  смерт+станд_смерт-КР-обл-2016.xlsx]смертность'!$B$10</c:f>
              <c:strCache>
                <c:ptCount val="1"/>
                <c:pt idx="0">
                  <c:v>общий коэффициент смертности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2700">
              <a:solidFill>
                <a:srgbClr val="FF00FF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1.0101010101010147E-2"/>
                  <c:y val="-5.555491378045088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8160392848646816E-3"/>
                  <c:y val="-5.420901932712995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1645548308937279E-3"/>
                  <c:y val="-4.38200906704844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4675029083723921E-3"/>
                  <c:y val="-6.070150322118828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'[6  смерт+станд_смерт-КР-обл-2016.xlsx]смертность'!$A$11:$A$20</c:f>
              <c:strCache>
                <c:ptCount val="10"/>
                <c:pt idx="0">
                  <c:v>КР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 </c:v>
                </c:pt>
                <c:pt idx="4">
                  <c:v>Нарынская</c:v>
                </c:pt>
                <c:pt idx="5">
                  <c:v>Ошская область</c:v>
                </c:pt>
                <c:pt idx="6">
                  <c:v>Таласская</c:v>
                </c:pt>
                <c:pt idx="7">
                  <c:v>Чуйская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'[6  смерт+станд_смерт-КР-обл-2016.xlsx]смертность'!$B$11:$B$20</c:f>
              <c:numCache>
                <c:formatCode>0.0</c:formatCode>
                <c:ptCount val="10"/>
                <c:pt idx="0">
                  <c:v>5.5</c:v>
                </c:pt>
                <c:pt idx="1">
                  <c:v>5.0999999999999996</c:v>
                </c:pt>
                <c:pt idx="2">
                  <c:v>4.9000000000000004</c:v>
                </c:pt>
                <c:pt idx="3">
                  <c:v>6.8</c:v>
                </c:pt>
                <c:pt idx="4">
                  <c:v>7</c:v>
                </c:pt>
                <c:pt idx="5">
                  <c:v>4.5999999999999996</c:v>
                </c:pt>
                <c:pt idx="6">
                  <c:v>5.7</c:v>
                </c:pt>
                <c:pt idx="7">
                  <c:v>7.2</c:v>
                </c:pt>
                <c:pt idx="8">
                  <c:v>4.8</c:v>
                </c:pt>
                <c:pt idx="9">
                  <c:v>5.8</c:v>
                </c:pt>
              </c:numCache>
            </c:numRef>
          </c:val>
        </c:ser>
        <c:ser>
          <c:idx val="1"/>
          <c:order val="1"/>
          <c:tx>
            <c:strRef>
              <c:f>'[6  смерт+станд_смерт-КР-обл-2016.xlsx]смертность'!$C$10</c:f>
              <c:strCache>
                <c:ptCount val="1"/>
                <c:pt idx="0">
                  <c:v>стандартизованный коэффициент смертности</c:v>
                </c:pt>
              </c:strCache>
            </c:strRef>
          </c:tx>
          <c:spPr>
            <a:solidFill>
              <a:schemeClr val="accent3">
                <a:lumMod val="95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5"/>
              <c:layout>
                <c:manualLayout>
                  <c:x val="2.2906227630636153E-3"/>
                  <c:y val="-5.9937962300169801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5780641056231602E-3"/>
                  <c:y val="-1.83700787401574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37267530277067E-3"/>
                  <c:y val="-5.664280601288471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'[6  смерт+станд_смерт-КР-обл-2016.xlsx]смертность'!$A$11:$A$20</c:f>
              <c:strCache>
                <c:ptCount val="10"/>
                <c:pt idx="0">
                  <c:v>КР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 </c:v>
                </c:pt>
                <c:pt idx="4">
                  <c:v>Нарынская</c:v>
                </c:pt>
                <c:pt idx="5">
                  <c:v>Ошская область</c:v>
                </c:pt>
                <c:pt idx="6">
                  <c:v>Таласская</c:v>
                </c:pt>
                <c:pt idx="7">
                  <c:v>Чуйская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'[6  смерт+станд_смерт-КР-обл-2016.xlsx]смертность'!$C$11:$C$20</c:f>
              <c:numCache>
                <c:formatCode>0.0</c:formatCode>
                <c:ptCount val="10"/>
                <c:pt idx="0">
                  <c:v>9.9</c:v>
                </c:pt>
                <c:pt idx="1">
                  <c:v>10.3</c:v>
                </c:pt>
                <c:pt idx="2">
                  <c:v>10.4</c:v>
                </c:pt>
                <c:pt idx="3">
                  <c:v>10.8</c:v>
                </c:pt>
                <c:pt idx="4">
                  <c:v>11.5</c:v>
                </c:pt>
                <c:pt idx="5">
                  <c:v>9.9</c:v>
                </c:pt>
                <c:pt idx="6">
                  <c:v>10.5</c:v>
                </c:pt>
                <c:pt idx="7">
                  <c:v>10.7</c:v>
                </c:pt>
                <c:pt idx="8">
                  <c:v>7.5</c:v>
                </c:pt>
                <c:pt idx="9">
                  <c:v>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973120"/>
        <c:axId val="153974656"/>
      </c:barChart>
      <c:catAx>
        <c:axId val="15397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397465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5397465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3973120"/>
        <c:crosses val="autoZero"/>
        <c:crossBetween val="between"/>
      </c:valAx>
      <c:spPr>
        <a:noFill/>
        <a:ln w="12700">
          <a:pattFill prst="pct75">
            <a:fgClr>
              <a:srgbClr val="000000">
                <a:alpha val="0"/>
              </a:srgbClr>
            </a:fgClr>
            <a:bgClr>
              <a:srgbClr val="FFFFFF"/>
            </a:bgClr>
          </a:pattFill>
          <a:prstDash val="solid"/>
        </a:ln>
      </c:spPr>
    </c:plotArea>
    <c:legend>
      <c:legendPos val="b"/>
      <c:layout>
        <c:manualLayout>
          <c:xMode val="edge"/>
          <c:yMode val="edge"/>
          <c:x val="5.3030401112691451E-2"/>
          <c:y val="0.93181818181818177"/>
          <c:w val="0.89204710443134549"/>
          <c:h val="5.2272727272727269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90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745892874501804E-2"/>
          <c:y val="5.3433932181946704E-2"/>
          <c:w val="0.93347611062506075"/>
          <c:h val="0.70424261090954565"/>
        </c:manualLayout>
      </c:layout>
      <c:lineChart>
        <c:grouping val="standard"/>
        <c:varyColors val="0"/>
        <c:ser>
          <c:idx val="0"/>
          <c:order val="0"/>
          <c:tx>
            <c:strRef>
              <c:f>Лист4!$A$6</c:f>
              <c:strCache>
                <c:ptCount val="1"/>
                <c:pt idx="0">
                  <c:v>Младенческая смертность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3734531233426956E-2"/>
                  <c:y val="2.686443303238744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5716803056273644E-2"/>
                  <c:y val="4.588401691578930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9468987913129805E-2"/>
                  <c:y val="3.04498465926714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3221172769985966E-2"/>
                  <c:y val="3.05486065740442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2814053354766337E-2"/>
                  <c:y val="-4.43661497074350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5415803381669839E-2"/>
                  <c:y val="2.78052129715181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778782817940558E-2"/>
                  <c:y val="-4.7095054394677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5221228572768271E-2"/>
                  <c:y val="3.88754733309962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5433587361605512E-2"/>
                  <c:y val="-4.086732428728434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5.6884902558556327E-2"/>
                  <c:y val="2.09421469331726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4.4707870109327252E-2"/>
                  <c:y val="-4.933908019707161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9610489796136017E-2"/>
                  <c:y val="3.11473227491618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4513295300425684E-2"/>
                  <c:y val="2.74921270380720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295574105525334E-2"/>
                  <c:y val="3.3353795050540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3.1398186810081108E-2"/>
                  <c:y val="3.56267986835018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9840632564908876E-2"/>
                  <c:y val="3.548132113705426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3.0052991353746061E-2"/>
                  <c:y val="2.933820744731813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3.3805176210602306E-2"/>
                  <c:y val="4.145658339774754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3.9327274101467857E-2"/>
                  <c:y val="3.11644740900571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4.1309731741795308E-2"/>
                  <c:y val="3.29907407327961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4.8601742666670389E-2"/>
                  <c:y val="2.66352728134628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5.4123840557536051E-2"/>
                  <c:y val="1.98446513515350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5.1976308271200443E-2"/>
                  <c:y val="1.502210250034527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4.7468933639932348E-2"/>
                  <c:y val="2.13620665837822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4.4837014842171452E-2"/>
                  <c:y val="3.414076529907445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4.0117994100295158E-2"/>
                  <c:y val="2.6315789473684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3.0678466076696165E-2"/>
                  <c:y val="5.2631578947368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Лист4!$B$5:$AB$5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Лист4!$B$6:$AB$6</c:f>
              <c:numCache>
                <c:formatCode>0.0</c:formatCode>
                <c:ptCount val="27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Лист4!$A$7</c:f>
              <c:strCache>
                <c:ptCount val="1"/>
                <c:pt idx="0">
                  <c:v>Детская смертность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3734531233426956E-2"/>
                  <c:y val="-4.261616685395008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566368226320985E-2"/>
                  <c:y val="1.67195299515761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548640049167672E-2"/>
                  <c:y val="-4.375412140425863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141520633948099E-2"/>
                  <c:y val="-5.11750992974828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353879422785312E-2"/>
                  <c:y val="2.46076469951416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9486586075584686E-2"/>
                  <c:y val="-4.919512478941656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2088521919968924E-2"/>
                  <c:y val="1.654275750051770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911489470739905E-2"/>
                  <c:y val="-3.81100301630869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8353935225567617E-2"/>
                  <c:y val="-5.33845793760416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5026467946385911E-2"/>
                  <c:y val="-6.126678317477127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9929087633194731E-2"/>
                  <c:y val="-4.89535496872078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7840576762126543E-2"/>
                  <c:y val="2.30755862645218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7433643164387789E-2"/>
                  <c:y val="-5.187997433719637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472565408926287E-2"/>
                  <c:y val="1.52164470515233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4.7327404116166316E-2"/>
                  <c:y val="-4.42239229802116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3.3380458632927823E-2"/>
                  <c:y val="-5.318380859407179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3.3592817421765009E-2"/>
                  <c:y val="-5.024555745441167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2.8495437108573829E-2"/>
                  <c:y val="-4.6555470667918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2.6937882863401597E-2"/>
                  <c:y val="-5.4675998749633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2.0070775333681734E-2"/>
                  <c:y val="-4.77395543896897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2.5592873224547286E-2"/>
                  <c:y val="-5.63304724409692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3.2884884149422366E-2"/>
                  <c:y val="-4.987925231744277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3.4867155972269082E-2"/>
                  <c:y val="-6.45698173126078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3.6849464613383676E-2"/>
                  <c:y val="-4.94581433899709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2.5957958794973639E-2"/>
                  <c:y val="-4.555014504765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2.8318584070796633E-2"/>
                  <c:y val="-3.5087719298245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1.415929203539823E-2"/>
                  <c:y val="-3.0701754385964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Лист4!$B$5:$AB$5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Лист4!$B$7:$AB$7</c:f>
              <c:numCache>
                <c:formatCode>0.0</c:formatCode>
                <c:ptCount val="27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20416"/>
        <c:axId val="154221952"/>
      </c:lineChart>
      <c:catAx>
        <c:axId val="154220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221952"/>
        <c:crosses val="autoZero"/>
        <c:auto val="1"/>
        <c:lblAlgn val="ctr"/>
        <c:lblOffset val="100"/>
        <c:noMultiLvlLbl val="0"/>
      </c:catAx>
      <c:valAx>
        <c:axId val="15422195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2204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8.8105254204335556E-2"/>
          <c:y val="0.90508195280629633"/>
          <c:w val="0.85630626032857005"/>
          <c:h val="9.4918047193703656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782613414779287E-2"/>
          <c:y val="7.1661351761871064E-2"/>
          <c:w val="0.94859848889524523"/>
          <c:h val="0.7836035206669510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  <c:pt idx="0">
                  <c:v>Число умерших женщин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3694445992744428E-2"/>
                  <c:y val="-3.181318950591580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9422447732409934E-2"/>
                  <c:y val="-5.754620252868819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523482683465623E-2"/>
                  <c:y val="-4.386531197364185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41498215400869E-2"/>
                  <c:y val="-4.777398242352842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577624165221884E-2"/>
                  <c:y val="-6.89467711253444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0300872543308099E-2"/>
                  <c:y val="-4.777398242352842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1961583649447494E-2"/>
                  <c:y val="-2.432132253620800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723293874875267E-2"/>
                  <c:y val="-4.386531197364185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9807600921048218E-2"/>
                  <c:y val="-4.353943403628379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7942344357866189E-2"/>
                  <c:y val="-3.735076801627318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1636637611769427E-2"/>
                  <c:y val="-6.015210721323216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9771507386585849E-2"/>
                  <c:y val="-5.396299042033592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482654883370096E-2"/>
                  <c:y val="-5.68945398615297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5583689834425827E-2"/>
                  <c:y val="-3.800197991054599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7701705366361074E-2"/>
                  <c:y val="-4.647109227356621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500611116599305E-2"/>
                  <c:y val="-4.321386689866080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1.9903775268472423E-2"/>
                  <c:y val="-4.28879733727717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1.9615049103255178E-2"/>
                  <c:y val="-4.060797780264768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3.0156534237225641E-2"/>
                  <c:y val="-6.79696501166517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2.3850953829127275E-2"/>
                  <c:y val="-4.32137425140411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1.8748617931606759E-2"/>
                  <c:y val="-4.02821930728473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1.6053023731238736E-2"/>
                  <c:y val="-4.12596404698061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3357555868868887E-2"/>
                  <c:y val="-4.64713098657435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2.1492299305686968E-2"/>
                  <c:y val="-5.95004289575427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2.7220301045352446E-2"/>
                  <c:y val="-5.59174188528369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1.6044925792218327E-2"/>
                  <c:y val="-1.3029315960912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Лист1!$B$4:$AB$4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Лист1!$B$5:$AB$5</c:f>
              <c:numCache>
                <c:formatCode>General</c:formatCode>
                <c:ptCount val="27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Лист1!$A$6</c:f>
              <c:strCache>
                <c:ptCount val="1"/>
                <c:pt idx="0">
                  <c:v>Коэффициент материнской смертности</c:v>
                </c:pt>
              </c:strCache>
            </c:strRef>
          </c:tx>
          <c:spPr>
            <a:ln w="38100">
              <a:solidFill>
                <a:srgbClr val="80008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415175041854028E-2"/>
                  <c:y val="3.856697206717990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5066268763900871E-2"/>
                  <c:y val="-5.371314008174010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1167303714956601E-2"/>
                  <c:y val="-3.732894367046668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8929140278382743E-2"/>
                  <c:y val="2.67104758695643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5403208440828643E-2"/>
                  <c:y val="2.41696038110864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8724468483341767E-2"/>
                  <c:y val="4.16288975602407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0758212800871303E-2"/>
                  <c:y val="2.899058023577705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6.8592477519269779E-3"/>
                  <c:y val="2.742706236670017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4248051103962951E-2"/>
                  <c:y val="4.986998393047159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5162569449323555E-2"/>
                  <c:y val="3.772011831426552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7280458643260406E-2"/>
                  <c:y val="5.635203495760376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3381619932314477E-2"/>
                  <c:y val="4.47234559566889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482654883370207E-2"/>
                  <c:y val="4.26711444025574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1600544077307058E-2"/>
                  <c:y val="4.977234957808029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3.492193045781844E-2"/>
                  <c:y val="3.79156357882874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3.3429707106026663E-2"/>
                  <c:y val="5.198721931458061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3.4344225451387267E-2"/>
                  <c:y val="6.6123928674497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3.405549928616991E-2"/>
                  <c:y val="4.475585567936785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3.0156534237225641E-2"/>
                  <c:y val="6.92184870709455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3.7088033163465872E-2"/>
                  <c:y val="5.244338009624804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3.8002551508826365E-2"/>
                  <c:y val="3.41371237980906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2.8086732217000976E-2"/>
                  <c:y val="-5.267078444333489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3.9831714537546081E-2"/>
                  <c:y val="4.51467662427920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4.6763087125787806E-2"/>
                  <c:y val="5.651491952823839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2.9481383515350568E-2"/>
                  <c:y val="5.76874336263334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6044925792218327E-2"/>
                  <c:y val="-1.3029315960912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1.7649418371440032E-2"/>
                  <c:y val="3.0401737242128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Лист1!$B$4:$AB$4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Лист1!$B$6:$AB$6</c:f>
              <c:numCache>
                <c:formatCode>General</c:formatCode>
                <c:ptCount val="27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478080"/>
        <c:axId val="154479616"/>
      </c:lineChart>
      <c:catAx>
        <c:axId val="15447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479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4479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4780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7633068301822831E-2"/>
          <c:y val="0.90228156536537651"/>
          <c:w val="0.82841446073382485"/>
          <c:h val="7.4918685932865201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777413305253287E-2"/>
          <c:y val="8.8135739101792746E-2"/>
          <c:w val="0.91633049238056208"/>
          <c:h val="0.69152656833714299"/>
        </c:manualLayout>
      </c:layout>
      <c:lineChart>
        <c:grouping val="standard"/>
        <c:varyColors val="0"/>
        <c:ser>
          <c:idx val="0"/>
          <c:order val="0"/>
          <c:tx>
            <c:strRef>
              <c:f>Лист2!$A$4</c:f>
              <c:strCache>
                <c:ptCount val="1"/>
                <c:pt idx="0">
                  <c:v>оба пола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4598540145985424E-2"/>
                  <c:y val="-6.7796610169491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165450121654502E-2"/>
                  <c:y val="-5.423728813559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598540145985446E-2"/>
                  <c:y val="-4.9717514124293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65450121654502E-2"/>
                  <c:y val="-4.9717514124293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4330900243309896E-3"/>
                  <c:y val="-4.9717514124293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921227030437367E-17"/>
                  <c:y val="-4.519774011299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Лист2!$B$3:$H$3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Лист2!$B$4:$H$4</c:f>
              <c:numCache>
                <c:formatCode>General</c:formatCode>
                <c:ptCount val="7"/>
                <c:pt idx="0">
                  <c:v>69.3</c:v>
                </c:pt>
                <c:pt idx="1">
                  <c:v>69.599999999999994</c:v>
                </c:pt>
                <c:pt idx="2" formatCode="0.0">
                  <c:v>70</c:v>
                </c:pt>
                <c:pt idx="3" formatCode="0.0">
                  <c:v>70.2</c:v>
                </c:pt>
                <c:pt idx="4" formatCode="0.0">
                  <c:v>70.400000000000006</c:v>
                </c:pt>
                <c:pt idx="5" formatCode="0.0">
                  <c:v>70.599999999999994</c:v>
                </c:pt>
                <c:pt idx="6" formatCode="0.0">
                  <c:v>70.900000000000006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Лист2!$A$5</c:f>
              <c:strCache>
                <c:ptCount val="1"/>
                <c:pt idx="0">
                  <c:v>мужчины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4598540145985424E-2"/>
                  <c:y val="-4.9717514124293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598540145985401E-2"/>
                  <c:y val="-5.4237288135593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2992700729927456E-3"/>
                  <c:y val="-4.5197740112994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3609019675460276E-2"/>
                  <c:y val="-3.706214689265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2992700729927898E-3"/>
                  <c:y val="-4.0677966101694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921227030437367E-17"/>
                  <c:y val="-4.0677966101694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8789746143078609E-3"/>
                  <c:y val="-9.03954722324035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8.9067504488542504E-3"/>
                  <c:y val="-1.355936051031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6.4776972932576449E-3"/>
                  <c:y val="-1.6723258426476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Лист2!$B$3:$H$3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Лист2!$B$5:$H$5</c:f>
              <c:numCache>
                <c:formatCode>General</c:formatCode>
                <c:ptCount val="7"/>
                <c:pt idx="0">
                  <c:v>65.3</c:v>
                </c:pt>
                <c:pt idx="1">
                  <c:v>65.7</c:v>
                </c:pt>
                <c:pt idx="2" formatCode="0.0">
                  <c:v>66.099999999999994</c:v>
                </c:pt>
                <c:pt idx="3" formatCode="0.0">
                  <c:v>66.3</c:v>
                </c:pt>
                <c:pt idx="4" formatCode="0.0">
                  <c:v>66.5</c:v>
                </c:pt>
                <c:pt idx="5" formatCode="0.0">
                  <c:v>66.7</c:v>
                </c:pt>
                <c:pt idx="6" formatCode="0.0">
                  <c:v>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Лист2!$A$6</c:f>
              <c:strCache>
                <c:ptCount val="1"/>
                <c:pt idx="0">
                  <c:v>женщины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2992700729927005E-3"/>
                  <c:y val="-4.519774011299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4330900243309003E-3"/>
                  <c:y val="-4.0677966101694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2992700729927456E-3"/>
                  <c:y val="-4.0677966101694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8661800486618006E-3"/>
                  <c:y val="-4.519774011299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2992700729927898E-3"/>
                  <c:y val="-5.8757062146892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921227030437367E-17"/>
                  <c:y val="-4.519774011299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Лист2!$B$3:$H$3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Лист2!$B$6:$H$6</c:f>
              <c:numCache>
                <c:formatCode>General</c:formatCode>
                <c:ptCount val="7"/>
                <c:pt idx="0">
                  <c:v>73.5</c:v>
                </c:pt>
                <c:pt idx="1">
                  <c:v>73.7</c:v>
                </c:pt>
                <c:pt idx="2" formatCode="0.0">
                  <c:v>74.099999999999994</c:v>
                </c:pt>
                <c:pt idx="3" formatCode="0.0">
                  <c:v>74.3</c:v>
                </c:pt>
                <c:pt idx="4" formatCode="0.0">
                  <c:v>74.5</c:v>
                </c:pt>
                <c:pt idx="5" formatCode="0.0">
                  <c:v>74.8</c:v>
                </c:pt>
                <c:pt idx="6" formatCode="0.0">
                  <c:v>75.099999999999994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536576"/>
        <c:axId val="154571136"/>
      </c:lineChart>
      <c:catAx>
        <c:axId val="154536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ru-RU"/>
          </a:p>
        </c:txPr>
        <c:crossAx val="154571136"/>
        <c:crosses val="autoZero"/>
        <c:auto val="1"/>
        <c:lblAlgn val="ctr"/>
        <c:lblOffset val="100"/>
        <c:noMultiLvlLbl val="0"/>
      </c:catAx>
      <c:valAx>
        <c:axId val="154571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154536576"/>
        <c:crosses val="autoZero"/>
        <c:crossBetween val="between"/>
      </c:valAx>
      <c:spPr>
        <a:solidFill>
          <a:srgbClr val="FFFFFF"/>
        </a:solidFill>
        <a:ln w="381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9673167590162344"/>
          <c:y val="0.89830657161442595"/>
          <c:w val="0.70406119373967146"/>
          <c:h val="6.799377196494506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50" b="1" i="0" u="none" strike="noStrike" baseline="0">
          <a:solidFill>
            <a:srgbClr val="000000"/>
          </a:solidFill>
          <a:latin typeface="Times New Roman" pitchFamily="18" charset="0"/>
          <a:ea typeface="Arial Cyr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087756391562171E-2"/>
          <c:y val="1.4173604366539919E-2"/>
          <c:w val="0.93703837367551279"/>
          <c:h val="0.8317680203991672"/>
        </c:manualLayout>
      </c:layout>
      <c:lineChart>
        <c:grouping val="standard"/>
        <c:varyColors val="0"/>
        <c:ser>
          <c:idx val="0"/>
          <c:order val="0"/>
          <c:tx>
            <c:strRef>
              <c:f>'1'!$B$4:$B$6</c:f>
              <c:strCache>
                <c:ptCount val="3"/>
                <c:pt idx="0">
                  <c:v>число прибывших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'1'!$A$7:$A$33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'1'!$B$7:$B$33</c:f>
              <c:numCache>
                <c:formatCode>0.0</c:formatCode>
                <c:ptCount val="27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'1'!$C$4:$C$6</c:f>
              <c:strCache>
                <c:ptCount val="3"/>
                <c:pt idx="0">
                  <c:v>число выбывших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'1'!$A$7:$A$33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'1'!$C$7:$C$33</c:f>
              <c:numCache>
                <c:formatCode>0.0</c:formatCode>
                <c:ptCount val="27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'1'!$D$4:$D$6</c:f>
              <c:strCache>
                <c:ptCount val="3"/>
                <c:pt idx="0">
                  <c:v>миграционный отток (-)</c:v>
                </c:pt>
              </c:strCache>
            </c:strRef>
          </c:tx>
          <c:spPr>
            <a:ln w="38100">
              <a:solidFill>
                <a:srgbClr val="80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'1'!$A$7:$A$33</c:f>
              <c:numCache>
                <c:formatCode>0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'1'!$D$7:$D$33</c:f>
              <c:numCache>
                <c:formatCode>0.0</c:formatCode>
                <c:ptCount val="27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-3.9649999999999999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4676608"/>
        <c:axId val="154678400"/>
      </c:lineChart>
      <c:catAx>
        <c:axId val="15467660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678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467840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46766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1195562360260525E-2"/>
          <c:y val="0.89830657161442595"/>
          <c:w val="0.91049479926120347"/>
          <c:h val="7.7966230743893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26" y="0"/>
            <a:ext cx="2946246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309"/>
            <a:ext cx="2946247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26" y="9428309"/>
            <a:ext cx="2946246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2A37969F-0BEF-4C31-8FDC-72B8353C5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86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8" y="4714953"/>
            <a:ext cx="5439101" cy="446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309"/>
            <a:ext cx="2946247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8309"/>
            <a:ext cx="2946246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3C98D216-73ED-4C20-844A-8F78842994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870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8374" indent="-28783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51344" indent="-23026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11881" indent="-23026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72419" indent="-23026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32957" indent="-230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93494" indent="-230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4032" indent="-230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569" indent="-2302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59DD54B-A79E-477B-BA6C-DE4F3F1D5AFF}" type="slidenum">
              <a:rPr lang="ru-RU">
                <a:solidFill>
                  <a:prstClr val="black"/>
                </a:solidFill>
                <a:latin typeface="Tahoma" pitchFamily="34" charset="0"/>
              </a:rPr>
              <a:pPr eaLnBrk="1" hangingPunct="1"/>
              <a:t>7</a:t>
            </a:fld>
            <a:endParaRPr lang="ru-RU" dirty="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23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98D216-73ED-4C20-844A-8F788429948D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732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Наряду с государствами-членами ООН Кыргызская Республика на Саммите ООН по устойчивому развитию, прошедшему в 2015 году, выразила приверженность  реализовывать Повестку дня в области устойчивого развития до 2030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98D216-73ED-4C20-844A-8F788429948D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576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FA94B-E798-422D-8BBE-A5D3341D0F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23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6DCE6-ABE1-4ED8-B1BF-A7859879BC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54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4D3E-E4ED-4B47-B4CC-DC37E1CF4F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71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B5B1-B6F5-40CA-9004-251FB6EDC2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95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28F17-6833-42CF-8A1E-3A4BDDE68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8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440E-A1CD-4836-B14E-60AE4C5AF6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7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4E55C-03BB-49E9-A597-CF6CA9EAD3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47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F72B6-7DE0-4A7C-9BE4-347DAB29B3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28852-49BE-435D-A591-EEB6CD2F7E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69064-1A91-4A31-A7D7-5B26AC048A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6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82D77-9904-48CC-86FF-0B403E8407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4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24F0-E27C-41B1-AB7E-ECA5317183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63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ED4C-5081-4C72-9C76-512F740ED0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96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304BC-3BA5-4B8C-AE21-B7B4D1FEC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7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FF1E-4FFF-4B8D-8411-A6BC78D63B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8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E9A5-CF90-4C1E-87A7-2C3D8B6E2B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8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B8B4-E2C5-4CC3-8379-C7CE1D3136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4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6F88-5D80-4A20-80DC-5B336CB001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1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E7B1-72C6-4CC1-9D50-756D3972EE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60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EF5-3932-4B47-9545-73BAFDC483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68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D550-E30D-426E-9123-031E3AEE00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966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076D-2EFE-4ED0-97A6-6DDAE1B03F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64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731EB-901F-440F-B9C0-D4F3BD5DE1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15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1FF80-DFFB-4D77-A168-C813A92637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53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24B6-4973-40F3-812E-BDC7C50DDC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4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24F0-E27C-41B1-AB7E-ECA5317183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154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ED4C-5081-4C72-9C76-512F740ED0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7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304BC-3BA5-4B8C-AE21-B7B4D1FEC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7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FF1E-4FFF-4B8D-8411-A6BC78D63B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672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E9A5-CF90-4C1E-87A7-2C3D8B6E2B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4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B8B4-E2C5-4CC3-8379-C7CE1D3136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77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6F88-5D80-4A20-80DC-5B336CB001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701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E7B1-72C6-4CC1-9D50-756D3972EE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48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EF5-3932-4B47-9545-73BAFDC483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90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D550-E30D-426E-9123-031E3AEE00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738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076D-2EFE-4ED0-97A6-6DDAE1B03F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4253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731EB-901F-440F-B9C0-D4F3BD5DE1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70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1FF80-DFFB-4D77-A168-C813A92637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65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24B6-4973-40F3-812E-BDC7C50DDC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680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0182D-A654-4B2B-9160-50B2BE5BB5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8313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2561E-ED63-45E1-B21D-56F78FDA3D6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75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D78B0-38E5-4F88-A17C-0B824AB0C2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3236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DF4B0-5D8F-42A3-9BF0-23D2F0A362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496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18DFA-6597-445D-BE2A-1929D2EF02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991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1EE8E-D1FA-48D1-B2AB-98B23C3CBC1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502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75F10-E185-4669-9A65-1D361E2A6BB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5381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577A6-928D-482E-8EB3-1460CC3869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482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1AC9F-B83A-4A0A-A912-28B1E77A53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176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1DCF0-0506-4AB5-BD03-D4736B6E27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345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E16B2-A111-4036-A55D-A61D7DD100B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62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38B5C3-448C-41C9-8E85-0FEA4FA0748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48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81B311F-EE73-4DC9-8D0D-43CCFB206A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168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5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B976DDC-C2D1-410C-9D6D-CFB1A7E2BA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CE9C2FC-E99E-438B-840A-3D5DC6DD49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CE9C2FC-E99E-438B-840A-3D5DC6DD49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9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57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557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557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30DC1EC-BFDE-4512-AAD5-CC43561368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7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5" Type="http://schemas.openxmlformats.org/officeDocument/2006/relationships/chart" Target="../charts/chart8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диск D\Римма\презентация+графики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3347938"/>
            <a:ext cx="8140700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1067436"/>
            <a:ext cx="7267575" cy="2088778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0066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О демографической ситуации </a:t>
            </a:r>
            <a:br>
              <a:rPr lang="ru-RU" sz="4000" b="1" dirty="0" smtClean="0">
                <a:solidFill>
                  <a:srgbClr val="000066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4000" b="1" dirty="0" smtClean="0">
                <a:solidFill>
                  <a:srgbClr val="000066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 Кыргызской Республике </a:t>
            </a:r>
            <a:br>
              <a:rPr lang="ru-RU" sz="4000" b="1" dirty="0" smtClean="0">
                <a:solidFill>
                  <a:srgbClr val="000066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4000" b="1" dirty="0" smtClean="0">
                <a:solidFill>
                  <a:srgbClr val="000066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 2016 году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187624" y="52070"/>
            <a:ext cx="7703369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Пресс-конференция Нацстаткома КР </a:t>
            </a:r>
            <a:r>
              <a:rPr lang="ru-RU" sz="2800" b="1" u="sng" dirty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2017г</a:t>
            </a:r>
            <a:r>
              <a:rPr lang="ru-RU" sz="2800" b="1" dirty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.</a:t>
            </a:r>
          </a:p>
        </p:txBody>
      </p:sp>
      <p:pic>
        <p:nvPicPr>
          <p:cNvPr id="2052" name="Picture 1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28" y="52070"/>
            <a:ext cx="12842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92088" y="5661248"/>
            <a:ext cx="8698905" cy="1015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66"/>
                </a:solidFill>
                <a:latin typeface="Times New Roman UniToktom" pitchFamily="18" charset="0"/>
                <a:cs typeface="Times New Roman UniToktom" pitchFamily="18" charset="0"/>
              </a:rPr>
              <a:t>Римма Чыныбаева,</a:t>
            </a:r>
          </a:p>
          <a:p>
            <a:r>
              <a:rPr lang="ru-RU" sz="2000" b="1" dirty="0" smtClean="0">
                <a:solidFill>
                  <a:srgbClr val="000066"/>
                </a:solidFill>
                <a:latin typeface="Times New Roman UniToktom" pitchFamily="18" charset="0"/>
                <a:cs typeface="Times New Roman UniToktom" pitchFamily="18" charset="0"/>
              </a:rPr>
              <a:t>Начальник управления социально-демографической статистики и рынка труда</a:t>
            </a:r>
            <a:endParaRPr lang="ru-RU" sz="2000" b="1" dirty="0">
              <a:solidFill>
                <a:srgbClr val="000066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33800" y="274638"/>
            <a:ext cx="7830688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Темпы </a:t>
            </a: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роста численности населения </a:t>
            </a:r>
            <a:r>
              <a:rPr lang="ky-KG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отдельных стран </a:t>
            </a:r>
            <a:r>
              <a:rPr lang="ky-KG" sz="2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СНГ 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</a:rPr>
              <a:t>(в процентах)</a:t>
            </a:r>
            <a:endParaRPr lang="ru-RU" sz="2000" i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180975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3" name="Rectangle 5"/>
          <p:cNvSpPr>
            <a:spLocks noChangeArrowheads="1"/>
          </p:cNvSpPr>
          <p:nvPr/>
        </p:nvSpPr>
        <p:spPr bwMode="auto">
          <a:xfrm>
            <a:off x="323850" y="5229200"/>
            <a:ext cx="84246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Кыргызстан – одна из немногих стран СНГ, где численность населения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увеличивается,  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сокращается.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Темп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роста численности населения Кыргызстана выше, чем в приведенных на графике странах, за исключением Таджикистана. </a:t>
            </a:r>
            <a:endParaRPr lang="ru-RU" sz="1400" b="1" dirty="0"/>
          </a:p>
        </p:txBody>
      </p:sp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010461"/>
              </p:ext>
            </p:extLst>
          </p:nvPr>
        </p:nvGraphicFramePr>
        <p:xfrm>
          <a:off x="374650" y="1392238"/>
          <a:ext cx="8323263" cy="393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1"/>
            <a:ext cx="882976" cy="79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491808"/>
              </p:ext>
            </p:extLst>
          </p:nvPr>
        </p:nvGraphicFramePr>
        <p:xfrm>
          <a:off x="250826" y="1772816"/>
          <a:ext cx="8497638" cy="33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8971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122238"/>
            <a:ext cx="7560840" cy="8826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Показатели прироста численности населения</a:t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(тысяч человек)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39750" y="6096000"/>
            <a:ext cx="83534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Увеличение численности населения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страны обеспечивается за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счет превышения числа родившихся над числом умерших при отрицательном балансе внешней миграции.</a:t>
            </a:r>
          </a:p>
        </p:txBody>
      </p:sp>
      <p:pic>
        <p:nvPicPr>
          <p:cNvPr id="6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2904"/>
            <a:ext cx="864791" cy="77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14704454"/>
              </p:ext>
            </p:extLst>
          </p:nvPr>
        </p:nvGraphicFramePr>
        <p:xfrm>
          <a:off x="323528" y="1268760"/>
          <a:ext cx="8363272" cy="4857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53561" y="429246"/>
            <a:ext cx="7705551" cy="382588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Половозрастная пирамида населения в 2017г. 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(оценка на начало года, человек)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50826" y="5538592"/>
            <a:ext cx="8642350" cy="98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endParaRPr lang="ru-RU" dirty="0">
              <a:solidFill>
                <a:schemeClr val="tx2"/>
              </a:solidFill>
            </a:endParaRPr>
          </a:p>
          <a:p>
            <a:pPr algn="ctr"/>
            <a:endParaRPr lang="ru-RU" dirty="0"/>
          </a:p>
          <a:p>
            <a:r>
              <a:rPr lang="ru-RU" sz="1200" b="1" dirty="0"/>
              <a:t>      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Численность населения Кыргызстана на начало 2017г</a:t>
            </a: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. </a:t>
            </a: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составила 6 </a:t>
            </a: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млн. </a:t>
            </a: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140,2 </a:t>
            </a: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тыс. человек </a:t>
            </a: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Дисбаланс полов отмечается </a:t>
            </a:r>
            <a:r>
              <a:rPr lang="ky-KG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примерно к 40 годам</a:t>
            </a: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, и в возрастах старше 80 лет численность женщин почти в 2 раза </a:t>
            </a: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превышает численность мужчин, что обусловлено, </a:t>
            </a:r>
            <a:r>
              <a:rPr lang="ru-RU" sz="1400" b="1" dirty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 основном, различиями в возрастной смертности мужского и женского </a:t>
            </a:r>
            <a:r>
              <a:rPr lang="ru-RU" sz="14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населения. </a:t>
            </a:r>
            <a:endParaRPr lang="ru-RU" sz="1400" b="1" dirty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endParaRPr>
          </a:p>
          <a:p>
            <a:endParaRPr lang="ru-RU" sz="1100" b="1" dirty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090738" y="2095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1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611560" y="1196752"/>
            <a:ext cx="7920880" cy="4125818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2174422"/>
              </p:ext>
            </p:extLst>
          </p:nvPr>
        </p:nvGraphicFramePr>
        <p:xfrm>
          <a:off x="1187624" y="1196752"/>
          <a:ext cx="4105275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053560" y="159755"/>
            <a:ext cx="7913469" cy="976839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Численность населения</a:t>
            </a:r>
            <a:b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по отдельным возрастным группам </a:t>
            </a:r>
            <a:b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(на начало года, в процентах к общей численности населения)</a:t>
            </a:r>
            <a:endParaRPr lang="ru-RU" sz="1600" i="1" dirty="0" smtClean="0">
              <a:solidFill>
                <a:srgbClr val="000099"/>
              </a:solidFill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21487558"/>
              </p:ext>
            </p:extLst>
          </p:nvPr>
        </p:nvGraphicFramePr>
        <p:xfrm>
          <a:off x="4607657" y="1124744"/>
          <a:ext cx="393700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250825" y="5157192"/>
            <a:ext cx="87136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В Кыргызстане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имеются 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различия в изменениях возрастных групп населения. </a:t>
            </a:r>
            <a:endParaRPr lang="ru-RU" sz="1600" b="1" dirty="0" smtClean="0"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Т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ак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, в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группах 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моложе трудоспособного возраста наметилась тенденция некоторого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роста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и, напротив,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некоторого снижения 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численности населения в трудоспособном возрасте. </a:t>
            </a:r>
            <a:endParaRPr lang="ru-RU" sz="1600" b="1" dirty="0" smtClean="0"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Отмечается </a:t>
            </a:r>
            <a:r>
              <a:rPr lang="ky-KG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ежегодное увеличинение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численности 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лиц старше трудоспособного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возраста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1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37" y="270946"/>
            <a:ext cx="7632700" cy="1069822"/>
          </a:xfrm>
        </p:spPr>
        <p:txBody>
          <a:bodyPr/>
          <a:lstStyle/>
          <a:p>
            <a:pPr eaLnBrk="1" hangingPunct="1"/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исло рожденных детей на одну женщину</a:t>
            </a:r>
            <a:b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возрасте 15-49 лет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(суммарный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коэффициент рождаемости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179388" y="5522044"/>
            <a:ext cx="4114800" cy="574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b"/>
          <a:lstStyle/>
          <a:p>
            <a:pPr>
              <a:defRPr/>
            </a:pPr>
            <a:r>
              <a:rPr lang="ru-RU" sz="1400" b="1" dirty="0">
                <a:solidFill>
                  <a:prstClr val="black"/>
                </a:solidFill>
              </a:rPr>
              <a:t>1 ребенок - суженное воспроизводство населения</a:t>
            </a: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 rot="10806628" flipV="1">
            <a:off x="2678113" y="5849069"/>
            <a:ext cx="3513137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prstClr val="black"/>
                </a:solidFill>
              </a:rPr>
              <a:t>2 детей - простое воспроизводство населения </a:t>
            </a:r>
          </a:p>
        </p:txBody>
      </p:sp>
      <p:pic>
        <p:nvPicPr>
          <p:cNvPr id="3584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58763"/>
            <a:ext cx="803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5854700" y="6001469"/>
            <a:ext cx="3265488" cy="523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prstClr val="black"/>
                </a:solidFill>
              </a:rPr>
              <a:t>Более 2-х детей - расширенное воспроизводство населения</a:t>
            </a: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756471"/>
              </p:ext>
            </p:extLst>
          </p:nvPr>
        </p:nvGraphicFramePr>
        <p:xfrm>
          <a:off x="319088" y="1700808"/>
          <a:ext cx="871740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576358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32656"/>
            <a:ext cx="7858125" cy="933450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Число </a:t>
            </a:r>
            <a:r>
              <a:rPr lang="ru-RU" sz="2800" b="1" dirty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рожденных детей на </a:t>
            </a:r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одну женщину </a:t>
            </a:r>
            <a:b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в возрасте 15-49 лет  по территории </a:t>
            </a:r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>в 2016г.</a:t>
            </a:r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(суммарный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коэффициент рождаемости )</a:t>
            </a:r>
            <a:endParaRPr lang="ru-RU" sz="2000" b="1" dirty="0" smtClean="0">
              <a:solidFill>
                <a:srgbClr val="000099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36867" name="Rectangle 7"/>
          <p:cNvSpPr>
            <a:spLocks noChangeArrowheads="1"/>
          </p:cNvSpPr>
          <p:nvPr/>
        </p:nvSpPr>
        <p:spPr bwMode="auto">
          <a:xfrm>
            <a:off x="395288" y="5516563"/>
            <a:ext cx="82089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</a:rPr>
              <a:t>В 20</a:t>
            </a:r>
            <a:r>
              <a:rPr lang="en-US" sz="1600" b="1" dirty="0" smtClean="0">
                <a:latin typeface="Times New Roman" pitchFamily="18" charset="0"/>
              </a:rPr>
              <a:t>1</a:t>
            </a:r>
            <a:r>
              <a:rPr lang="ky-KG" sz="1600" b="1" dirty="0" smtClean="0">
                <a:latin typeface="Times New Roman" pitchFamily="18" charset="0"/>
              </a:rPr>
              <a:t>6</a:t>
            </a:r>
            <a:r>
              <a:rPr lang="ru-RU" sz="1600" b="1" dirty="0" smtClean="0">
                <a:latin typeface="Times New Roman" pitchFamily="18" charset="0"/>
              </a:rPr>
              <a:t>г</a:t>
            </a:r>
            <a:r>
              <a:rPr lang="ru-RU" sz="1600" b="1" dirty="0">
                <a:latin typeface="Times New Roman" pitchFamily="18" charset="0"/>
              </a:rPr>
              <a:t>. наиболее высокий уровень СКР отмечался в </a:t>
            </a:r>
            <a:r>
              <a:rPr lang="ru-RU" sz="1600" b="1" dirty="0" err="1" smtClean="0">
                <a:latin typeface="Times New Roman" pitchFamily="18" charset="0"/>
              </a:rPr>
              <a:t>Нарынской</a:t>
            </a:r>
            <a:r>
              <a:rPr lang="ru-RU" sz="1600" b="1" dirty="0" smtClean="0">
                <a:latin typeface="Times New Roman" pitchFamily="18" charset="0"/>
              </a:rPr>
              <a:t> области (3,6 </a:t>
            </a:r>
            <a:r>
              <a:rPr lang="ru-RU" sz="1600" b="1" dirty="0">
                <a:latin typeface="Times New Roman" pitchFamily="18" charset="0"/>
              </a:rPr>
              <a:t>детей на 1 </a:t>
            </a:r>
            <a:r>
              <a:rPr lang="ru-RU" sz="1600" b="1" dirty="0" smtClean="0">
                <a:latin typeface="Times New Roman" pitchFamily="18" charset="0"/>
              </a:rPr>
              <a:t>женщину 15-49 лет), </a:t>
            </a:r>
            <a:r>
              <a:rPr lang="ru-RU" sz="1600" b="1" dirty="0">
                <a:latin typeface="Times New Roman" pitchFamily="18" charset="0"/>
              </a:rPr>
              <a:t>низкий – </a:t>
            </a:r>
            <a:r>
              <a:rPr lang="ru-RU" sz="1600" b="1" dirty="0" smtClean="0">
                <a:latin typeface="Times New Roman" pitchFamily="18" charset="0"/>
              </a:rPr>
              <a:t>г. Бишкек (2,4 детей </a:t>
            </a:r>
            <a:r>
              <a:rPr lang="ru-RU" sz="1600" b="1" dirty="0">
                <a:latin typeface="Times New Roman" pitchFamily="18" charset="0"/>
              </a:rPr>
              <a:t>на 1 </a:t>
            </a:r>
            <a:r>
              <a:rPr lang="ru-RU" sz="1600" b="1" dirty="0" smtClean="0">
                <a:latin typeface="Times New Roman" pitchFamily="18" charset="0"/>
              </a:rPr>
              <a:t>женщину 15-49 лет).</a:t>
            </a:r>
            <a:endParaRPr lang="ru-RU" sz="1600" b="1" dirty="0">
              <a:latin typeface="Times New Roman" pitchFamily="18" charset="0"/>
            </a:endParaRPr>
          </a:p>
        </p:txBody>
      </p:sp>
      <p:graphicFrame>
        <p:nvGraphicFramePr>
          <p:cNvPr id="2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513725"/>
              </p:ext>
            </p:extLst>
          </p:nvPr>
        </p:nvGraphicFramePr>
        <p:xfrm>
          <a:off x="315913" y="1535113"/>
          <a:ext cx="8791575" cy="347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1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518994"/>
              </p:ext>
            </p:extLst>
          </p:nvPr>
        </p:nvGraphicFramePr>
        <p:xfrm>
          <a:off x="250825" y="1628800"/>
          <a:ext cx="8785671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8021517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8135814" cy="658813"/>
          </a:xfrm>
        </p:spPr>
        <p:txBody>
          <a:bodyPr/>
          <a:lstStyle/>
          <a:p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</a:rPr>
              <a:t>Смертность населения 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  <a:t>по территории в 2016г.</a:t>
            </a:r>
            <a:b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</a:rPr>
              <a:t>(на 1000 населения)</a:t>
            </a:r>
          </a:p>
        </p:txBody>
      </p:sp>
      <p:sp>
        <p:nvSpPr>
          <p:cNvPr id="544771" name="Rectangle 3"/>
          <p:cNvSpPr>
            <a:spLocks noChangeArrowheads="1"/>
          </p:cNvSpPr>
          <p:nvPr/>
        </p:nvSpPr>
        <p:spPr bwMode="auto">
          <a:xfrm>
            <a:off x="228558" y="5013176"/>
            <a:ext cx="873593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Для проведения сопоставимости уровня смертности в странах с различной возрастной структурой населения, производится расчет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стандартизованного коэффициента </a:t>
            </a:r>
            <a:r>
              <a:rPr lang="ru-RU" sz="16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смертности.  </a:t>
            </a:r>
          </a:p>
          <a:p>
            <a:pPr>
              <a:spcBef>
                <a:spcPts val="600"/>
              </a:spcBef>
            </a:pP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Смертность в КР примерно в 1,5 раза выше, чем в среднем по Европе. </a:t>
            </a:r>
          </a:p>
          <a:p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По территории наиболее высокая смертность отмечалась в Нарынской </a:t>
            </a:r>
            <a:r>
              <a:rPr lang="ru-RU" sz="16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области г. Ош</a:t>
            </a:r>
            <a:r>
              <a:rPr lang="ru-RU" sz="14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.</a:t>
            </a:r>
            <a:endParaRPr lang="ru-RU" sz="1400" b="1" dirty="0" smtClean="0"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57" y="11663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74584240"/>
              </p:ext>
            </p:extLst>
          </p:nvPr>
        </p:nvGraphicFramePr>
        <p:xfrm>
          <a:off x="228558" y="1196752"/>
          <a:ext cx="8807938" cy="38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7207546"/>
      </p:ext>
    </p:extLst>
  </p:cSld>
  <p:clrMapOvr>
    <a:masterClrMapping/>
  </p:clrMapOvr>
  <p:transition>
    <p:strips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8160" y="397049"/>
            <a:ext cx="7905750" cy="1023938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Детская и младенческая смертность</a:t>
            </a:r>
            <a:br>
              <a:rPr lang="ru-RU" sz="2800" b="1" dirty="0" smtClean="0">
                <a:solidFill>
                  <a:srgbClr val="000099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(число умерших детей, соответственно, в возрасте до 5 лет</a:t>
            </a:r>
            <a:b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до одного года, на 1000 родившихся)</a:t>
            </a:r>
            <a:b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95288" y="5301208"/>
            <a:ext cx="8497192" cy="1296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ts val="600"/>
              </a:spcBef>
            </a:pPr>
            <a:r>
              <a:rPr lang="ru-RU" sz="14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В целях международной сопоставимости, Кыргызстан в 2004г. перешел на критерии живорождения и, соответственно, младенческой и детской смертности, рекомендованные ВОЗ</a:t>
            </a:r>
            <a:r>
              <a:rPr lang="ru-RU" sz="14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. </a:t>
            </a:r>
            <a:r>
              <a:rPr lang="ru-RU" sz="14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За последние годы отмечается значительное снижение этих </a:t>
            </a:r>
            <a:r>
              <a:rPr lang="ru-RU" sz="14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показателей.</a:t>
            </a:r>
          </a:p>
          <a:p>
            <a:pPr>
              <a:spcBef>
                <a:spcPts val="600"/>
              </a:spcBef>
            </a:pPr>
            <a:r>
              <a:rPr lang="ru-RU" sz="1400" b="1" dirty="0" smtClean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ky-KG" sz="1400" b="1" dirty="0"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Мировым сообществом признано, что Кыргызстаном достигнута ЦРТ-4: Сокращение на две трети смертности детей до 5-ти лет на период 1990-2015гг.</a:t>
            </a:r>
            <a:endParaRPr lang="ru-RU" sz="1400" b="1" dirty="0"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640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467333"/>
              </p:ext>
            </p:extLst>
          </p:nvPr>
        </p:nvGraphicFramePr>
        <p:xfrm>
          <a:off x="457200" y="1420987"/>
          <a:ext cx="8229600" cy="388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4624"/>
            <a:ext cx="7272610" cy="1152128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chemeClr val="tx1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Материнская смертность</a:t>
            </a:r>
            <a:br>
              <a:rPr lang="ru-RU" sz="2800" b="1" dirty="0" smtClean="0">
                <a:solidFill>
                  <a:schemeClr val="tx1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(число случаев материнских смертей, зарегистрированных               в органах ЗАГС (человек) и на 100 тыс. родившихся живыми)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5763" y="5877272"/>
            <a:ext cx="84249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y-KG" sz="1400" b="1" dirty="0">
                <a:latin typeface="Times New Roman" pitchFamily="18" charset="0"/>
                <a:cs typeface="Times New Roman" pitchFamily="18" charset="0"/>
              </a:rPr>
              <a:t>Кыргызстаном </a:t>
            </a:r>
            <a:r>
              <a:rPr lang="ky-KG" sz="1400" b="1" u="sng" dirty="0">
                <a:latin typeface="Times New Roman" pitchFamily="18" charset="0"/>
                <a:cs typeface="Times New Roman" pitchFamily="18" charset="0"/>
              </a:rPr>
              <a:t>не достигнута ЦРТ-5</a:t>
            </a:r>
            <a:r>
              <a:rPr lang="ky-KG" sz="1400" b="1" dirty="0">
                <a:latin typeface="Times New Roman" pitchFamily="18" charset="0"/>
                <a:cs typeface="Times New Roman" pitchFamily="18" charset="0"/>
              </a:rPr>
              <a:t>: Сокращение на </a:t>
            </a:r>
            <a:r>
              <a:rPr lang="ky-KG" sz="1400" b="1" dirty="0" smtClean="0">
                <a:latin typeface="Times New Roman" pitchFamily="18" charset="0"/>
                <a:cs typeface="Times New Roman" pitchFamily="18" charset="0"/>
              </a:rPr>
              <a:t>три четверти </a:t>
            </a:r>
            <a:r>
              <a:rPr lang="ky-KG" sz="1400" b="1" dirty="0">
                <a:latin typeface="Times New Roman" pitchFamily="18" charset="0"/>
                <a:cs typeface="Times New Roman" pitchFamily="18" charset="0"/>
              </a:rPr>
              <a:t>материнской </a:t>
            </a:r>
            <a:r>
              <a:rPr lang="ky-KG" sz="1400" b="1" dirty="0" smtClean="0">
                <a:latin typeface="Times New Roman" pitchFamily="18" charset="0"/>
                <a:cs typeface="Times New Roman" pitchFamily="18" charset="0"/>
              </a:rPr>
              <a:t>смертности   </a:t>
            </a:r>
            <a:r>
              <a:rPr lang="ky-KG" sz="1400" b="1" dirty="0">
                <a:latin typeface="Times New Roman" pitchFamily="18" charset="0"/>
                <a:cs typeface="Times New Roman" pitchFamily="18" charset="0"/>
              </a:rPr>
              <a:t>на период 1990-2015гг.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640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43207428"/>
              </p:ext>
            </p:extLst>
          </p:nvPr>
        </p:nvGraphicFramePr>
        <p:xfrm>
          <a:off x="395288" y="1268760"/>
          <a:ext cx="8208961" cy="446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188716"/>
            <a:ext cx="7704856" cy="600324"/>
          </a:xfrm>
          <a:solidFill>
            <a:schemeClr val="bg1"/>
          </a:solidFill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3.1.1  Коэффициент 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материнской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смертности</a:t>
            </a:r>
            <a:endParaRPr lang="ru-RU" sz="24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664935" y="162880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86" y="1628800"/>
            <a:ext cx="873650" cy="889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9731" y="2636912"/>
            <a:ext cx="8678226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3.1. К 2030 году снизить глобальный коэффициент материнской смертности до менее 70 случаев на 100 000 живорождений </a:t>
            </a:r>
            <a:r>
              <a:rPr lang="ru-RU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dirty="0"/>
              <a:t>   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7256" y="3958024"/>
            <a:ext cx="8678226" cy="163121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3.2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положить конец предотвратимой смертности новорожденных и детей в возрасте до пяти лет, при этом все страны должны стремиться уменьшить неонатальную смертность до не более 12 случаев на 1000 живорождений, а смертность в возрасте до пяти лет до не более 25 случаев на 1000 живорождений</a:t>
            </a:r>
            <a:endParaRPr lang="ru-RU" sz="200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215336" y="5589240"/>
            <a:ext cx="7677144" cy="51636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3.2.1. Смертность детей в возрасте до пяти лет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86" y="127897"/>
            <a:ext cx="8653494" cy="138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53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54256" y="274638"/>
            <a:ext cx="7632544" cy="922337"/>
          </a:xfrm>
        </p:spPr>
        <p:txBody>
          <a:bodyPr/>
          <a:lstStyle/>
          <a:p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</a:rPr>
              <a:t>Ожидаемая продолжительность жизни 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  <a:t>населения при рождении</a:t>
            </a:r>
            <a:b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</a:rPr>
              <a:t>(лет)</a:t>
            </a:r>
          </a:p>
        </p:txBody>
      </p:sp>
      <p:sp>
        <p:nvSpPr>
          <p:cNvPr id="545795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5798" name="Rectangle 6"/>
          <p:cNvSpPr>
            <a:spLocks noChangeArrowheads="1"/>
          </p:cNvSpPr>
          <p:nvPr/>
        </p:nvSpPr>
        <p:spPr bwMode="auto">
          <a:xfrm>
            <a:off x="467544" y="5661248"/>
            <a:ext cx="84963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</a:rPr>
              <a:t>Более высокий, по сравнению со средним по Европе, уровень смертности населения Кыргызстана отрицательно сказывается на размере показателя ожидаемой продолжительности жизни при рождении, который в </a:t>
            </a:r>
            <a:r>
              <a:rPr lang="ru-RU" sz="1400" b="1" dirty="0" smtClean="0">
                <a:latin typeface="Times New Roman" pitchFamily="18" charset="0"/>
              </a:rPr>
              <a:t>2016г</a:t>
            </a:r>
            <a:r>
              <a:rPr lang="ru-RU" sz="1400" b="1" dirty="0">
                <a:latin typeface="Times New Roman" pitchFamily="18" charset="0"/>
              </a:rPr>
              <a:t>. составил для обоих полов - </a:t>
            </a:r>
            <a:r>
              <a:rPr lang="ru-RU" sz="1400" b="1" dirty="0" smtClean="0">
                <a:latin typeface="Times New Roman" pitchFamily="18" charset="0"/>
              </a:rPr>
              <a:t>70,9 </a:t>
            </a:r>
            <a:r>
              <a:rPr lang="ru-RU" sz="1400" b="1" dirty="0">
                <a:latin typeface="Times New Roman" pitchFamily="18" charset="0"/>
              </a:rPr>
              <a:t>лет, </a:t>
            </a:r>
            <a:r>
              <a:rPr lang="ru-RU" sz="1400" b="1" dirty="0" smtClean="0">
                <a:latin typeface="Times New Roman" pitchFamily="18" charset="0"/>
              </a:rPr>
              <a:t>мужчин </a:t>
            </a:r>
            <a:r>
              <a:rPr lang="ru-RU" sz="1400" b="1" dirty="0">
                <a:latin typeface="Times New Roman" pitchFamily="18" charset="0"/>
              </a:rPr>
              <a:t>– </a:t>
            </a:r>
            <a:r>
              <a:rPr lang="ru-RU" sz="1400" b="1" dirty="0" smtClean="0">
                <a:latin typeface="Times New Roman" pitchFamily="18" charset="0"/>
              </a:rPr>
              <a:t>67 </a:t>
            </a:r>
            <a:r>
              <a:rPr lang="ru-RU" sz="1400" b="1" dirty="0">
                <a:latin typeface="Times New Roman" pitchFamily="18" charset="0"/>
              </a:rPr>
              <a:t>лет, </a:t>
            </a:r>
            <a:r>
              <a:rPr lang="ru-RU" sz="1400" b="1" dirty="0" smtClean="0">
                <a:latin typeface="Times New Roman" pitchFamily="18" charset="0"/>
              </a:rPr>
              <a:t>женщин </a:t>
            </a:r>
            <a:r>
              <a:rPr lang="ru-RU" sz="1400" b="1" dirty="0">
                <a:latin typeface="Times New Roman" pitchFamily="18" charset="0"/>
              </a:rPr>
              <a:t>– </a:t>
            </a:r>
            <a:r>
              <a:rPr lang="ru-RU" sz="1400" b="1" dirty="0" smtClean="0">
                <a:latin typeface="Times New Roman" pitchFamily="18" charset="0"/>
              </a:rPr>
              <a:t>75,1 </a:t>
            </a:r>
            <a:r>
              <a:rPr lang="ru-RU" sz="1400" b="1" dirty="0">
                <a:latin typeface="Times New Roman" pitchFamily="18" charset="0"/>
              </a:rPr>
              <a:t>лет. </a:t>
            </a:r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4618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045497"/>
              </p:ext>
            </p:extLst>
          </p:nvPr>
        </p:nvGraphicFramePr>
        <p:xfrm>
          <a:off x="278362" y="1700808"/>
          <a:ext cx="82296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8856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98024" y="274638"/>
            <a:ext cx="7477664" cy="633412"/>
          </a:xfrm>
        </p:spPr>
        <p:txBody>
          <a:bodyPr/>
          <a:lstStyle/>
          <a:p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</a:rPr>
              <a:t>Внешняя миграция 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  <a:t>населения</a:t>
            </a:r>
            <a:br>
              <a:rPr lang="ru-RU" sz="2800" b="1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</a:rPr>
              <a:t>тыс. человек)</a:t>
            </a:r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546823" name="Rectangle 7"/>
          <p:cNvSpPr>
            <a:spLocks noChangeArrowheads="1"/>
          </p:cNvSpPr>
          <p:nvPr/>
        </p:nvSpPr>
        <p:spPr bwMode="auto">
          <a:xfrm>
            <a:off x="296266" y="5589240"/>
            <a:ext cx="84248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Наиболее высокое сальдо миграции населения из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страны </a:t>
            </a:r>
            <a:r>
              <a:rPr lang="ky-KG" sz="1600" b="1" dirty="0" smtClean="0">
                <a:latin typeface="Times New Roman" pitchFamily="18" charset="0"/>
                <a:cs typeface="Times New Roman" pitchFamily="18" charset="0"/>
              </a:rPr>
              <a:t>отмечалось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1993г.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-120,6 тыс. человек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и в 2010г.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-50,6 тыс. человек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С 2012г. эмиграция населения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Кыргызстана значительно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снизилась.</a:t>
            </a:r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640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666058"/>
              </p:ext>
            </p:extLst>
          </p:nvPr>
        </p:nvGraphicFramePr>
        <p:xfrm>
          <a:off x="457200" y="1124744"/>
          <a:ext cx="82296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9903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3534464</TotalTime>
  <Words>829</Words>
  <Application>Microsoft Office PowerPoint</Application>
  <PresentationFormat>Экран (4:3)</PresentationFormat>
  <Paragraphs>236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Оформление по умолчанию</vt:lpstr>
      <vt:lpstr>Тема Office</vt:lpstr>
      <vt:lpstr>1_Тема Office</vt:lpstr>
      <vt:lpstr>1_Оформление по умолчанию</vt:lpstr>
      <vt:lpstr>О демографической ситуации  в Кыргызской Республике  в 2016 году</vt:lpstr>
      <vt:lpstr>Темпы роста численности населения отдельных стран СНГ   (в процентах)</vt:lpstr>
      <vt:lpstr>Показатели прироста численности населения (тысяч человек)</vt:lpstr>
      <vt:lpstr>Половозрастная пирамида населения в 2017г. (оценка на начало года, человек)</vt:lpstr>
      <vt:lpstr>Численность населения  по отдельным возрастным группам  (на начало года, в процентах к общей численности населения)</vt:lpstr>
      <vt:lpstr>Число рожденных детей на одну женщину  в возрасте 15-49 лет (суммарный коэффициент рождаемости )</vt:lpstr>
      <vt:lpstr>Число рожденных детей на одну женщину  в возрасте 15-49 лет  по территории в 2016г. (суммарный коэффициент рождаемости )</vt:lpstr>
      <vt:lpstr>Смертность населения по территории в 2016г.  (на 1000 населения)</vt:lpstr>
      <vt:lpstr>Детская и младенческая смертность (число умерших детей, соответственно, в возрасте до 5 лет  и до одного года, на 1000 родившихся) </vt:lpstr>
      <vt:lpstr>Материнская смертность (число случаев материнских смертей, зарегистрированных               в органах ЗАГС (человек) и на 100 тыс. родившихся живыми)</vt:lpstr>
      <vt:lpstr>3.1.1  Коэффициент материнской смертности</vt:lpstr>
      <vt:lpstr>Ожидаемая продолжительность жизни населения при рождении  (лет)</vt:lpstr>
      <vt:lpstr>Внешняя миграция населения (тыс. человек)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 ситуация</dc:title>
  <dc:creator>Liudmila Torgasheva</dc:creator>
  <cp:lastModifiedBy>Chynybaeva</cp:lastModifiedBy>
  <cp:revision>783</cp:revision>
  <cp:lastPrinted>2017-06-22T05:32:08Z</cp:lastPrinted>
  <dcterms:created xsi:type="dcterms:W3CDTF">2005-12-05T06:59:51Z</dcterms:created>
  <dcterms:modified xsi:type="dcterms:W3CDTF">2017-06-22T07:53:12Z</dcterms:modified>
</cp:coreProperties>
</file>