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>
                  <c:v>33.700000000000003</c:v>
                </c:pt>
                <c:pt idx="1">
                  <c:v>36.799999999999997</c:v>
                </c:pt>
                <c:pt idx="2">
                  <c:v>38</c:v>
                </c:pt>
                <c:pt idx="3">
                  <c:v>37</c:v>
                </c:pt>
                <c:pt idx="4">
                  <c:v>30.6</c:v>
                </c:pt>
                <c:pt idx="5">
                  <c:v>32.1</c:v>
                </c:pt>
                <c:pt idx="6">
                  <c:v>25.4</c:v>
                </c:pt>
                <c:pt idx="7">
                  <c:v>25.6</c:v>
                </c:pt>
                <c:pt idx="8">
                  <c:v>22.4</c:v>
                </c:pt>
                <c:pt idx="9">
                  <c:v>20.100000000000001</c:v>
                </c:pt>
                <c:pt idx="10">
                  <c:v>25.3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крайней бедности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>
                  <c:v>5.3438169958924879</c:v>
                </c:pt>
                <c:pt idx="1">
                  <c:v>4.545728690156194</c:v>
                </c:pt>
                <c:pt idx="2">
                  <c:v>4.3902104224137357</c:v>
                </c:pt>
                <c:pt idx="3">
                  <c:v>2.7520531699173962</c:v>
                </c:pt>
                <c:pt idx="4">
                  <c:v>1.2045438763134317</c:v>
                </c:pt>
                <c:pt idx="5">
                  <c:v>1.2463</c:v>
                </c:pt>
                <c:pt idx="6">
                  <c:v>0.79950533734625018</c:v>
                </c:pt>
                <c:pt idx="7">
                  <c:v>0.75126418709986076</c:v>
                </c:pt>
                <c:pt idx="8">
                  <c:v>0.55684909247351222</c:v>
                </c:pt>
                <c:pt idx="9">
                  <c:v>0.54933623931578479</c:v>
                </c:pt>
                <c:pt idx="10">
                  <c:v>0.89148765717852163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2"/>
        <c:axId val="482448840"/>
        <c:axId val="482449168"/>
      </c:barChart>
      <c:catAx>
        <c:axId val="48244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9168"/>
        <c:crosses val="autoZero"/>
        <c:auto val="1"/>
        <c:lblAlgn val="ctr"/>
        <c:lblOffset val="100"/>
        <c:noMultiLvlLbl val="0"/>
      </c:catAx>
      <c:valAx>
        <c:axId val="4824491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Динамика черты бедности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черта бедности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657142857142843E-2"/>
                      <c:h val="5.88064518815740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583-4053-BD03-7E53359245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>
                  <c:v>1744.757005154325</c:v>
                </c:pt>
                <c:pt idx="1">
                  <c:v>2154.0833333333335</c:v>
                </c:pt>
                <c:pt idx="2">
                  <c:v>2181.8241416666665</c:v>
                </c:pt>
                <c:pt idx="3">
                  <c:v>2314.0416670133332</c:v>
                </c:pt>
                <c:pt idx="4">
                  <c:v>2485.423709191552</c:v>
                </c:pt>
                <c:pt idx="5">
                  <c:v>2631.0936594073501</c:v>
                </c:pt>
                <c:pt idx="6">
                  <c:v>2595.8849999999998</c:v>
                </c:pt>
                <c:pt idx="7">
                  <c:v>2674.4295651251946</c:v>
                </c:pt>
                <c:pt idx="8">
                  <c:v>2723.2904078251613</c:v>
                </c:pt>
                <c:pt idx="9">
                  <c:v>2748.3764777830329</c:v>
                </c:pt>
                <c:pt idx="10">
                  <c:v>2939.0406615697034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3-4053-BD03-7E533592457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Крайняя черта бедности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>
                  <c:v>1050.7031716998747</c:v>
                </c:pt>
                <c:pt idx="1">
                  <c:v>1340.75</c:v>
                </c:pt>
                <c:pt idx="2">
                  <c:v>1286.1814750000001</c:v>
                </c:pt>
                <c:pt idx="3">
                  <c:v>1354.09185688</c:v>
                </c:pt>
                <c:pt idx="4">
                  <c:v>1465.6690258869119</c:v>
                </c:pt>
                <c:pt idx="5">
                  <c:v>1519.4590791369617</c:v>
                </c:pt>
                <c:pt idx="6">
                  <c:v>1420.9981308088863</c:v>
                </c:pt>
                <c:pt idx="7">
                  <c:v>1455.9546848267848</c:v>
                </c:pt>
                <c:pt idx="8">
                  <c:v>1455.9546848267848</c:v>
                </c:pt>
                <c:pt idx="9">
                  <c:v>1475.4644776034638</c:v>
                </c:pt>
                <c:pt idx="10">
                  <c:v>1647.7987285875486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83-4053-BD03-7E5335924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2759184"/>
        <c:axId val="472760824"/>
      </c:lineChart>
      <c:catAx>
        <c:axId val="47275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760824"/>
        <c:crosses val="autoZero"/>
        <c:auto val="1"/>
        <c:lblAlgn val="ctr"/>
        <c:lblOffset val="100"/>
        <c:noMultiLvlLbl val="0"/>
      </c:catAx>
      <c:valAx>
        <c:axId val="472760824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75918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11416547833098E-2"/>
          <c:y val="1.9452529585026593E-2"/>
          <c:w val="0.94860354408208813"/>
          <c:h val="0.75398568369784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 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20.124198474961133</c:v>
                </c:pt>
                <c:pt idx="1">
                  <c:v>32.600277668703811</c:v>
                </c:pt>
                <c:pt idx="2">
                  <c:v>26.9492292291166</c:v>
                </c:pt>
                <c:pt idx="3">
                  <c:v>24.449709453745104</c:v>
                </c:pt>
                <c:pt idx="4">
                  <c:v>28.138697667467138</c:v>
                </c:pt>
                <c:pt idx="5">
                  <c:v>14.029577911075277</c:v>
                </c:pt>
                <c:pt idx="6">
                  <c:v>13.29036647819318</c:v>
                </c:pt>
                <c:pt idx="7">
                  <c:v>19.096514905237189</c:v>
                </c:pt>
                <c:pt idx="8">
                  <c:v>11.923173213098806</c:v>
                </c:pt>
                <c:pt idx="9">
                  <c:v>20.664792285937562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 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25.287248946094341</c:v>
                </c:pt>
                <c:pt idx="1">
                  <c:v>34.663779272624403</c:v>
                </c:pt>
                <c:pt idx="2">
                  <c:v>37.237524828541439</c:v>
                </c:pt>
                <c:pt idx="3">
                  <c:v>27.873963456770312</c:v>
                </c:pt>
                <c:pt idx="4">
                  <c:v>36.818007204618574</c:v>
                </c:pt>
                <c:pt idx="5">
                  <c:v>18.815278941020193</c:v>
                </c:pt>
                <c:pt idx="6">
                  <c:v>12.490246729219837</c:v>
                </c:pt>
                <c:pt idx="7">
                  <c:v>25.369057182805786</c:v>
                </c:pt>
                <c:pt idx="8">
                  <c:v>16.82828310213652</c:v>
                </c:pt>
                <c:pt idx="9">
                  <c:v>14.729322406623654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2"/>
        <c:axId val="482448840"/>
        <c:axId val="482449168"/>
      </c:barChart>
      <c:catAx>
        <c:axId val="48244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9168"/>
        <c:crosses val="autoZero"/>
        <c:auto val="1"/>
        <c:lblAlgn val="ctr"/>
        <c:lblOffset val="100"/>
        <c:noMultiLvlLbl val="0"/>
      </c:catAx>
      <c:valAx>
        <c:axId val="4824491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88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11416547833098E-2"/>
          <c:y val="1.9452529585026593E-2"/>
          <c:w val="0.94860354408208813"/>
          <c:h val="0.7539856836978431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Численность бедных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9"/>
                <c:pt idx="0">
                  <c:v>Баткенская
область</c:v>
                </c:pt>
                <c:pt idx="1">
                  <c:v>Джалал-
Абадская 
область</c:v>
                </c:pt>
                <c:pt idx="2">
                  <c:v>Иссык-
Кульская
область</c:v>
                </c:pt>
                <c:pt idx="3">
                  <c:v>Нарынская
область</c:v>
                </c:pt>
                <c:pt idx="4">
                  <c:v>Ошская
область</c:v>
                </c:pt>
                <c:pt idx="5">
                  <c:v>Таласская
область</c:v>
                </c:pt>
                <c:pt idx="6">
                  <c:v>Чуйская
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Лист1!$C$2:$C$11</c:f>
              <c:numCache>
                <c:formatCode>#,##0</c:formatCode>
                <c:ptCount val="10"/>
                <c:pt idx="0">
                  <c:v>190043</c:v>
                </c:pt>
                <c:pt idx="1">
                  <c:v>469423</c:v>
                </c:pt>
                <c:pt idx="2">
                  <c:v>139909</c:v>
                </c:pt>
                <c:pt idx="3">
                  <c:v>107560</c:v>
                </c:pt>
                <c:pt idx="4">
                  <c:v>261842</c:v>
                </c:pt>
                <c:pt idx="5">
                  <c:v>33756</c:v>
                </c:pt>
                <c:pt idx="6">
                  <c:v>247531</c:v>
                </c:pt>
                <c:pt idx="7">
                  <c:v>180748</c:v>
                </c:pt>
                <c:pt idx="8">
                  <c:v>47453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482448840"/>
        <c:axId val="482449168"/>
      </c:bar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936221247442498E-2"/>
                      <c:h val="6.1863516716423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911-4F83-A60F-2CC6685CE13D}"/>
                </c:ext>
              </c:extLst>
            </c:dLbl>
            <c:dLbl>
              <c:idx val="4"/>
              <c:layout>
                <c:manualLayout>
                  <c:x val="-1.8740796856593713E-2"/>
                  <c:y val="-7.1855626230270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11-4F83-A60F-2CC6685CE1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9"/>
                <c:pt idx="0">
                  <c:v>Баткенская
область</c:v>
                </c:pt>
                <c:pt idx="1">
                  <c:v>Джалал-
Абадская 
область</c:v>
                </c:pt>
                <c:pt idx="2">
                  <c:v>Иссык-
Кульская
область</c:v>
                </c:pt>
                <c:pt idx="3">
                  <c:v>Нарынская
область</c:v>
                </c:pt>
                <c:pt idx="4">
                  <c:v>Ошская
область</c:v>
                </c:pt>
                <c:pt idx="5">
                  <c:v>Таласская
область</c:v>
                </c:pt>
                <c:pt idx="6">
                  <c:v>Чуйская
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34.663779272624403</c:v>
                </c:pt>
                <c:pt idx="1">
                  <c:v>37.237524828541439</c:v>
                </c:pt>
                <c:pt idx="2">
                  <c:v>27.873963456770312</c:v>
                </c:pt>
                <c:pt idx="3">
                  <c:v>36.818007204618574</c:v>
                </c:pt>
                <c:pt idx="4">
                  <c:v>18.815278941020193</c:v>
                </c:pt>
                <c:pt idx="5">
                  <c:v>12.490246729219837</c:v>
                </c:pt>
                <c:pt idx="6">
                  <c:v>25.369057182805786</c:v>
                </c:pt>
                <c:pt idx="7">
                  <c:v>16.82828310213652</c:v>
                </c:pt>
                <c:pt idx="8">
                  <c:v>14.729322406623654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7824832"/>
        <c:axId val="515997824"/>
      </c:lineChart>
      <c:catAx>
        <c:axId val="48244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9168"/>
        <c:crosses val="autoZero"/>
        <c:auto val="1"/>
        <c:lblAlgn val="ctr"/>
        <c:lblOffset val="100"/>
        <c:noMultiLvlLbl val="0"/>
      </c:catAx>
      <c:valAx>
        <c:axId val="4824491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8840"/>
        <c:crosses val="autoZero"/>
        <c:crossBetween val="between"/>
      </c:valAx>
      <c:valAx>
        <c:axId val="51599782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824832"/>
        <c:crosses val="max"/>
        <c:crossBetween val="between"/>
      </c:valAx>
      <c:catAx>
        <c:axId val="367824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59978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867-40BB-B8AF-E203E8712C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67-40BB-B8AF-E203E8712C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867-40BB-B8AF-E203E8712C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867-40BB-B8AF-E203E8712C7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867-40BB-B8AF-E203E8712C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867-40BB-B8AF-E203E8712C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867-40BB-B8AF-E203E8712C7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867-40BB-B8AF-E203E8712C7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867-40BB-B8AF-E203E8712C76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11.32377783008047</c:v>
                </c:pt>
                <c:pt idx="1">
                  <c:v>27.970731678251049</c:v>
                </c:pt>
                <c:pt idx="2">
                  <c:v>8.3365261147673344</c:v>
                </c:pt>
                <c:pt idx="3">
                  <c:v>6.4089997705964201</c:v>
                </c:pt>
                <c:pt idx="4">
                  <c:v>15.601946057386645</c:v>
                </c:pt>
                <c:pt idx="5">
                  <c:v>2.0113629254021266</c:v>
                </c:pt>
                <c:pt idx="6">
                  <c:v>14.74922017678972</c:v>
                </c:pt>
                <c:pt idx="7">
                  <c:v>10.769932042913366</c:v>
                </c:pt>
                <c:pt idx="8">
                  <c:v>2.8275034038128659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C-484B-BBBE-BEFAB0F72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56948489714213"/>
          <c:y val="0.12143507599292198"/>
          <c:w val="0.53524274842852471"/>
          <c:h val="0.75398568369784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Городское поселение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3F8-46A8-B698-A2088FBF741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34992974665079E-2"/>
                      <c:h val="7.07319415033370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911-4F83-A60F-2CC6685CE1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Чуйская область</c:v>
                </c:pt>
                <c:pt idx="1">
                  <c:v>г.Ош</c:v>
                </c:pt>
                <c:pt idx="2">
                  <c:v>Нарынская область</c:v>
                </c:pt>
                <c:pt idx="3">
                  <c:v>г. Бишкек</c:v>
                </c:pt>
                <c:pt idx="4">
                  <c:v>Таласская область</c:v>
                </c:pt>
                <c:pt idx="5">
                  <c:v>Кыргызская Республика</c:v>
                </c:pt>
                <c:pt idx="6">
                  <c:v>Иссык-Кульская область</c:v>
                </c:pt>
                <c:pt idx="7">
                  <c:v>Ошская область</c:v>
                </c:pt>
                <c:pt idx="8">
                  <c:v>Джалал-Абадская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7.5150917906435328</c:v>
                </c:pt>
                <c:pt idx="1">
                  <c:v>14.729322406623654</c:v>
                </c:pt>
                <c:pt idx="2">
                  <c:v>15.032899028495329</c:v>
                </c:pt>
                <c:pt idx="3">
                  <c:v>16.82828310213652</c:v>
                </c:pt>
                <c:pt idx="4">
                  <c:v>17.844986130349707</c:v>
                </c:pt>
                <c:pt idx="5">
                  <c:v>18.296373258950652</c:v>
                </c:pt>
                <c:pt idx="6">
                  <c:v>18.378097185473234</c:v>
                </c:pt>
                <c:pt idx="7">
                  <c:v>18.608742076207893</c:v>
                </c:pt>
                <c:pt idx="8">
                  <c:v>28.3205812652551</c:v>
                </c:pt>
                <c:pt idx="9">
                  <c:v>29.254141654156012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367824832"/>
        <c:axId val="515997824"/>
      </c:barChart>
      <c:valAx>
        <c:axId val="515997824"/>
        <c:scaling>
          <c:orientation val="minMax"/>
        </c:scaling>
        <c:delete val="0"/>
        <c:axPos val="t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824832"/>
        <c:crosses val="max"/>
        <c:crossBetween val="between"/>
      </c:valAx>
      <c:catAx>
        <c:axId val="367824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9978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735817176242"/>
          <c:y val="0.24559311056372088"/>
          <c:w val="0.67925564850713682"/>
          <c:h val="0.75398568369784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51-412F-818A-C53E6CC75E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Таласская область</c:v>
                </c:pt>
                <c:pt idx="1">
                  <c:v>Ошская область</c:v>
                </c:pt>
                <c:pt idx="2">
                  <c:v>Баткенская область</c:v>
                </c:pt>
                <c:pt idx="3">
                  <c:v>Чуйская область</c:v>
                </c:pt>
                <c:pt idx="4">
                  <c:v>Кыргызская Республика</c:v>
                </c:pt>
                <c:pt idx="5">
                  <c:v>Джалал-Абадская область</c:v>
                </c:pt>
                <c:pt idx="6">
                  <c:v>Иссык-Кульская область</c:v>
                </c:pt>
                <c:pt idx="7">
                  <c:v>Нарынская область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11.551784246615856</c:v>
                </c:pt>
                <c:pt idx="1">
                  <c:v>18.833197790436852</c:v>
                </c:pt>
                <c:pt idx="2">
                  <c:v>36.9</c:v>
                </c:pt>
                <c:pt idx="3">
                  <c:v>29.786545707099009</c:v>
                </c:pt>
                <c:pt idx="4">
                  <c:v>29.3</c:v>
                </c:pt>
                <c:pt idx="5">
                  <c:v>40.200000000000003</c:v>
                </c:pt>
                <c:pt idx="6">
                  <c:v>32</c:v>
                </c:pt>
                <c:pt idx="7">
                  <c:v>40.392521212621411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E6-4759-A307-966075EB2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367824832"/>
        <c:axId val="515997824"/>
      </c:barChart>
      <c:valAx>
        <c:axId val="515997824"/>
        <c:scaling>
          <c:orientation val="minMax"/>
        </c:scaling>
        <c:delete val="0"/>
        <c:axPos val="t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824832"/>
        <c:crosses val="max"/>
        <c:crossBetween val="between"/>
      </c:valAx>
      <c:catAx>
        <c:axId val="367824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9978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Городское поселение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Лист1!$B$2:$F$2</c:f>
              <c:numCache>
                <c:formatCode>0.0</c:formatCode>
                <c:ptCount val="5"/>
                <c:pt idx="0">
                  <c:v>18.638692136760941</c:v>
                </c:pt>
                <c:pt idx="1">
                  <c:v>20.447781862539333</c:v>
                </c:pt>
                <c:pt idx="2">
                  <c:v>20.068582599710592</c:v>
                </c:pt>
                <c:pt idx="3">
                  <c:v>14.675605602324866</c:v>
                </c:pt>
                <c:pt idx="4">
                  <c:v>18.296373258950652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0-46AB-BC83-5DB2D56A2DDD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Лист1!$B$3:$F$3</c:f>
              <c:numCache>
                <c:formatCode>0.0</c:formatCode>
                <c:ptCount val="5"/>
                <c:pt idx="0">
                  <c:v>29.045360240019452</c:v>
                </c:pt>
                <c:pt idx="1">
                  <c:v>28.414790439060177</c:v>
                </c:pt>
                <c:pt idx="2">
                  <c:v>23.657092914289663</c:v>
                </c:pt>
                <c:pt idx="3">
                  <c:v>23.181214034493728</c:v>
                </c:pt>
                <c:pt idx="4">
                  <c:v>29.271401811644569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0-46AB-BC83-5DB2D56A2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09232136"/>
        <c:axId val="509233776"/>
      </c:barChart>
      <c:catAx>
        <c:axId val="50923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9233776"/>
        <c:crosses val="autoZero"/>
        <c:auto val="1"/>
        <c:lblAlgn val="ctr"/>
        <c:lblOffset val="100"/>
        <c:noMultiLvlLbl val="0"/>
      </c:catAx>
      <c:valAx>
        <c:axId val="509233776"/>
        <c:scaling>
          <c:orientation val="minMax"/>
          <c:max val="35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92321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98445654528142"/>
          <c:y val="6.9115363471701746E-2"/>
          <c:w val="0.70204681695907656"/>
          <c:h val="0.729102543008832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Иссык-Кульская область</c:v>
                </c:pt>
                <c:pt idx="5">
                  <c:v>Кыргызска Республика</c:v>
                </c:pt>
                <c:pt idx="6">
                  <c:v>Чуйская область</c:v>
                </c:pt>
                <c:pt idx="7">
                  <c:v>Джалал-Абадская область</c:v>
                </c:pt>
                <c:pt idx="8">
                  <c:v>Баткенская область</c:v>
                </c:pt>
                <c:pt idx="9">
                  <c:v>Нарынская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0.88079865305212723</c:v>
                </c:pt>
                <c:pt idx="3">
                  <c:v>0</c:v>
                </c:pt>
                <c:pt idx="4">
                  <c:v>1.2604968981368243</c:v>
                </c:pt>
                <c:pt idx="5">
                  <c:v>0.54933623931578479</c:v>
                </c:pt>
                <c:pt idx="6">
                  <c:v>0.16260204281171109</c:v>
                </c:pt>
                <c:pt idx="7">
                  <c:v>0.56205045247263075</c:v>
                </c:pt>
                <c:pt idx="8">
                  <c:v>0.3392671909690585</c:v>
                </c:pt>
                <c:pt idx="9">
                  <c:v>2.4816289901846873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2-42EB-BB64-19C298D214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Иссык-Кульская область</c:v>
                </c:pt>
                <c:pt idx="5">
                  <c:v>Кыргызска Республика</c:v>
                </c:pt>
                <c:pt idx="6">
                  <c:v>Чуйская область</c:v>
                </c:pt>
                <c:pt idx="7">
                  <c:v>Джалал-Абадская область</c:v>
                </c:pt>
                <c:pt idx="8">
                  <c:v>Баткенская область</c:v>
                </c:pt>
                <c:pt idx="9">
                  <c:v>Нарынская область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0.28229127286371936</c:v>
                </c:pt>
                <c:pt idx="4">
                  <c:v>0.43494800834006392</c:v>
                </c:pt>
                <c:pt idx="5">
                  <c:v>0.89148765717852163</c:v>
                </c:pt>
                <c:pt idx="6">
                  <c:v>1.3481169038547842</c:v>
                </c:pt>
                <c:pt idx="7">
                  <c:v>1.4841131607226035</c:v>
                </c:pt>
                <c:pt idx="8">
                  <c:v>1.6290305205827647</c:v>
                </c:pt>
                <c:pt idx="9">
                  <c:v>4.5037215639801795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F2-42EB-BB64-19C298D21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"/>
        <c:axId val="522221288"/>
        <c:axId val="522206528"/>
      </c:barChart>
      <c:catAx>
        <c:axId val="522221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06528"/>
        <c:crosses val="autoZero"/>
        <c:auto val="1"/>
        <c:lblAlgn val="ctr"/>
        <c:lblOffset val="100"/>
        <c:noMultiLvlLbl val="0"/>
      </c:catAx>
      <c:valAx>
        <c:axId val="522206528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60428444542784"/>
          <c:y val="6.9115354363886605E-2"/>
          <c:w val="0.70204681695907656"/>
          <c:h val="0.729102543008832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детской бедности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Кыргызская Республика</c:v>
                </c:pt>
                <c:pt idx="5">
                  <c:v>Чуйская область</c:v>
                </c:pt>
                <c:pt idx="6">
                  <c:v>Иссык-Кульская область</c:v>
                </c:pt>
                <c:pt idx="7">
                  <c:v>Баткенская область</c:v>
                </c:pt>
                <c:pt idx="8">
                  <c:v>Нарынская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16.8</c:v>
                </c:pt>
                <c:pt idx="1">
                  <c:v>18.3</c:v>
                </c:pt>
                <c:pt idx="2">
                  <c:v>22.8</c:v>
                </c:pt>
                <c:pt idx="3">
                  <c:v>23.9</c:v>
                </c:pt>
                <c:pt idx="4">
                  <c:v>31.8</c:v>
                </c:pt>
                <c:pt idx="5">
                  <c:v>33</c:v>
                </c:pt>
                <c:pt idx="6">
                  <c:v>35.299999999999997</c:v>
                </c:pt>
                <c:pt idx="7">
                  <c:v>41.7</c:v>
                </c:pt>
                <c:pt idx="8">
                  <c:v>44.1</c:v>
                </c:pt>
                <c:pt idx="9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2-42EB-BB64-19C298D214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крайней детской бедности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Таласская область</c:v>
                </c:pt>
                <c:pt idx="1">
                  <c:v>г.Ош</c:v>
                </c:pt>
                <c:pt idx="2">
                  <c:v>Ошская область</c:v>
                </c:pt>
                <c:pt idx="3">
                  <c:v>г. Бишкек</c:v>
                </c:pt>
                <c:pt idx="4">
                  <c:v>Кыргызская Республика</c:v>
                </c:pt>
                <c:pt idx="5">
                  <c:v>Чуйская область</c:v>
                </c:pt>
                <c:pt idx="6">
                  <c:v>Иссык-Кульская область</c:v>
                </c:pt>
                <c:pt idx="7">
                  <c:v>Баткенская область</c:v>
                </c:pt>
                <c:pt idx="8">
                  <c:v>Нарынская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0.43775430750319638</c:v>
                </c:pt>
                <c:pt idx="4">
                  <c:v>1.340419449179544</c:v>
                </c:pt>
                <c:pt idx="5">
                  <c:v>2.2333960213345869</c:v>
                </c:pt>
                <c:pt idx="6">
                  <c:v>0.45693471055022178</c:v>
                </c:pt>
                <c:pt idx="7">
                  <c:v>2.2093219664478672</c:v>
                </c:pt>
                <c:pt idx="8">
                  <c:v>5.7947791015250445</c:v>
                </c:pt>
                <c:pt idx="9">
                  <c:v>2.4353871342869415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0-46C5-8157-EF81B60B2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522221288"/>
        <c:axId val="522206528"/>
      </c:barChart>
      <c:catAx>
        <c:axId val="522221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06528"/>
        <c:crosses val="autoZero"/>
        <c:auto val="1"/>
        <c:lblAlgn val="ctr"/>
        <c:lblOffset val="100"/>
        <c:noMultiLvlLbl val="0"/>
      </c:catAx>
      <c:valAx>
        <c:axId val="522206528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63317431150116221"/>
          <c:y val="4.0915926094668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23-4513-9827-888523ECDA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23-4513-9827-888523ECDA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23-4513-9827-888523ECDA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23-4513-9827-888523ECDA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67.400000000000006</c:v>
                </c:pt>
                <c:pt idx="1">
                  <c:v>16.7</c:v>
                </c:pt>
                <c:pt idx="2">
                  <c:v>11.9</c:v>
                </c:pt>
                <c:pt idx="3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ED-42C0-B64B-EF65216A8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0B8-4CF4-BB46-B60FCA5723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0B8-4CF4-BB46-B60FCA5723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0B8-4CF4-BB46-B60FCA5723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0B8-4CF4-BB46-B60FCA5723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70</c:v>
                </c:pt>
                <c:pt idx="1">
                  <c:v>15.8</c:v>
                </c:pt>
                <c:pt idx="2">
                  <c:v>9.9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0-474D-A8B6-D561EBB98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692953361040162E-2"/>
          <c:y val="2.8429685751126615E-2"/>
          <c:w val="0.93561469870120684"/>
          <c:h val="0.65424448485208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25.287248946094341</c:v>
                </c:pt>
                <c:pt idx="1">
                  <c:v>34.663779272624403</c:v>
                </c:pt>
                <c:pt idx="2">
                  <c:v>37.237524828541439</c:v>
                </c:pt>
                <c:pt idx="3">
                  <c:v>27.873963456770312</c:v>
                </c:pt>
                <c:pt idx="4">
                  <c:v>36.818007204618574</c:v>
                </c:pt>
                <c:pt idx="5">
                  <c:v>18.815278941020193</c:v>
                </c:pt>
                <c:pt idx="6">
                  <c:v>12.490246729219837</c:v>
                </c:pt>
                <c:pt idx="7">
                  <c:v>25.369057182805786</c:v>
                </c:pt>
                <c:pt idx="8">
                  <c:v>16.82828310213652</c:v>
                </c:pt>
                <c:pt idx="9">
                  <c:v>14.729322406623654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C-45FC-9D53-AEC25425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8918304"/>
        <c:axId val="46891764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бедности без доходов трудовых мигрантов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Кыргызская
Республика</c:v>
                </c:pt>
                <c:pt idx="1">
                  <c:v>Баткенская
область</c:v>
                </c:pt>
                <c:pt idx="2">
                  <c:v>Джалал-
Абадская
область</c:v>
                </c:pt>
                <c:pt idx="3">
                  <c:v>Иссык-
Кульская
область</c:v>
                </c:pt>
                <c:pt idx="4">
                  <c:v>Нарынская
область</c:v>
                </c:pt>
                <c:pt idx="5">
                  <c:v>Ошская
область</c:v>
                </c:pt>
                <c:pt idx="6">
                  <c:v>Таласская
область</c:v>
                </c:pt>
                <c:pt idx="7">
                  <c:v>Чуйская
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34.639045824376517</c:v>
                </c:pt>
                <c:pt idx="1">
                  <c:v>53.608606307560763</c:v>
                </c:pt>
                <c:pt idx="2">
                  <c:v>50.232123199498055</c:v>
                </c:pt>
                <c:pt idx="3">
                  <c:v>29.133183137727602</c:v>
                </c:pt>
                <c:pt idx="4">
                  <c:v>36.818007204618624</c:v>
                </c:pt>
                <c:pt idx="5">
                  <c:v>37.564901876854407</c:v>
                </c:pt>
                <c:pt idx="6">
                  <c:v>17.806934030167209</c:v>
                </c:pt>
                <c:pt idx="7">
                  <c:v>29.421064390013289</c:v>
                </c:pt>
                <c:pt idx="8">
                  <c:v>16.945680380892831</c:v>
                </c:pt>
                <c:pt idx="9">
                  <c:v>24.217794752969244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DC-45FC-9D53-AEC25425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0558320"/>
        <c:axId val="470553728"/>
      </c:lineChart>
      <c:catAx>
        <c:axId val="47055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0553728"/>
        <c:crosses val="autoZero"/>
        <c:auto val="1"/>
        <c:lblAlgn val="ctr"/>
        <c:lblOffset val="100"/>
        <c:noMultiLvlLbl val="0"/>
      </c:catAx>
      <c:valAx>
        <c:axId val="47055372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0558320"/>
        <c:crosses val="autoZero"/>
        <c:crossBetween val="between"/>
      </c:valAx>
      <c:valAx>
        <c:axId val="468917648"/>
        <c:scaling>
          <c:orientation val="minMax"/>
          <c:max val="60"/>
        </c:scaling>
        <c:delete val="1"/>
        <c:axPos val="r"/>
        <c:numFmt formatCode="0.0" sourceLinked="1"/>
        <c:majorTickMark val="out"/>
        <c:minorTickMark val="none"/>
        <c:tickLblPos val="nextTo"/>
        <c:crossAx val="468918304"/>
        <c:crosses val="max"/>
        <c:crossBetween val="between"/>
        <c:majorUnit val="10"/>
      </c:valAx>
      <c:catAx>
        <c:axId val="468918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689176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6911C-356F-4AC5-A838-D0840D675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618AD7-CF18-4389-A9F4-99463935A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8613C8-21FC-4CB6-9DD8-CAEC2259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11DD-4C27-41FB-99AA-DA8F0B7B9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886383-65FA-4FA4-89F1-AFC8A717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3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AECCB-BD93-49C9-B38C-9254BAA5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AF4F72-04D9-4A92-AD44-75D6F5F92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AED8CB-AFC6-4A21-90A5-9C1FF138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0C2B93-651C-47AB-B104-74CBEF853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8F19BB-D0EC-4D24-8A5D-E7832D144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82492-5263-409A-8273-6A977AA0E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64FE06-004C-4FF7-AEE6-AF1311902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7B58E3-C46F-43A6-8AC5-7814037D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2D45AD-6D15-4E58-9CDD-A29F77BA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DE4C51-F783-4809-99BF-609B0173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45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C71EC-D65F-4AA6-9F20-552754A2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37899B-52AD-48D9-980A-55118B8F2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2E5829-AAB9-4857-81A1-9758367E1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AD49AA-9FFA-4672-B9B1-D754F161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A057B7-3221-4122-92CE-10D9BD78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10136A-8C51-4B95-86ED-298C1196B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5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F6-EAC5-488F-A0DF-7E938CBF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8ACDE1-28A5-4F22-BDC2-ABC5218C8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9E8631-3D12-424A-A1C5-388053FA5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F39A93A-A648-417D-ACD8-A3529964F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A3CB75-9711-4DC0-A838-E95A70738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B1D606-975B-405C-96C2-7186F49FB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CDD1A7-C5A2-4702-BD4B-7C8B3056F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44400F-5793-4159-B8E5-0F40D95F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29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00120-AF6C-450D-9F77-1C4964B0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D86497-1677-4BB1-84F1-399D007E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716A2C-55C0-4CC2-8CD4-A8F8C2BC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294A39-3B29-4E3B-A949-84621A97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3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4CE93FE-4D80-4AB7-8526-69D1B80B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9FF6AD-881E-402B-8643-D7C0AEDA1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F6DF98-ADDF-4752-A46C-1EA69037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4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E44F4-F2BD-4192-9596-F5D75D96A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D747A2-D240-4321-8DAD-DF9F26314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F693A8-6111-415B-9B04-D2D2E2498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ADBF4C-15F9-4EE8-B4ED-29AFD5CA8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966C2A-AA49-4235-A065-AABB68D53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9D89A0-93F4-4C8F-9FBB-7676524B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38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AC62D-ADBA-4710-955E-5AA6D8A89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6743F6-D9D3-42E5-8B26-626AB3518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CA1537-CA0C-4261-B208-142C5E0E8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0E12C6-77B3-427F-82CB-F227A732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5B0889-6C12-4A56-AB30-CF8969F1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4B4EB7-DB39-4798-A84E-62A94C74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09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44C32-48C3-4779-B85B-23C4D6D0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142764-3172-4834-BE35-61E266222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121D0-E6EE-4A06-B2B9-7C2A7736C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C43A78-D0A5-48A3-945D-3C0530964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70EC96-A3AB-4475-A8DD-CC16A9D0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2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C9B50E-6E51-46CE-9B5C-B7FE31E90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260C9C-7D8C-4E02-9AA0-3FDB153AE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8F8893-6670-42BB-91C1-096A0456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96F85-99ED-498C-98DF-782C5838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DCEEE8-9836-4561-AC23-C884677C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1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30F22-EE2D-4196-BF96-0B8E71F1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DE1D8A-4327-44AF-B17E-6A5F88780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5343B2-9DFE-4C39-BF58-83DCE861B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2A5B81-F9BB-4F00-A34C-38A34FEBB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BF3E6A-1C34-43C3-A4F4-091D6C0EA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4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8DD16-F53A-4384-8CBB-FB99FDC35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279" y="2154209"/>
            <a:ext cx="9144000" cy="2387600"/>
          </a:xfrm>
        </p:spPr>
        <p:txBody>
          <a:bodyPr/>
          <a:lstStyle/>
          <a:p>
            <a:r>
              <a:rPr lang="ru-RU" sz="5400" b="1" dirty="0"/>
              <a:t>Уровень бедности населения в Кыргызской Республике в 2020 году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AFD6FC-B7AD-4CD7-95DC-50AD864B7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451" y="346509"/>
            <a:ext cx="9696723" cy="52381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Национальный статистический комитет Кыргызской Республики</a:t>
            </a:r>
          </a:p>
        </p:txBody>
      </p:sp>
      <p:pic>
        <p:nvPicPr>
          <p:cNvPr id="102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82592F55-6B4F-4686-9199-5752F1DA3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" y="7520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92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968043"/>
              </p:ext>
            </p:extLst>
          </p:nvPr>
        </p:nvGraphicFramePr>
        <p:xfrm>
          <a:off x="1696719" y="719667"/>
          <a:ext cx="9068313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Тенденции показателей бедности, 2010-2020гг.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99EE079-FF99-4603-B676-746301D1F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122514"/>
              </p:ext>
            </p:extLst>
          </p:nvPr>
        </p:nvGraphicFramePr>
        <p:xfrm>
          <a:off x="2032000" y="3616960"/>
          <a:ext cx="8890000" cy="252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9D10394B-210D-4580-833B-AABF18938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52" y="5771327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36F7094E-CFDB-40A3-9DA7-EC1CF79B2C0E}"/>
              </a:ext>
            </a:extLst>
          </p:cNvPr>
          <p:cNvSpPr txBox="1">
            <a:spLocks/>
          </p:cNvSpPr>
          <p:nvPr/>
        </p:nvSpPr>
        <p:spPr>
          <a:xfrm>
            <a:off x="1382513" y="6100749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84032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4253571"/>
              </p:ext>
            </p:extLst>
          </p:nvPr>
        </p:nvGraphicFramePr>
        <p:xfrm>
          <a:off x="934720" y="1101513"/>
          <a:ext cx="10322560" cy="465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бедности населения по регионам</a:t>
            </a:r>
          </a:p>
        </p:txBody>
      </p:sp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F7CEA704-8904-4B51-8115-8A5E0B28C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42" y="570356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C9FE2BA-FA0C-45E8-951F-D96FA448A1D0}"/>
              </a:ext>
            </a:extLst>
          </p:cNvPr>
          <p:cNvSpPr txBox="1">
            <a:spLocks/>
          </p:cNvSpPr>
          <p:nvPr/>
        </p:nvSpPr>
        <p:spPr>
          <a:xfrm>
            <a:off x="1093506" y="5940791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  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93033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134890"/>
              </p:ext>
            </p:extLst>
          </p:nvPr>
        </p:nvGraphicFramePr>
        <p:xfrm>
          <a:off x="934720" y="1101513"/>
          <a:ext cx="10322560" cy="465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Численность бедных и уровень бедности населения по регионам 2020</a:t>
            </a:r>
          </a:p>
        </p:txBody>
      </p:sp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CE181BB6-894A-47C0-B2FD-85E931B34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0" y="5756486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D4F1A6CC-D692-48B3-BAD7-ED40DC075C59}"/>
              </a:ext>
            </a:extLst>
          </p:cNvPr>
          <p:cNvSpPr txBox="1">
            <a:spLocks/>
          </p:cNvSpPr>
          <p:nvPr/>
        </p:nvSpPr>
        <p:spPr>
          <a:xfrm>
            <a:off x="1247638" y="5965244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182274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</a:rPr>
              <a:t>Распределение численности бедных по регионам, 2020г.</a:t>
            </a:r>
            <a:endParaRPr lang="ru-RU" sz="2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D5A1BE4-823A-4301-94E9-876290D88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673740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6ED9AA71-78CB-4548-B3E0-14974D600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CD27782B-5BF8-4C94-A03A-8339CC8980D4}"/>
              </a:ext>
            </a:extLst>
          </p:cNvPr>
          <p:cNvSpPr txBox="1">
            <a:spLocks/>
          </p:cNvSpPr>
          <p:nvPr/>
        </p:nvSpPr>
        <p:spPr>
          <a:xfrm>
            <a:off x="1353564" y="6138333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195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684981"/>
              </p:ext>
            </p:extLst>
          </p:nvPr>
        </p:nvGraphicFramePr>
        <p:xfrm>
          <a:off x="587142" y="1005260"/>
          <a:ext cx="5582652" cy="286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бедности по типу местности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98FF832-D761-4BF9-85CA-D436DADEC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479474"/>
              </p:ext>
            </p:extLst>
          </p:nvPr>
        </p:nvGraphicFramePr>
        <p:xfrm>
          <a:off x="6371924" y="655300"/>
          <a:ext cx="5502444" cy="286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3857EB5-00A9-4358-87AA-E89B134F23C6}"/>
              </a:ext>
            </a:extLst>
          </p:cNvPr>
          <p:cNvSpPr txBox="1"/>
          <p:nvPr/>
        </p:nvSpPr>
        <p:spPr>
          <a:xfrm>
            <a:off x="1270535" y="655300"/>
            <a:ext cx="431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Городские поселения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81072-D7C4-437B-A021-00A394841AB6}"/>
              </a:ext>
            </a:extLst>
          </p:cNvPr>
          <p:cNvSpPr txBox="1"/>
          <p:nvPr/>
        </p:nvSpPr>
        <p:spPr>
          <a:xfrm>
            <a:off x="7506100" y="655300"/>
            <a:ext cx="277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Сельская местность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B5CF3D7E-EF51-474B-8615-CE4733EC56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690532"/>
              </p:ext>
            </p:extLst>
          </p:nvPr>
        </p:nvGraphicFramePr>
        <p:xfrm>
          <a:off x="1183907" y="3763477"/>
          <a:ext cx="9827394" cy="278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B5EC34-D294-428E-B328-79E833D96398}"/>
              </a:ext>
            </a:extLst>
          </p:cNvPr>
          <p:cNvSpPr txBox="1"/>
          <p:nvPr/>
        </p:nvSpPr>
        <p:spPr>
          <a:xfrm>
            <a:off x="3628724" y="3724977"/>
            <a:ext cx="5419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Динамика уровня бедности по типу местности</a:t>
            </a:r>
          </a:p>
        </p:txBody>
      </p:sp>
    </p:spTree>
    <p:extLst>
      <p:ext uri="{BB962C8B-B14F-4D97-AF65-F5344CB8AC3E}">
        <p14:creationId xmlns:p14="http://schemas.microsoft.com/office/powerpoint/2010/main" val="38451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крайней бедности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3FEBD19-2F71-4345-A9A4-0F1597D03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47329"/>
              </p:ext>
            </p:extLst>
          </p:nvPr>
        </p:nvGraphicFramePr>
        <p:xfrm>
          <a:off x="1713297" y="770020"/>
          <a:ext cx="9201751" cy="539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73315658-D158-4ABE-B4ED-ED5446F90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C6D5DC20-BCAD-4B6E-B1AE-53E6E39F95B1}"/>
              </a:ext>
            </a:extLst>
          </p:cNvPr>
          <p:cNvSpPr txBox="1">
            <a:spLocks/>
          </p:cNvSpPr>
          <p:nvPr/>
        </p:nvSpPr>
        <p:spPr>
          <a:xfrm>
            <a:off x="1638790" y="6084914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617276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 бедности среди детей в возрасте 0-17 лет в 2020 году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3FEBD19-2F71-4345-A9A4-0F1597D03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531165"/>
              </p:ext>
            </p:extLst>
          </p:nvPr>
        </p:nvGraphicFramePr>
        <p:xfrm>
          <a:off x="1713297" y="719667"/>
          <a:ext cx="9201751" cy="4680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6D38DCD0-3544-4456-AC84-6C4B2FF54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7726F6C5-5E31-4433-85DE-DA9D5D54EE4D}"/>
              </a:ext>
            </a:extLst>
          </p:cNvPr>
          <p:cNvSpPr txBox="1">
            <a:spLocks/>
          </p:cNvSpPr>
          <p:nvPr/>
        </p:nvSpPr>
        <p:spPr>
          <a:xfrm>
            <a:off x="1276952" y="6084914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73003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Располагаемые денежные доходы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EA3ACC0-EDB5-48F6-83E1-DCAC073D5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8918044"/>
              </p:ext>
            </p:extLst>
          </p:nvPr>
        </p:nvGraphicFramePr>
        <p:xfrm>
          <a:off x="5168766" y="712667"/>
          <a:ext cx="6900520" cy="372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18D18A3-147F-4E2B-BB8A-344C8A98C8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651862"/>
              </p:ext>
            </p:extLst>
          </p:nvPr>
        </p:nvGraphicFramePr>
        <p:xfrm>
          <a:off x="308008" y="780177"/>
          <a:ext cx="4235116" cy="3589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BCEC9CC8-19C9-4500-A80E-244B5AC0E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74781"/>
              </p:ext>
            </p:extLst>
          </p:nvPr>
        </p:nvGraphicFramePr>
        <p:xfrm>
          <a:off x="2789721" y="4110754"/>
          <a:ext cx="6979921" cy="247840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627697">
                  <a:extLst>
                    <a:ext uri="{9D8B030D-6E8A-4147-A177-3AD203B41FA5}">
                      <a16:colId xmlns:a16="http://schemas.microsoft.com/office/drawing/2014/main" val="1272728303"/>
                    </a:ext>
                  </a:extLst>
                </a:gridCol>
                <a:gridCol w="1087657">
                  <a:extLst>
                    <a:ext uri="{9D8B030D-6E8A-4147-A177-3AD203B41FA5}">
                      <a16:colId xmlns:a16="http://schemas.microsoft.com/office/drawing/2014/main" val="1119147351"/>
                    </a:ext>
                  </a:extLst>
                </a:gridCol>
                <a:gridCol w="1414914">
                  <a:extLst>
                    <a:ext uri="{9D8B030D-6E8A-4147-A177-3AD203B41FA5}">
                      <a16:colId xmlns:a16="http://schemas.microsoft.com/office/drawing/2014/main" val="3583580659"/>
                    </a:ext>
                  </a:extLst>
                </a:gridCol>
                <a:gridCol w="1849653">
                  <a:extLst>
                    <a:ext uri="{9D8B030D-6E8A-4147-A177-3AD203B41FA5}">
                      <a16:colId xmlns:a16="http://schemas.microsoft.com/office/drawing/2014/main" val="998795066"/>
                    </a:ext>
                  </a:extLst>
                </a:gridCol>
              </a:tblGrid>
              <a:tr h="6241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 в процентах к 2019г.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561639"/>
                  </a:ext>
                </a:extLst>
              </a:tr>
              <a:tr h="42541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Располагаемые денежные доходы,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5684,69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5625,35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02122703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трудовой деятельности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3978,85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57642981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трансферты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96124009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ЛПХ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118,7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870025155"/>
                  </a:ext>
                </a:extLst>
              </a:tr>
              <a:tr h="297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Прочий доход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91,8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77729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05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Уровень бедности без доходов трудовых мигрантов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F579E195-6378-4C64-82B0-0C77A1B882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448608"/>
              </p:ext>
            </p:extLst>
          </p:nvPr>
        </p:nvGraphicFramePr>
        <p:xfrm>
          <a:off x="904775" y="837398"/>
          <a:ext cx="10684042" cy="5300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0C5B272B-DDB1-4714-BE2B-3B5E7A1E6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5470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A240B0D-AD2E-4985-90EC-EF3A71FEE218}"/>
              </a:ext>
            </a:extLst>
          </p:cNvPr>
          <p:cNvSpPr txBox="1">
            <a:spLocks/>
          </p:cNvSpPr>
          <p:nvPr/>
        </p:nvSpPr>
        <p:spPr>
          <a:xfrm>
            <a:off x="1022355" y="6138333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47453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Основные сведения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5B578F-DBAA-490C-8DF9-3119655554D8}"/>
              </a:ext>
            </a:extLst>
          </p:cNvPr>
          <p:cNvSpPr txBox="1"/>
          <p:nvPr/>
        </p:nvSpPr>
        <p:spPr>
          <a:xfrm flipH="1">
            <a:off x="288756" y="943276"/>
            <a:ext cx="11319310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Уровень бедности в 2020 году составил 25,3% и увеличился на 5,2 процентных пункта;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Доля крайне бедных составила 0,9%; 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73,7% от общего числа бедных проживали в сельской местности;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31,8% детей в возрасте 0-17 лет проживали в бедных домохозяйствах;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Основным фактором, влияющим на благосостояние населения является рост доходов;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en-US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Трудовая миграция по-прежнему вносит существенный вклад в материальное благосостояние домохозяйств.</a:t>
            </a:r>
          </a:p>
        </p:txBody>
      </p:sp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9C78E7FB-37F8-46B0-A250-26239CC94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63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308E8AD0-A10A-422D-B627-CB7680F23B75}"/>
              </a:ext>
            </a:extLst>
          </p:cNvPr>
          <p:cNvSpPr txBox="1">
            <a:spLocks/>
          </p:cNvSpPr>
          <p:nvPr/>
        </p:nvSpPr>
        <p:spPr>
          <a:xfrm>
            <a:off x="1311620" y="6122487"/>
            <a:ext cx="9696723" cy="523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242940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617D5D-715F-4961-842F-8F8AF6EFF681}"/>
              </a:ext>
            </a:extLst>
          </p:cNvPr>
          <p:cNvSpPr txBox="1"/>
          <p:nvPr/>
        </p:nvSpPr>
        <p:spPr>
          <a:xfrm>
            <a:off x="3927107" y="1809549"/>
            <a:ext cx="7584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/>
              <a:t>Спасибо за внимание!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E11B52-96F0-424D-BF6A-262AF351F9CD}"/>
              </a:ext>
            </a:extLst>
          </p:cNvPr>
          <p:cNvSpPr txBox="1"/>
          <p:nvPr/>
        </p:nvSpPr>
        <p:spPr>
          <a:xfrm>
            <a:off x="404261" y="5457524"/>
            <a:ext cx="6409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www.stat.kg</a:t>
            </a:r>
            <a:endParaRPr lang="en-US" dirty="0"/>
          </a:p>
          <a:p>
            <a:r>
              <a:rPr lang="ru-RU" dirty="0"/>
              <a:t>Статистика   Уровень жизни населения   Публикации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C41A04D4-AFE5-41D3-AAE0-5DDCF042B98E}"/>
              </a:ext>
            </a:extLst>
          </p:cNvPr>
          <p:cNvSpPr/>
          <p:nvPr/>
        </p:nvSpPr>
        <p:spPr>
          <a:xfrm>
            <a:off x="1848051" y="5921944"/>
            <a:ext cx="115503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19F2538A-871F-4838-84F4-3D2037E95BFE}"/>
              </a:ext>
            </a:extLst>
          </p:cNvPr>
          <p:cNvSpPr/>
          <p:nvPr/>
        </p:nvSpPr>
        <p:spPr>
          <a:xfrm>
            <a:off x="5051659" y="5921944"/>
            <a:ext cx="115503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pic>
        <p:nvPicPr>
          <p:cNvPr id="8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A4C5CF9A-C4BC-4CD0-A437-80F0DE8E6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" y="7520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C8FB4707-5EB8-4AB6-817D-3D5B638AA33D}"/>
              </a:ext>
            </a:extLst>
          </p:cNvPr>
          <p:cNvSpPr txBox="1">
            <a:spLocks/>
          </p:cNvSpPr>
          <p:nvPr/>
        </p:nvSpPr>
        <p:spPr>
          <a:xfrm>
            <a:off x="1135451" y="346509"/>
            <a:ext cx="9696723" cy="5238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ru-RU" dirty="0"/>
              <a:t>Национальный статистический комитет Кыргызской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9592327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257</Words>
  <Application>Microsoft Office PowerPoint</Application>
  <PresentationFormat>Широкоэкранный</PresentationFormat>
  <Paragraphs>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 3</vt:lpstr>
      <vt:lpstr>Тема Office</vt:lpstr>
      <vt:lpstr>Уровень бедности населения в Кыргызской Республике в 2020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Уровень бедности населения в Кыргызской Республике в 2020 году</dc:title>
  <dc:creator>Ырыскан Калымбетова</dc:creator>
  <cp:lastModifiedBy>Ырыскан Калымбетова</cp:lastModifiedBy>
  <cp:revision>36</cp:revision>
  <cp:lastPrinted>2021-07-12T14:26:47Z</cp:lastPrinted>
  <dcterms:created xsi:type="dcterms:W3CDTF">2021-06-18T13:13:38Z</dcterms:created>
  <dcterms:modified xsi:type="dcterms:W3CDTF">2021-07-13T08:16:51Z</dcterms:modified>
</cp:coreProperties>
</file>