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1"/>
  </p:notesMasterIdLst>
  <p:sldIdLst>
    <p:sldId id="256" r:id="rId3"/>
    <p:sldId id="261" r:id="rId4"/>
    <p:sldId id="305" r:id="rId5"/>
    <p:sldId id="306" r:id="rId6"/>
    <p:sldId id="307" r:id="rId7"/>
    <p:sldId id="308" r:id="rId8"/>
    <p:sldId id="309" r:id="rId9"/>
    <p:sldId id="303" r:id="rId10"/>
  </p:sldIdLst>
  <p:sldSz cx="12192000" cy="6858000"/>
  <p:notesSz cx="6669088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1"/>
            <p14:sldId id="305"/>
            <p14:sldId id="306"/>
            <p14:sldId id="307"/>
            <p14:sldId id="308"/>
            <p14:sldId id="309"/>
            <p14:sldId id="303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87A3"/>
    <a:srgbClr val="0000FF"/>
    <a:srgbClr val="6699FF"/>
    <a:srgbClr val="33CC33"/>
    <a:srgbClr val="66CCFF"/>
    <a:srgbClr val="008000"/>
    <a:srgbClr val="FFC715"/>
    <a:srgbClr val="009900"/>
    <a:srgbClr val="03ADA5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03" autoAdjust="0"/>
    <p:restoredTop sz="94189" autoAdjust="0"/>
  </p:normalViewPr>
  <p:slideViewPr>
    <p:cSldViewPr snapToGrid="0">
      <p:cViewPr varScale="1">
        <p:scale>
          <a:sx n="63" d="100"/>
          <a:sy n="63" d="100"/>
        </p:scale>
        <p:origin x="96" y="5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076388888888889"/>
          <c:y val="0.14310645724258289"/>
          <c:w val="0.6069444444444444"/>
          <c:h val="0.76265270506108207"/>
        </c:manualLayout>
      </c:layout>
      <c:pieChart>
        <c:varyColors val="1"/>
        <c:ser>
          <c:idx val="0"/>
          <c:order val="0"/>
          <c:spPr>
            <a:ln>
              <a:solidFill>
                <a:srgbClr val="0000FF"/>
              </a:solidFill>
            </a:ln>
          </c:spPr>
          <c:dLbls>
            <c:dLbl>
              <c:idx val="0"/>
              <c:layout>
                <c:manualLayout>
                  <c:x val="2.500000000000000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БАЭ </a:t>
                    </a:r>
                  </a:p>
                  <a:p>
                    <a:r>
                      <a:rPr lang="ru-RU"/>
                      <a:t>3,0%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A36-4821-B6E1-68EE7D43108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Казакстан 11,8%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A36-4821-B6E1-68EE7D43108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/>
                      <a:t>Швейцария 2,4%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FA36-4821-B6E1-68EE7D431080}"/>
                </c:ext>
              </c:extLst>
            </c:dLbl>
            <c:dLbl>
              <c:idx val="3"/>
              <c:layout>
                <c:manualLayout>
                  <c:x val="-3.2335958005250361E-3"/>
                  <c:y val="1.593464429511756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Россия</a:t>
                    </a:r>
                  </a:p>
                  <a:p>
                    <a:r>
                      <a:rPr lang="ru-RU"/>
                      <a:t>32,7%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A36-4821-B6E1-68EE7D43108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ru-RU"/>
                      <a:t>Өзбекистан 8,4%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FA36-4821-B6E1-68EE7D431080}"/>
                </c:ext>
              </c:extLst>
            </c:dLbl>
            <c:dLbl>
              <c:idx val="5"/>
              <c:layout>
                <c:manualLayout>
                  <c:x val="0"/>
                  <c:y val="0.10516381286234316"/>
                </c:manualLayout>
              </c:layout>
              <c:tx>
                <c:rich>
                  <a:bodyPr/>
                  <a:lstStyle/>
                  <a:p>
                    <a:fld id="{46702F5C-2550-4372-88C6-589614D47D37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CEC9DD2C-2B00-44A2-A1C0-D11B79DABA12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931462314474821"/>
                      <c:h val="8.719020679244000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A36-4821-B6E1-68EE7D431080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ru-RU"/>
                      <a:t>Кытай </a:t>
                    </a:r>
                  </a:p>
                  <a:p>
                    <a:r>
                      <a:rPr lang="ru-RU"/>
                      <a:t>3,2%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FA36-4821-B6E1-68EE7D431080}"/>
                </c:ext>
              </c:extLst>
            </c:dLbl>
            <c:dLbl>
              <c:idx val="8"/>
              <c:layout>
                <c:manualLayout>
                  <c:x val="0"/>
                  <c:y val="-2.0942408376963352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Туркия</a:t>
                    </a:r>
                  </a:p>
                  <a:p>
                    <a:r>
                      <a:rPr lang="ru-RU"/>
                      <a:t> 2,9%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FA36-4821-B6E1-68EE7D431080}"/>
                </c:ext>
              </c:extLst>
            </c:dLbl>
            <c:dLbl>
              <c:idx val="9"/>
              <c:layout>
                <c:manualLayout>
                  <c:x val="6.3888888888888884E-2"/>
                  <c:y val="-1.3961605584642231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Башка дүйнө өлкөлөрү </a:t>
                    </a:r>
                  </a:p>
                  <a:p>
                    <a:r>
                      <a:rPr lang="ru-RU"/>
                      <a:t>6,8%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FA36-4821-B6E1-68EE7D4310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ru-KG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страны!$A$19:$A$28</c:f>
              <c:strCache>
                <c:ptCount val="10"/>
                <c:pt idx="0">
                  <c:v>БАЭ</c:v>
                </c:pt>
                <c:pt idx="1">
                  <c:v>Казакстан</c:v>
                </c:pt>
                <c:pt idx="2">
                  <c:v>Швейцария</c:v>
                </c:pt>
                <c:pt idx="3">
                  <c:v>Россия</c:v>
                </c:pt>
                <c:pt idx="4">
                  <c:v>Өзбекистан</c:v>
                </c:pt>
                <c:pt idx="5">
                  <c:v>Великобритания</c:v>
                </c:pt>
                <c:pt idx="6">
                  <c:v>Кытай</c:v>
                </c:pt>
                <c:pt idx="7">
                  <c:v>Кытай Гонконг</c:v>
                </c:pt>
                <c:pt idx="8">
                  <c:v>Туркия</c:v>
                </c:pt>
                <c:pt idx="9">
                  <c:v>Башка дүйнө өлкөлөрү</c:v>
                </c:pt>
              </c:strCache>
            </c:strRef>
          </c:cat>
          <c:val>
            <c:numRef>
              <c:f>страны!$B$19:$B$28</c:f>
              <c:numCache>
                <c:formatCode>0.0</c:formatCode>
                <c:ptCount val="10"/>
                <c:pt idx="0">
                  <c:v>3</c:v>
                </c:pt>
                <c:pt idx="1">
                  <c:v>11.8</c:v>
                </c:pt>
                <c:pt idx="2">
                  <c:v>2.4</c:v>
                </c:pt>
                <c:pt idx="3">
                  <c:v>32.700000000000003</c:v>
                </c:pt>
                <c:pt idx="4">
                  <c:v>8.4</c:v>
                </c:pt>
                <c:pt idx="5">
                  <c:v>24</c:v>
                </c:pt>
                <c:pt idx="6">
                  <c:v>3.2</c:v>
                </c:pt>
                <c:pt idx="7">
                  <c:v>4.8</c:v>
                </c:pt>
                <c:pt idx="8">
                  <c:v>2.9</c:v>
                </c:pt>
                <c:pt idx="9">
                  <c:v>6.7999999999999918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A36-4821-B6E1-68EE7D431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solidFill>
            <a:schemeClr val="accent1"/>
          </a:solidFill>
          <a:latin typeface="DIN Pro Bold" panose="020B0804020101020102" pitchFamily="34" charset="0"/>
          <a:cs typeface="DIN Pro Bold" panose="020B0804020101020102" pitchFamily="34" charset="0"/>
        </a:defRPr>
      </a:pPr>
      <a:endParaRPr lang="ru-KG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ln w="9525">
              <a:solidFill>
                <a:srgbClr val="0000FF"/>
              </a:solidFill>
            </a:ln>
          </c:spPr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9525">
                <a:solidFill>
                  <a:srgbClr val="0000FF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DDBF-4DD6-B4AD-D3332EF7E3E0}"/>
              </c:ext>
            </c:extLst>
          </c:dPt>
          <c:dPt>
            <c:idx val="1"/>
            <c:bubble3D val="0"/>
            <c:spPr>
              <a:solidFill>
                <a:srgbClr val="0066FF"/>
              </a:solidFill>
              <a:ln w="9525">
                <a:solidFill>
                  <a:srgbClr val="0000FF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DDBF-4DD6-B4AD-D3332EF7E3E0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rgbClr val="0000FF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DDBF-4DD6-B4AD-D3332EF7E3E0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rgbClr val="0000FF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DDBF-4DD6-B4AD-D3332EF7E3E0}"/>
              </c:ext>
            </c:extLst>
          </c:dPt>
          <c:dLbls>
            <c:dLbl>
              <c:idx val="0"/>
              <c:layout>
                <c:manualLayout>
                  <c:x val="-0.11388888888888894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DBF-4DD6-B4AD-D3332EF7E3E0}"/>
                </c:ext>
              </c:extLst>
            </c:dLbl>
            <c:dLbl>
              <c:idx val="1"/>
              <c:layout>
                <c:manualLayout>
                  <c:x val="0.15833333333333333"/>
                  <c:y val="3.70370370370370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DBF-4DD6-B4AD-D3332EF7E3E0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>
                    <a:solidFill>
                      <a:schemeClr val="accent1">
                        <a:lumMod val="75000"/>
                      </a:schemeClr>
                    </a:solidFill>
                    <a:latin typeface="DIN Pro Bold" panose="020B0804020101020102" pitchFamily="34" charset="0"/>
                    <a:cs typeface="DIN Pro Bold" panose="020B0804020101020102" pitchFamily="34" charset="0"/>
                  </a:defRPr>
                </a:pPr>
                <a:endParaRPr lang="ru-KG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ЕАЭС!$A$7:$A$10</c:f>
              <c:strCache>
                <c:ptCount val="4"/>
                <c:pt idx="0">
                  <c:v>Армения</c:v>
                </c:pt>
                <c:pt idx="1">
                  <c:v>Белaрусь</c:v>
                </c:pt>
                <c:pt idx="2">
                  <c:v>Казакстан</c:v>
                </c:pt>
                <c:pt idx="3">
                  <c:v>Россия</c:v>
                </c:pt>
              </c:strCache>
            </c:strRef>
          </c:cat>
          <c:val>
            <c:numRef>
              <c:f>ЕАЭС!$B$7:$B$10</c:f>
              <c:numCache>
                <c:formatCode>0.0</c:formatCode>
                <c:ptCount val="4"/>
                <c:pt idx="0">
                  <c:v>0</c:v>
                </c:pt>
                <c:pt idx="1">
                  <c:v>1.5</c:v>
                </c:pt>
                <c:pt idx="2">
                  <c:v>26.1</c:v>
                </c:pt>
                <c:pt idx="3">
                  <c:v>72.400000000000006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DBF-4DD6-B4AD-D3332EF7E3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3472222222222222"/>
          <c:y val="0.1348314606741573"/>
          <c:w val="0.62269199409943177"/>
          <c:h val="0.73647188678859621"/>
        </c:manualLayout>
      </c:layout>
      <c:pieChart>
        <c:varyColors val="1"/>
        <c:ser>
          <c:idx val="0"/>
          <c:order val="0"/>
          <c:spPr>
            <a:ln>
              <a:solidFill>
                <a:srgbClr val="0000FF"/>
              </a:solidFill>
            </a:ln>
          </c:spPr>
          <c:dLbls>
            <c:dLbl>
              <c:idx val="0"/>
              <c:layout>
                <c:manualLayout>
                  <c:x val="3.9019639245000529E-2"/>
                  <c:y val="2.8843380444188061E-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Казакстан </a:t>
                    </a:r>
                  </a:p>
                  <a:p>
                    <a:r>
                      <a:rPr lang="ru-RU"/>
                      <a:t>7,0%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64D-4C42-9B2D-5FEDAD55E35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Россия</a:t>
                    </a:r>
                  </a:p>
                  <a:p>
                    <a:r>
                      <a:rPr lang="ru-RU"/>
                      <a:t>20,1%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64D-4C42-9B2D-5FEDAD55E35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/>
                      <a:t>Германия </a:t>
                    </a:r>
                  </a:p>
                  <a:p>
                    <a:r>
                      <a:rPr lang="ru-RU"/>
                      <a:t>2,1%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F64D-4C42-9B2D-5FEDAD55E35B}"/>
                </c:ext>
              </c:extLst>
            </c:dLbl>
            <c:dLbl>
              <c:idx val="3"/>
              <c:layout>
                <c:manualLayout>
                  <c:x val="-8.3333333333333332E-3"/>
                  <c:y val="2.6217228464419477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Өзбекистан 3,9%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64D-4C42-9B2D-5FEDAD55E35B}"/>
                </c:ext>
              </c:extLst>
            </c:dLbl>
            <c:dLbl>
              <c:idx val="4"/>
              <c:layout>
                <c:manualLayout>
                  <c:x val="-0.12777777777777777"/>
                  <c:y val="-1.8726591760299626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Кытай</a:t>
                    </a:r>
                  </a:p>
                  <a:p>
                    <a:r>
                      <a:rPr lang="ru-RU"/>
                      <a:t> 46,4%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F64D-4C42-9B2D-5FEDAD55E35B}"/>
                </c:ext>
              </c:extLst>
            </c:dLbl>
            <c:dLbl>
              <c:idx val="5"/>
              <c:layout>
                <c:manualLayout>
                  <c:x val="-3.6111111111111108E-2"/>
                  <c:y val="2.247191011235955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Туркия</a:t>
                    </a:r>
                  </a:p>
                  <a:p>
                    <a:r>
                      <a:rPr lang="ru-RU"/>
                      <a:t> 3,0%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F64D-4C42-9B2D-5FEDAD55E35B}"/>
                </c:ext>
              </c:extLst>
            </c:dLbl>
            <c:dLbl>
              <c:idx val="6"/>
              <c:layout>
                <c:manualLayout>
                  <c:x val="-4.1666666666666664E-2"/>
                  <c:y val="-7.4906367041198503E-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АКШ</a:t>
                    </a:r>
                  </a:p>
                  <a:p>
                    <a:r>
                      <a:rPr lang="ru-RU"/>
                      <a:t> 2,1%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F64D-4C42-9B2D-5FEDAD55E35B}"/>
                </c:ext>
              </c:extLst>
            </c:dLbl>
            <c:dLbl>
              <c:idx val="7"/>
              <c:layout>
                <c:manualLayout>
                  <c:x val="-6.5036828625053167E-2"/>
                  <c:y val="1.2613414670152085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Башка дүйнө өлкөлөрү 12,2%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F64D-4C42-9B2D-5FEDAD55E35B}"/>
                </c:ext>
              </c:extLst>
            </c:dLbl>
            <c:dLbl>
              <c:idx val="8"/>
              <c:layout>
                <c:manualLayout>
                  <c:x val="-7.0485944288711522E-3"/>
                  <c:y val="-1.3877787807814457E-17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Корея Республикасы 3,2%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09231025068198"/>
                      <c:h val="0.1354196711854629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8-F64D-4C42-9B2D-5FEDAD55E3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ru-KG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страны!$L$19:$L$27</c:f>
              <c:strCache>
                <c:ptCount val="9"/>
                <c:pt idx="0">
                  <c:v>Казахстан</c:v>
                </c:pt>
                <c:pt idx="1">
                  <c:v>Россия</c:v>
                </c:pt>
                <c:pt idx="2">
                  <c:v>Германия</c:v>
                </c:pt>
                <c:pt idx="3">
                  <c:v>Узбекистан</c:v>
                </c:pt>
                <c:pt idx="4">
                  <c:v>Китай</c:v>
                </c:pt>
                <c:pt idx="5">
                  <c:v>Турция</c:v>
                </c:pt>
                <c:pt idx="6">
                  <c:v>США</c:v>
                </c:pt>
                <c:pt idx="7">
                  <c:v>Другие страны мира</c:v>
                </c:pt>
                <c:pt idx="8">
                  <c:v>Республика Корея</c:v>
                </c:pt>
              </c:strCache>
            </c:strRef>
          </c:cat>
          <c:val>
            <c:numRef>
              <c:f>страны!$M$19:$M$27</c:f>
              <c:numCache>
                <c:formatCode>0.0</c:formatCode>
                <c:ptCount val="9"/>
                <c:pt idx="0">
                  <c:v>7</c:v>
                </c:pt>
                <c:pt idx="1">
                  <c:v>20.100000000000001</c:v>
                </c:pt>
                <c:pt idx="2">
                  <c:v>2.1</c:v>
                </c:pt>
                <c:pt idx="3">
                  <c:v>3.9</c:v>
                </c:pt>
                <c:pt idx="4">
                  <c:v>46.4</c:v>
                </c:pt>
                <c:pt idx="5">
                  <c:v>3</c:v>
                </c:pt>
                <c:pt idx="6">
                  <c:v>2.1</c:v>
                </c:pt>
                <c:pt idx="7">
                  <c:v>12.2</c:v>
                </c:pt>
                <c:pt idx="8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64D-4C42-9B2D-5FEDAD55E3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solidFill>
            <a:schemeClr val="accent1"/>
          </a:solidFill>
          <a:latin typeface="DIN Pro Bold" panose="020B0804020101020102" pitchFamily="34" charset="0"/>
          <a:cs typeface="DIN Pro Bold" panose="020B0804020101020102" pitchFamily="34" charset="0"/>
        </a:defRPr>
      </a:pPr>
      <a:endParaRPr lang="ru-KG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296510555228216"/>
          <c:y val="0.10116239712684412"/>
          <c:w val="0.6861635152748764"/>
          <c:h val="0.79767520574631179"/>
        </c:manualLayout>
      </c:layout>
      <c:pieChart>
        <c:varyColors val="1"/>
        <c:ser>
          <c:idx val="0"/>
          <c:order val="0"/>
          <c:spPr>
            <a:ln w="9525">
              <a:solidFill>
                <a:srgbClr val="0000FF"/>
              </a:solidFill>
            </a:ln>
          </c:spPr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9525">
                <a:solidFill>
                  <a:srgbClr val="0000FF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E328-4471-B4BE-F1EDEAD08494}"/>
              </c:ext>
            </c:extLst>
          </c:dPt>
          <c:dPt>
            <c:idx val="1"/>
            <c:bubble3D val="0"/>
            <c:spPr>
              <a:solidFill>
                <a:srgbClr val="0066FF"/>
              </a:solidFill>
              <a:ln w="9525">
                <a:solidFill>
                  <a:srgbClr val="0000FF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E328-4471-B4BE-F1EDEAD08494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rgbClr val="0000FF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E328-4471-B4BE-F1EDEAD08494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rgbClr val="0000FF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E328-4471-B4BE-F1EDEAD08494}"/>
              </c:ext>
            </c:extLst>
          </c:dPt>
          <c:dLbls>
            <c:dLbl>
              <c:idx val="0"/>
              <c:layout>
                <c:manualLayout>
                  <c:x val="-0.10000000000000005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328-4471-B4BE-F1EDEAD08494}"/>
                </c:ext>
              </c:extLst>
            </c:dLbl>
            <c:dLbl>
              <c:idx val="1"/>
              <c:layout>
                <c:manualLayout>
                  <c:x val="0.12777777777777777"/>
                  <c:y val="9.2592592592592587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328-4471-B4BE-F1EDEAD0849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>
                    <a:solidFill>
                      <a:schemeClr val="accent1"/>
                    </a:solidFill>
                    <a:latin typeface="DIN Pro Bold" panose="020B0804020101020102" pitchFamily="34" charset="0"/>
                    <a:cs typeface="DIN Pro Bold" panose="020B0804020101020102" pitchFamily="34" charset="0"/>
                  </a:defRPr>
                </a:pPr>
                <a:endParaRPr lang="ru-KG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ЕАЭС!$F$7:$F$10</c:f>
              <c:strCache>
                <c:ptCount val="4"/>
                <c:pt idx="0">
                  <c:v>Армения</c:v>
                </c:pt>
                <c:pt idx="1">
                  <c:v>Белaрусь</c:v>
                </c:pt>
                <c:pt idx="2">
                  <c:v>Казакстан</c:v>
                </c:pt>
                <c:pt idx="3">
                  <c:v>Россия</c:v>
                </c:pt>
              </c:strCache>
            </c:strRef>
          </c:cat>
          <c:val>
            <c:numRef>
              <c:f>ЕАЭС!$G$7:$G$10</c:f>
              <c:numCache>
                <c:formatCode>0.0</c:formatCode>
                <c:ptCount val="4"/>
                <c:pt idx="0">
                  <c:v>0.1</c:v>
                </c:pt>
                <c:pt idx="1">
                  <c:v>1.9</c:v>
                </c:pt>
                <c:pt idx="2">
                  <c:v>25.5</c:v>
                </c:pt>
                <c:pt idx="3">
                  <c:v>72.5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328-4471-B4BE-F1EDEAD084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7673118279569893"/>
          <c:y val="2.6886640572960661E-2"/>
          <c:w val="0.46066063550566816"/>
          <c:h val="0.9164112243352389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79AFDF">
                <a:lumMod val="75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-4.1718815185650257E-3"/>
                  <c:y val="-2.60579956600100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94-4E1B-BB00-652BBF08A4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000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экспорт!$E$38:$E$52</c:f>
              <c:strCache>
                <c:ptCount val="15"/>
                <c:pt idx="0">
                  <c:v>Таш көмүр жана лигнит</c:v>
                </c:pt>
                <c:pt idx="1">
                  <c:v>Трикотаж кездемелери </c:v>
                </c:pt>
                <c:pt idx="2">
                  <c:v>Бут кийим жана алардын тетиктери</c:v>
                </c:pt>
                <c:pt idx="3">
                  <c:v>Балуу металлдардын рудалары жана концентраттары</c:v>
                </c:pt>
                <c:pt idx="4">
                  <c:v>Жабдуулар жана механикалык түзүлүштөр</c:v>
                </c:pt>
                <c:pt idx="5">
                  <c:v>Кара металлдар</c:v>
                </c:pt>
                <c:pt idx="6">
                  <c:v>Пластмасса жана андан жасалган буюмдар </c:v>
                </c:pt>
                <c:pt idx="7">
                  <c:v>Жерде жүрүүчү унаа каражаттары жана алардын тетиктери</c:v>
                </c:pt>
                <c:pt idx="8">
                  <c:v>Сүт жана сүт продукциясы</c:v>
                </c:pt>
                <c:pt idx="9">
                  <c:v>Жез жана андан жасалган буюмдар</c:v>
                </c:pt>
                <c:pt idx="10">
                  <c:v>Электр машиналар жана жабдуулар</c:v>
                </c:pt>
                <c:pt idx="11">
                  <c:v>Кийим буюмдары</c:v>
                </c:pt>
                <c:pt idx="12">
                  <c:v>Алтын</c:v>
                </c:pt>
                <c:pt idx="13">
                  <c:v>Жашылчалар жана тамырлуу жемиштер</c:v>
                </c:pt>
                <c:pt idx="14">
                  <c:v>Тирүү жаныбарлар</c:v>
                </c:pt>
              </c:strCache>
            </c:strRef>
          </c:cat>
          <c:val>
            <c:numRef>
              <c:f>экспорт!$F$38:$F$52</c:f>
              <c:numCache>
                <c:formatCode>0.0</c:formatCode>
                <c:ptCount val="15"/>
                <c:pt idx="0">
                  <c:v>2.2000000000000002</c:v>
                </c:pt>
                <c:pt idx="1">
                  <c:v>2.1</c:v>
                </c:pt>
                <c:pt idx="2">
                  <c:v>5.5</c:v>
                </c:pt>
                <c:pt idx="3">
                  <c:v>5</c:v>
                </c:pt>
                <c:pt idx="4">
                  <c:v>7</c:v>
                </c:pt>
                <c:pt idx="5">
                  <c:v>1.3</c:v>
                </c:pt>
                <c:pt idx="6">
                  <c:v>2.2999999999999998</c:v>
                </c:pt>
                <c:pt idx="7">
                  <c:v>2.7</c:v>
                </c:pt>
                <c:pt idx="8">
                  <c:v>1.4</c:v>
                </c:pt>
                <c:pt idx="9">
                  <c:v>2.1</c:v>
                </c:pt>
                <c:pt idx="10">
                  <c:v>3.7</c:v>
                </c:pt>
                <c:pt idx="11">
                  <c:v>3</c:v>
                </c:pt>
                <c:pt idx="12">
                  <c:v>31</c:v>
                </c:pt>
                <c:pt idx="13">
                  <c:v>3.9</c:v>
                </c:pt>
                <c:pt idx="14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94-4E1B-BB00-652BBF08A4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36446976"/>
        <c:axId val="36448512"/>
      </c:barChart>
      <c:catAx>
        <c:axId val="36446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950"/>
            </a:pPr>
            <a:endParaRPr lang="ru-KG"/>
          </a:p>
        </c:txPr>
        <c:crossAx val="36448512"/>
        <c:crosses val="autoZero"/>
        <c:auto val="1"/>
        <c:lblAlgn val="ctr"/>
        <c:lblOffset val="100"/>
        <c:noMultiLvlLbl val="0"/>
      </c:catAx>
      <c:valAx>
        <c:axId val="36448512"/>
        <c:scaling>
          <c:orientation val="minMax"/>
          <c:max val="32"/>
          <c:min val="0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i="1"/>
            </a:pPr>
            <a:endParaRPr lang="ru-KG"/>
          </a:p>
        </c:txPr>
        <c:crossAx val="3644697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accent1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53090027998924871"/>
          <c:y val="2.8663795226011049E-2"/>
          <c:w val="0.42416337962793071"/>
          <c:h val="0.915728442035527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79AFDF">
                <a:lumMod val="75000"/>
              </a:srgb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000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'экспорт ЕАЭС'!$C$45:$C$60</c:f>
              <c:strCache>
                <c:ptCount val="16"/>
                <c:pt idx="0">
                  <c:v>Уй эти жаңы же муздатылган</c:v>
                </c:pt>
                <c:pt idx="1">
                  <c:v>Нан жана ундан жасалган кондитердик азыктары </c:v>
                </c:pt>
                <c:pt idx="2">
                  <c:v>Кара металлдар</c:v>
                </c:pt>
                <c:pt idx="3">
                  <c:v>Электр машиналар жана жабдуулар</c:v>
                </c:pt>
                <c:pt idx="4">
                  <c:v>Башка даяр текстиль буюмдары</c:v>
                </c:pt>
                <c:pt idx="5">
                  <c:v>Жашылчалар жана тамырлуу жемиштер</c:v>
                </c:pt>
                <c:pt idx="6">
                  <c:v>Бут кийим жана алардын тетиктери</c:v>
                </c:pt>
                <c:pt idx="7">
                  <c:v>Сүт жана сүт продукциясы</c:v>
                </c:pt>
                <c:pt idx="8">
                  <c:v>Трикотаж кездемелери </c:v>
                </c:pt>
                <c:pt idx="9">
                  <c:v>Жерде жүрүүчү унаа каражаттары жана алардын тетиктери</c:v>
                </c:pt>
                <c:pt idx="10">
                  <c:v>Жемиштер жана жаңгактар </c:v>
                </c:pt>
                <c:pt idx="11">
                  <c:v>Жабдуулар жана механикалык түзүлүштөр</c:v>
                </c:pt>
                <c:pt idx="12">
                  <c:v>Пластмасса жана андан жасалган буюмдар </c:v>
                </c:pt>
                <c:pt idx="13">
                  <c:v>Жездин сыныктары жана калдыктары </c:v>
                </c:pt>
                <c:pt idx="14">
                  <c:v>Кымбат баалуу металлдардын рудалары жана концентраттары</c:v>
                </c:pt>
                <c:pt idx="15">
                  <c:v>Кийим буюмдары</c:v>
                </c:pt>
              </c:strCache>
            </c:strRef>
          </c:cat>
          <c:val>
            <c:numRef>
              <c:f>'экспорт ЕАЭС'!$D$45:$D$60</c:f>
              <c:numCache>
                <c:formatCode>0.0</c:formatCode>
                <c:ptCount val="16"/>
                <c:pt idx="0">
                  <c:v>1.3</c:v>
                </c:pt>
                <c:pt idx="1">
                  <c:v>1.4</c:v>
                </c:pt>
                <c:pt idx="2">
                  <c:v>2.9</c:v>
                </c:pt>
                <c:pt idx="3">
                  <c:v>1.9</c:v>
                </c:pt>
                <c:pt idx="4">
                  <c:v>8.9</c:v>
                </c:pt>
                <c:pt idx="5">
                  <c:v>2.4</c:v>
                </c:pt>
                <c:pt idx="6">
                  <c:v>12.2</c:v>
                </c:pt>
                <c:pt idx="7">
                  <c:v>3</c:v>
                </c:pt>
                <c:pt idx="8">
                  <c:v>4.5999999999999996</c:v>
                </c:pt>
                <c:pt idx="9">
                  <c:v>4.0999999999999996</c:v>
                </c:pt>
                <c:pt idx="10">
                  <c:v>2.1</c:v>
                </c:pt>
                <c:pt idx="11">
                  <c:v>13.4</c:v>
                </c:pt>
                <c:pt idx="12">
                  <c:v>4.9000000000000004</c:v>
                </c:pt>
                <c:pt idx="13">
                  <c:v>4.3</c:v>
                </c:pt>
                <c:pt idx="14">
                  <c:v>7.7</c:v>
                </c:pt>
                <c:pt idx="15">
                  <c:v>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A8-44C5-9D09-CECC9242B1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axId val="63866368"/>
        <c:axId val="63867904"/>
      </c:barChart>
      <c:catAx>
        <c:axId val="63866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 anchor="ctr" anchorCtr="0"/>
          <a:lstStyle/>
          <a:p>
            <a:pPr>
              <a:defRPr sz="900"/>
            </a:pPr>
            <a:endParaRPr lang="ru-KG"/>
          </a:p>
        </c:txPr>
        <c:crossAx val="63867904"/>
        <c:crosses val="autoZero"/>
        <c:auto val="1"/>
        <c:lblAlgn val="ctr"/>
        <c:lblOffset val="100"/>
        <c:noMultiLvlLbl val="0"/>
      </c:catAx>
      <c:valAx>
        <c:axId val="63867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i="1"/>
            </a:pPr>
            <a:endParaRPr lang="ru-KG"/>
          </a:p>
        </c:txPr>
        <c:crossAx val="63866368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accent1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AC1DE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000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импорт!$E$42:$E$55</c:f>
              <c:strCache>
                <c:ptCount val="14"/>
                <c:pt idx="0">
                  <c:v>Жемиштер жана жашылчалар</c:v>
                </c:pt>
                <c:pt idx="1">
                  <c:v>Бут кийим жана алардын тетиктери</c:v>
                </c:pt>
                <c:pt idx="2">
                  <c:v>Алкоголдук жана алкоголсуз суусундуктар</c:v>
                </c:pt>
                <c:pt idx="3">
                  <c:v>Химиялык жиптер жана булалар</c:v>
                </c:pt>
                <c:pt idx="4">
                  <c:v>Кара металлдан жасалган буюмдар </c:v>
                </c:pt>
                <c:pt idx="5">
                  <c:v>Фармацевтикалык продукциясы </c:v>
                </c:pt>
                <c:pt idx="6">
                  <c:v>Пластмасса жана андан жасалган буюмдар </c:v>
                </c:pt>
                <c:pt idx="7">
                  <c:v>Кара металлдар </c:v>
                </c:pt>
                <c:pt idx="8">
                  <c:v>Жерде жүрүүчү унаа каражаттары жана алардын тетиктери</c:v>
                </c:pt>
                <c:pt idx="9">
                  <c:v>Электр машиналар жана жабдуулар </c:v>
                </c:pt>
                <c:pt idx="10">
                  <c:v>Кийим буюмдары</c:v>
                </c:pt>
                <c:pt idx="11">
                  <c:v>Жабдуулар жана механикалык түзүлүштөр </c:v>
                </c:pt>
                <c:pt idx="12">
                  <c:v>Мунайзат продуктулары</c:v>
                </c:pt>
                <c:pt idx="13">
                  <c:v>Электр энергиясы</c:v>
                </c:pt>
              </c:strCache>
            </c:strRef>
          </c:cat>
          <c:val>
            <c:numRef>
              <c:f>импорт!$F$42:$F$55</c:f>
              <c:numCache>
                <c:formatCode>0.0</c:formatCode>
                <c:ptCount val="14"/>
                <c:pt idx="0">
                  <c:v>1.5</c:v>
                </c:pt>
                <c:pt idx="1">
                  <c:v>1</c:v>
                </c:pt>
                <c:pt idx="2">
                  <c:v>1</c:v>
                </c:pt>
                <c:pt idx="3">
                  <c:v>1.2</c:v>
                </c:pt>
                <c:pt idx="4">
                  <c:v>1.4</c:v>
                </c:pt>
                <c:pt idx="5">
                  <c:v>1.9</c:v>
                </c:pt>
                <c:pt idx="6">
                  <c:v>1.9</c:v>
                </c:pt>
                <c:pt idx="7">
                  <c:v>3.2</c:v>
                </c:pt>
                <c:pt idx="8" formatCode="#\ ##0.0">
                  <c:v>19.2</c:v>
                </c:pt>
                <c:pt idx="9" formatCode="#\ ##0.0">
                  <c:v>4.3</c:v>
                </c:pt>
                <c:pt idx="10">
                  <c:v>1.5</c:v>
                </c:pt>
                <c:pt idx="11" formatCode="#\ ##0.0">
                  <c:v>28.3</c:v>
                </c:pt>
                <c:pt idx="12">
                  <c:v>8.9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1F-4940-B1EE-2DDC117E7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38719872"/>
        <c:axId val="38721408"/>
      </c:barChart>
      <c:catAx>
        <c:axId val="38719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950"/>
            </a:pPr>
            <a:endParaRPr lang="ru-KG"/>
          </a:p>
        </c:txPr>
        <c:crossAx val="38721408"/>
        <c:crosses val="autoZero"/>
        <c:auto val="1"/>
        <c:lblAlgn val="ctr"/>
        <c:lblOffset val="100"/>
        <c:noMultiLvlLbl val="0"/>
      </c:catAx>
      <c:valAx>
        <c:axId val="38721408"/>
        <c:scaling>
          <c:orientation val="minMax"/>
          <c:max val="30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i="1"/>
            </a:pPr>
            <a:endParaRPr lang="ru-KG"/>
          </a:p>
        </c:txPr>
        <c:crossAx val="38719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accent1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514545769179412"/>
          <c:y val="1.5458239440110879E-2"/>
          <c:w val="0.46963913862077211"/>
          <c:h val="0.933539963820205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5AC1DE">
                <a:lumMod val="60000"/>
                <a:lumOff val="40000"/>
              </a:srgb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000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'импорт ЕАЭС'!$E$49:$E$66</c:f>
              <c:strCache>
                <c:ptCount val="18"/>
                <c:pt idx="0">
                  <c:v>Парфюмериялык-косметикалык жана туалет каражаттары</c:v>
                </c:pt>
                <c:pt idx="1">
                  <c:v>Эт жана эттүү тамак-аш субпродуктулары</c:v>
                </c:pt>
                <c:pt idx="2">
                  <c:v>Шоколад жана какао камтылган продуктулары</c:v>
                </c:pt>
                <c:pt idx="3">
                  <c:v>Тамеки заттары</c:v>
                </c:pt>
                <c:pt idx="4">
                  <c:v>Күн карама майы </c:v>
                </c:pt>
                <c:pt idx="5">
                  <c:v>Кагаз жана картон</c:v>
                </c:pt>
                <c:pt idx="6">
                  <c:v>Фармацевтикалык продукциясы </c:v>
                </c:pt>
                <c:pt idx="7">
                  <c:v>Электр машиналар жана жабдуулар </c:v>
                </c:pt>
                <c:pt idx="8">
                  <c:v>Буудай</c:v>
                </c:pt>
                <c:pt idx="9">
                  <c:v>Суулар минералдык жана газдалган</c:v>
                </c:pt>
                <c:pt idx="10">
                  <c:v>Кара металлдан жасалган буюмдар </c:v>
                </c:pt>
                <c:pt idx="11">
                  <c:v>Жыгач жана андан жасалган буюмдары</c:v>
                </c:pt>
                <c:pt idx="12">
                  <c:v>Жабдуулар жана механикалык түзүлүштөр </c:v>
                </c:pt>
                <c:pt idx="13">
                  <c:v>Жаратылыш жана суюлтулган газдар</c:v>
                </c:pt>
                <c:pt idx="14">
                  <c:v>Пластмасса жана андан жасалган буюмдар </c:v>
                </c:pt>
                <c:pt idx="15">
                  <c:v>Жерде жүрүүчү унаа каражаттары жана алардын тетиктери</c:v>
                </c:pt>
                <c:pt idx="16">
                  <c:v>Кара металлдар </c:v>
                </c:pt>
                <c:pt idx="17">
                  <c:v>Мунайзат продуктулары</c:v>
                </c:pt>
              </c:strCache>
            </c:strRef>
          </c:cat>
          <c:val>
            <c:numRef>
              <c:f>'импорт ЕАЭС'!$F$49:$F$66</c:f>
              <c:numCache>
                <c:formatCode>0.0</c:formatCode>
                <c:ptCount val="18"/>
                <c:pt idx="0">
                  <c:v>1</c:v>
                </c:pt>
                <c:pt idx="1">
                  <c:v>1.2</c:v>
                </c:pt>
                <c:pt idx="2">
                  <c:v>1.7</c:v>
                </c:pt>
                <c:pt idx="3">
                  <c:v>1.7</c:v>
                </c:pt>
                <c:pt idx="4">
                  <c:v>1.1000000000000001</c:v>
                </c:pt>
                <c:pt idx="5" formatCode="General">
                  <c:v>1.1000000000000001</c:v>
                </c:pt>
                <c:pt idx="6">
                  <c:v>1.5</c:v>
                </c:pt>
                <c:pt idx="7">
                  <c:v>1.9</c:v>
                </c:pt>
                <c:pt idx="8">
                  <c:v>1.8</c:v>
                </c:pt>
                <c:pt idx="9">
                  <c:v>2.2999999999999998</c:v>
                </c:pt>
                <c:pt idx="10">
                  <c:v>2.9</c:v>
                </c:pt>
                <c:pt idx="11">
                  <c:v>2.1</c:v>
                </c:pt>
                <c:pt idx="12">
                  <c:v>2.5</c:v>
                </c:pt>
                <c:pt idx="13">
                  <c:v>3.8</c:v>
                </c:pt>
                <c:pt idx="14">
                  <c:v>2.6</c:v>
                </c:pt>
                <c:pt idx="15">
                  <c:v>2.9</c:v>
                </c:pt>
                <c:pt idx="16">
                  <c:v>10.4</c:v>
                </c:pt>
                <c:pt idx="17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86-4BF2-A763-2874C3A1F0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62862848"/>
        <c:axId val="62864384"/>
      </c:barChart>
      <c:catAx>
        <c:axId val="62862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900"/>
            </a:pPr>
            <a:endParaRPr lang="ru-KG"/>
          </a:p>
        </c:txPr>
        <c:crossAx val="62864384"/>
        <c:crosses val="autoZero"/>
        <c:auto val="1"/>
        <c:lblAlgn val="ctr"/>
        <c:lblOffset val="100"/>
        <c:noMultiLvlLbl val="0"/>
      </c:catAx>
      <c:valAx>
        <c:axId val="628643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i="1"/>
            </a:pPr>
            <a:endParaRPr lang="ru-KG"/>
          </a:p>
        </c:txPr>
        <c:crossAx val="62862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accent1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регионы!$L$6</c:f>
              <c:strCache>
                <c:ptCount val="1"/>
                <c:pt idx="0">
                  <c:v>Экспорт</c:v>
                </c:pt>
              </c:strCache>
            </c:strRef>
          </c:tx>
          <c:spPr>
            <a:solidFill>
              <a:srgbClr val="79AFDF">
                <a:lumMod val="75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950">
                    <a:latin typeface="DIN Pro Light" panose="020B0504020101010102" pitchFamily="34" charset="0"/>
                    <a:cs typeface="DIN Pro Light" panose="020B050402010101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регионы!$K$7:$K$15</c:f>
              <c:strCache>
                <c:ptCount val="9"/>
                <c:pt idx="0">
                  <c:v>БАТКЕН ОБЛУСУ</c:v>
                </c:pt>
                <c:pt idx="1">
                  <c:v>ДЖАЛАЛ-АБАД  ОБЛУСУ</c:v>
                </c:pt>
                <c:pt idx="2">
                  <c:v>ИССЫК-КУЛЬ  ОБЛУСУ</c:v>
                </c:pt>
                <c:pt idx="3">
                  <c:v>НАРЫН  ОБЛУСУ</c:v>
                </c:pt>
                <c:pt idx="4">
                  <c:v>ОШ  ОБЛУСУ</c:v>
                </c:pt>
                <c:pt idx="5">
                  <c:v>ТАЛАС  ОБЛУСУ</c:v>
                </c:pt>
                <c:pt idx="6">
                  <c:v>ЧУЙ 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регионы!$L$7:$L$15</c:f>
              <c:numCache>
                <c:formatCode>#\ ##0.0</c:formatCode>
                <c:ptCount val="9"/>
                <c:pt idx="0">
                  <c:v>1.3</c:v>
                </c:pt>
                <c:pt idx="1">
                  <c:v>7.3</c:v>
                </c:pt>
                <c:pt idx="2">
                  <c:v>1.2</c:v>
                </c:pt>
                <c:pt idx="3">
                  <c:v>0.03</c:v>
                </c:pt>
                <c:pt idx="4">
                  <c:v>1.6</c:v>
                </c:pt>
                <c:pt idx="5">
                  <c:v>5.5</c:v>
                </c:pt>
                <c:pt idx="6">
                  <c:v>28.9</c:v>
                </c:pt>
                <c:pt idx="7">
                  <c:v>48.5</c:v>
                </c:pt>
                <c:pt idx="8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16-41B6-97E6-19CA980DEF7D}"/>
            </c:ext>
          </c:extLst>
        </c:ser>
        <c:ser>
          <c:idx val="1"/>
          <c:order val="1"/>
          <c:tx>
            <c:strRef>
              <c:f>регионы!$M$6</c:f>
              <c:strCache>
                <c:ptCount val="1"/>
                <c:pt idx="0">
                  <c:v>Импорт</c:v>
                </c:pt>
              </c:strCache>
            </c:strRef>
          </c:tx>
          <c:spPr>
            <a:solidFill>
              <a:srgbClr val="5AC1DE">
                <a:lumMod val="60000"/>
                <a:lumOff val="40000"/>
              </a:srgbClr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950">
                    <a:latin typeface="DIN Pro Light" panose="020B0504020101010102" pitchFamily="34" charset="0"/>
                    <a:cs typeface="DIN Pro Light" panose="020B050402010101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регионы!$K$7:$K$15</c:f>
              <c:strCache>
                <c:ptCount val="9"/>
                <c:pt idx="0">
                  <c:v>БАТКЕН ОБЛУСУ</c:v>
                </c:pt>
                <c:pt idx="1">
                  <c:v>ДЖАЛАЛ-АБАД  ОБЛУСУ</c:v>
                </c:pt>
                <c:pt idx="2">
                  <c:v>ИССЫК-КУЛЬ  ОБЛУСУ</c:v>
                </c:pt>
                <c:pt idx="3">
                  <c:v>НАРЫН  ОБЛУСУ</c:v>
                </c:pt>
                <c:pt idx="4">
                  <c:v>ОШ  ОБЛУСУ</c:v>
                </c:pt>
                <c:pt idx="5">
                  <c:v>ТАЛАС  ОБЛУСУ</c:v>
                </c:pt>
                <c:pt idx="6">
                  <c:v>ЧУЙ 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регионы!$M$7:$M$15</c:f>
              <c:numCache>
                <c:formatCode>#\ ##0.0</c:formatCode>
                <c:ptCount val="9"/>
                <c:pt idx="0">
                  <c:v>0.2</c:v>
                </c:pt>
                <c:pt idx="1">
                  <c:v>1.6</c:v>
                </c:pt>
                <c:pt idx="2">
                  <c:v>3</c:v>
                </c:pt>
                <c:pt idx="3">
                  <c:v>0.22</c:v>
                </c:pt>
                <c:pt idx="4">
                  <c:v>1.6</c:v>
                </c:pt>
                <c:pt idx="5">
                  <c:v>0.2</c:v>
                </c:pt>
                <c:pt idx="6">
                  <c:v>8.6</c:v>
                </c:pt>
                <c:pt idx="7">
                  <c:v>66</c:v>
                </c:pt>
                <c:pt idx="8">
                  <c:v>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16-41B6-97E6-19CA980DEF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1"/>
        <c:axId val="63956480"/>
        <c:axId val="63958016"/>
      </c:barChart>
      <c:catAx>
        <c:axId val="6395648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1000"/>
            </a:pPr>
            <a:endParaRPr lang="ru-KG"/>
          </a:p>
        </c:txPr>
        <c:crossAx val="63958016"/>
        <c:crosses val="autoZero"/>
        <c:auto val="1"/>
        <c:lblAlgn val="ctr"/>
        <c:lblOffset val="100"/>
        <c:noMultiLvlLbl val="0"/>
      </c:catAx>
      <c:valAx>
        <c:axId val="63958016"/>
        <c:scaling>
          <c:orientation val="minMax"/>
        </c:scaling>
        <c:delete val="0"/>
        <c:axPos val="t"/>
        <c:majorGridlines>
          <c:spPr>
            <a:ln w="63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dash"/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i="1">
                <a:latin typeface="DIN Pro Light" panose="020B0504020101010102" pitchFamily="34" charset="0"/>
                <a:cs typeface="DIN Pro Light" panose="020B0504020101010102" pitchFamily="34" charset="0"/>
              </a:defRPr>
            </a:pPr>
            <a:endParaRPr lang="ru-KG"/>
          </a:p>
        </c:txPr>
        <c:crossAx val="6395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805577427821526"/>
          <c:y val="0.91016155297677181"/>
          <c:w val="0.45499934383202101"/>
          <c:h val="6.6274385865521576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000"/>
          </a:pPr>
          <a:endParaRPr lang="ru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solidFill>
            <a:schemeClr val="accent1"/>
          </a:solidFill>
          <a:latin typeface="DIN Pro Bold" panose="020B0804020101020102" pitchFamily="34" charset="0"/>
          <a:cs typeface="DIN Pro Bold" panose="020B0804020101020102" pitchFamily="34" charset="0"/>
        </a:defRPr>
      </a:pPr>
      <a:endParaRPr lang="ru-KG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2280555555555557"/>
          <c:y val="8.3510150460611596E-2"/>
          <c:w val="0.61111811023622042"/>
          <c:h val="0.7760953196306279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регионы!$L$22</c:f>
              <c:strCache>
                <c:ptCount val="1"/>
                <c:pt idx="0">
                  <c:v>Экспорт</c:v>
                </c:pt>
              </c:strCache>
            </c:strRef>
          </c:tx>
          <c:spPr>
            <a:solidFill>
              <a:srgbClr val="79AFDF">
                <a:lumMod val="75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950">
                    <a:latin typeface="DIN Pro Light" panose="020B0504020101010102" pitchFamily="34" charset="0"/>
                    <a:cs typeface="DIN Pro Light" panose="020B050402010101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регионы!$K$23:$K$31</c:f>
              <c:strCache>
                <c:ptCount val="9"/>
                <c:pt idx="0">
                  <c:v>БАТКЕН ОБЛУСУ</c:v>
                </c:pt>
                <c:pt idx="1">
                  <c:v>ДЖАЛАЛ-АБАД  ОБЛУСУ</c:v>
                </c:pt>
                <c:pt idx="2">
                  <c:v>ИССЫК-КУЛЬ  ОБЛУСУ</c:v>
                </c:pt>
                <c:pt idx="3">
                  <c:v>НАРЫН  ОБЛУСУ</c:v>
                </c:pt>
                <c:pt idx="4">
                  <c:v>ОШ  ОБЛУСУ</c:v>
                </c:pt>
                <c:pt idx="5">
                  <c:v>ТАЛАС  ОБЛУСУ</c:v>
                </c:pt>
                <c:pt idx="6">
                  <c:v>ЧУЙ 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регионы!$L$23:$L$31</c:f>
              <c:numCache>
                <c:formatCode>0.0</c:formatCode>
                <c:ptCount val="9"/>
                <c:pt idx="0">
                  <c:v>0</c:v>
                </c:pt>
                <c:pt idx="1">
                  <c:v>7.7</c:v>
                </c:pt>
                <c:pt idx="2">
                  <c:v>0.3</c:v>
                </c:pt>
                <c:pt idx="3">
                  <c:v>0.03</c:v>
                </c:pt>
                <c:pt idx="4">
                  <c:v>0.1</c:v>
                </c:pt>
                <c:pt idx="5">
                  <c:v>0.7</c:v>
                </c:pt>
                <c:pt idx="6">
                  <c:v>58.4</c:v>
                </c:pt>
                <c:pt idx="7">
                  <c:v>26.1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A9-4801-B867-7416ACFACC3D}"/>
            </c:ext>
          </c:extLst>
        </c:ser>
        <c:ser>
          <c:idx val="1"/>
          <c:order val="1"/>
          <c:tx>
            <c:strRef>
              <c:f>регионы!$M$22</c:f>
              <c:strCache>
                <c:ptCount val="1"/>
                <c:pt idx="0">
                  <c:v>Импорт</c:v>
                </c:pt>
              </c:strCache>
            </c:strRef>
          </c:tx>
          <c:spPr>
            <a:solidFill>
              <a:srgbClr val="5AC1DE">
                <a:lumMod val="60000"/>
                <a:lumOff val="40000"/>
              </a:srgbClr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950">
                    <a:latin typeface="DIN Pro Light" panose="020B0504020101010102" pitchFamily="34" charset="0"/>
                    <a:cs typeface="DIN Pro Light" panose="020B050402010101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регионы!$K$23:$K$31</c:f>
              <c:strCache>
                <c:ptCount val="9"/>
                <c:pt idx="0">
                  <c:v>БАТКЕН ОБЛУСУ</c:v>
                </c:pt>
                <c:pt idx="1">
                  <c:v>ДЖАЛАЛ-АБАД  ОБЛУСУ</c:v>
                </c:pt>
                <c:pt idx="2">
                  <c:v>ИССЫК-КУЛЬ  ОБЛУСУ</c:v>
                </c:pt>
                <c:pt idx="3">
                  <c:v>НАРЫН  ОБЛУСУ</c:v>
                </c:pt>
                <c:pt idx="4">
                  <c:v>ОШ  ОБЛУСУ</c:v>
                </c:pt>
                <c:pt idx="5">
                  <c:v>ТАЛАС  ОБЛУСУ</c:v>
                </c:pt>
                <c:pt idx="6">
                  <c:v>ЧУЙ 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регионы!$M$23:$M$31</c:f>
              <c:numCache>
                <c:formatCode>0.0</c:formatCode>
                <c:ptCount val="9"/>
                <c:pt idx="0">
                  <c:v>0.1</c:v>
                </c:pt>
                <c:pt idx="1">
                  <c:v>2.2999999999999998</c:v>
                </c:pt>
                <c:pt idx="2">
                  <c:v>4.7</c:v>
                </c:pt>
                <c:pt idx="3">
                  <c:v>0</c:v>
                </c:pt>
                <c:pt idx="4">
                  <c:v>1</c:v>
                </c:pt>
                <c:pt idx="5">
                  <c:v>0.2</c:v>
                </c:pt>
                <c:pt idx="6">
                  <c:v>11.2</c:v>
                </c:pt>
                <c:pt idx="7">
                  <c:v>73.8</c:v>
                </c:pt>
                <c:pt idx="8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A9-4801-B867-7416ACFAC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-25"/>
        <c:axId val="63268352"/>
        <c:axId val="63269888"/>
      </c:barChart>
      <c:catAx>
        <c:axId val="632683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1000"/>
            </a:pPr>
            <a:endParaRPr lang="ru-KG"/>
          </a:p>
        </c:txPr>
        <c:crossAx val="63269888"/>
        <c:crosses val="autoZero"/>
        <c:auto val="1"/>
        <c:lblAlgn val="ctr"/>
        <c:lblOffset val="100"/>
        <c:noMultiLvlLbl val="0"/>
      </c:catAx>
      <c:valAx>
        <c:axId val="63269888"/>
        <c:scaling>
          <c:orientation val="minMax"/>
        </c:scaling>
        <c:delete val="0"/>
        <c:axPos val="t"/>
        <c:majorGridlines>
          <c:spPr>
            <a:ln w="635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i="1">
                <a:latin typeface="DIN Pro Light" panose="020B0504020101010102" pitchFamily="34" charset="0"/>
                <a:cs typeface="DIN Pro Light" panose="020B0504020101010102" pitchFamily="34" charset="0"/>
              </a:defRPr>
            </a:pPr>
            <a:endParaRPr lang="ru-KG"/>
          </a:p>
        </c:txPr>
        <c:crossAx val="63268352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000"/>
          </a:pPr>
          <a:endParaRPr lang="ru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solidFill>
            <a:schemeClr val="accent1"/>
          </a:solidFill>
          <a:latin typeface="DIN Pro Bold" panose="020B0804020101020102" pitchFamily="34" charset="0"/>
          <a:cs typeface="DIN Pro Bold" panose="020B0804020101020102" pitchFamily="34" charset="0"/>
        </a:defRPr>
      </a:pPr>
      <a:endParaRPr lang="ru-KG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2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DF644-20F9-49A9-1E2F-8FDADB84C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66268-8295-3DCB-F49E-F108FBCC2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90706D-FE4E-42AB-248B-D5A8D00D6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42B3F-7C9A-96A4-3249-42A3933D99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87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687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16D9E-E985-F05C-65B8-824B0E575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E0033-BE09-C5F1-2A6E-FFD9B70F4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F6ADFC-A437-1C62-4900-E1DCB6914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5E943-C2FC-AC37-7C5C-2F6025DB3C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120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gov.k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64B528-0744-D632-92F6-4C80DCC804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80" y="163429"/>
            <a:ext cx="2045617" cy="2014163"/>
          </a:xfrm>
          <a:prstGeom prst="rect">
            <a:avLst/>
          </a:prstGeom>
        </p:spPr>
      </p:pic>
      <p:sp>
        <p:nvSpPr>
          <p:cNvPr id="9" name="Текст 11">
            <a:extLst>
              <a:ext uri="{FF2B5EF4-FFF2-40B4-BE49-F238E27FC236}">
                <a16:creationId xmlns:a16="http://schemas.microsoft.com/office/drawing/2014/main" id="{D7A57038-7CCF-C0E8-984D-CD5EEF3A6972}"/>
              </a:ext>
            </a:extLst>
          </p:cNvPr>
          <p:cNvSpPr txBox="1">
            <a:spLocks/>
          </p:cNvSpPr>
          <p:nvPr/>
        </p:nvSpPr>
        <p:spPr>
          <a:xfrm>
            <a:off x="5960745" y="2668740"/>
            <a:ext cx="6290733" cy="31614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3A4"/>
              </a:buClr>
              <a:buFont typeface="Arial" panose="020B0604020202020204" pitchFamily="34" charset="0"/>
              <a:buNone/>
              <a:defRPr sz="2400" b="0" i="0" kern="1200" cap="all" baseline="0">
                <a:solidFill>
                  <a:srgbClr val="F7931D"/>
                </a:solidFill>
                <a:latin typeface="+mj-lt"/>
                <a:ea typeface="Circe Light" charset="0"/>
                <a:cs typeface="Circe Light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7931D"/>
              </a:buClr>
              <a:buFont typeface="Wingdings" panose="05000000000000000000" pitchFamily="2" charset="2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Circe Light" charset="0"/>
                <a:cs typeface="Circe Light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Circe Light" charset="0"/>
                <a:cs typeface="Circe Light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Circe Light" charset="0"/>
                <a:cs typeface="Circe Light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Circe Light" charset="0"/>
                <a:cs typeface="Circe Light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3600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2024-</a:t>
            </a:r>
            <a:r>
              <a:rPr lang="ru-RU" sz="3600" cap="none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жылдын</a:t>
            </a:r>
            <a:r>
              <a:rPr lang="ru-RU" sz="3600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 </a:t>
            </a: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3600" cap="none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январь-</a:t>
            </a:r>
            <a:r>
              <a:rPr lang="ru-RU" sz="3600" cap="none" dirty="0" err="1">
                <a:solidFill>
                  <a:schemeClr val="tx2"/>
                </a:solidFill>
                <a:ea typeface="+mj-ea"/>
                <a:cs typeface="+mj-cs"/>
                <a:sym typeface="+mn-ea"/>
              </a:rPr>
              <a:t>сентябрындагы</a:t>
            </a:r>
            <a:r>
              <a:rPr lang="ru-RU" sz="3600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  <a:buSzTx/>
            </a:pPr>
            <a:r>
              <a:rPr lang="ru-RU" sz="3600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К</a:t>
            </a:r>
            <a:r>
              <a:rPr lang="ru-RU" sz="3600" cap="none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ыргыз</a:t>
            </a:r>
            <a:r>
              <a:rPr lang="ru-RU" sz="3600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 </a:t>
            </a:r>
            <a:r>
              <a:rPr lang="ru-RU" sz="3600" dirty="0" err="1">
                <a:solidFill>
                  <a:schemeClr val="tx2"/>
                </a:solidFill>
                <a:ea typeface="+mj-ea"/>
                <a:cs typeface="+mj-cs"/>
                <a:sym typeface="+mn-ea"/>
              </a:rPr>
              <a:t>Р</a:t>
            </a:r>
            <a:r>
              <a:rPr lang="ru-RU" sz="3600" cap="none" dirty="0" err="1">
                <a:solidFill>
                  <a:schemeClr val="tx2"/>
                </a:solidFill>
                <a:ea typeface="+mj-ea"/>
                <a:cs typeface="+mj-cs"/>
                <a:sym typeface="+mn-ea"/>
              </a:rPr>
              <a:t>еспубликасынын</a:t>
            </a:r>
            <a:endParaRPr lang="ru-RU" sz="3600" dirty="0">
              <a:solidFill>
                <a:schemeClr val="tx2"/>
              </a:solidFill>
              <a:ea typeface="+mj-ea"/>
              <a:cs typeface="+mj-cs"/>
              <a:sym typeface="+mn-ea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Tx/>
              <a:buSzTx/>
            </a:pPr>
            <a:r>
              <a:rPr lang="ru-RU" altLang="ru-RU" sz="3600" cap="none" dirty="0" err="1">
                <a:solidFill>
                  <a:schemeClr val="tx2"/>
                </a:solidFill>
                <a:ea typeface="+mj-ea"/>
                <a:cs typeface="+mj-cs"/>
              </a:rPr>
              <a:t>тышкы</a:t>
            </a:r>
            <a:r>
              <a:rPr lang="ru-RU" altLang="ru-RU" sz="3600" cap="none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ru-RU" altLang="ru-RU" sz="3600" cap="none" dirty="0" err="1">
                <a:solidFill>
                  <a:schemeClr val="tx2"/>
                </a:solidFill>
                <a:ea typeface="+mj-ea"/>
                <a:cs typeface="+mj-cs"/>
              </a:rPr>
              <a:t>жана</a:t>
            </a:r>
            <a:r>
              <a:rPr lang="ru-RU" altLang="ru-RU" sz="3600" cap="none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ru-RU" altLang="ru-RU" sz="3600" cap="none" dirty="0" err="1">
                <a:solidFill>
                  <a:schemeClr val="tx2"/>
                </a:solidFill>
                <a:ea typeface="+mj-ea"/>
                <a:cs typeface="+mj-cs"/>
              </a:rPr>
              <a:t>өз</a:t>
            </a:r>
            <a:r>
              <a:rPr lang="ru-RU" altLang="ru-RU" sz="3600" cap="none" dirty="0">
                <a:solidFill>
                  <a:schemeClr val="tx2"/>
                </a:solidFill>
                <a:ea typeface="+mj-ea"/>
                <a:cs typeface="+mj-cs"/>
              </a:rPr>
              <a:t> ара </a:t>
            </a:r>
            <a:r>
              <a:rPr lang="ru-RU" altLang="ru-RU" sz="3600" cap="none" dirty="0" err="1">
                <a:solidFill>
                  <a:schemeClr val="tx2"/>
                </a:solidFill>
                <a:ea typeface="+mj-ea"/>
                <a:cs typeface="+mj-cs"/>
              </a:rPr>
              <a:t>соодасы</a:t>
            </a:r>
            <a:endParaRPr lang="ru-RU" altLang="ru-RU" sz="3600" cap="none" dirty="0">
              <a:solidFill>
                <a:schemeClr val="tx2"/>
              </a:solidFill>
              <a:ea typeface="+mj-ea"/>
              <a:cs typeface="+mj-cs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Tx/>
              <a:buSzTx/>
            </a:pPr>
            <a:r>
              <a:rPr lang="ru-RU" altLang="ru-RU" sz="3600" cap="none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(</a:t>
            </a:r>
            <a:r>
              <a:rPr lang="ru-RU" altLang="ru-RU" sz="3600" cap="none" dirty="0" err="1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алдын</a:t>
            </a:r>
            <a:r>
              <a:rPr lang="ru-RU" altLang="ru-RU" sz="3600" cap="none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-ала </a:t>
            </a:r>
            <a:r>
              <a:rPr lang="ru-RU" altLang="ru-RU" sz="3600" cap="none" dirty="0" err="1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жыйынтыгы</a:t>
            </a:r>
            <a:r>
              <a:rPr lang="ru-RU" altLang="ru-RU" sz="3600" cap="none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)</a:t>
            </a:r>
            <a:endParaRPr kumimoji="0" lang="ru-RU" sz="3600" b="0" i="0" u="none" strike="noStrike" kern="1200" cap="all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9C53737-AC75-7D04-3A9E-741FE0E16A95}"/>
              </a:ext>
            </a:extLst>
          </p:cNvPr>
          <p:cNvSpPr/>
          <p:nvPr/>
        </p:nvSpPr>
        <p:spPr>
          <a:xfrm>
            <a:off x="5629631" y="5919297"/>
            <a:ext cx="6330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12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  <a:r>
              <a:rPr lang="ru-RU" altLang="ru-RU" sz="1400" cap="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Тышкы</a:t>
            </a:r>
            <a:r>
              <a:rPr lang="ru-RU" alt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1400" cap="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соода</a:t>
            </a:r>
            <a:r>
              <a:rPr lang="ru-RU" alt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статистика </a:t>
            </a:r>
            <a:r>
              <a:rPr lang="ky-KG" alt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бөлүмү</a:t>
            </a:r>
            <a:endParaRPr lang="ru-RU" altLang="ru-RU" sz="14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 Сулайманова Г.Н.</a:t>
            </a:r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FC010-C046-ABFE-C995-C2E8A7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5FDB636-C2DE-BFCB-2B1B-6ED7D2935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837" y="90729"/>
            <a:ext cx="1011925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2024-ж. январь-сентябрь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тышкы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жана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өз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ара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соодасынын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негизги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көрсөткүчтөрү</a:t>
            </a:r>
            <a:endParaRPr lang="ru-RU" sz="2400" b="1" dirty="0">
              <a:solidFill>
                <a:srgbClr val="0059A3"/>
              </a:solidFill>
              <a:ea typeface="+mn-ea"/>
              <a:cs typeface="DIN Pro Bold" panose="020B0804020101020102" pitchFamily="34" charset="0"/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A722D5E-C5DA-8E80-CB72-D0DDCE3F04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0054534"/>
              </p:ext>
            </p:extLst>
          </p:nvPr>
        </p:nvGraphicFramePr>
        <p:xfrm>
          <a:off x="457518" y="1109980"/>
          <a:ext cx="10432754" cy="466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7781943" imgH="3476728" progId="Excel.Sheet.12">
                  <p:embed/>
                </p:oleObj>
              </mc:Choice>
              <mc:Fallback>
                <p:oleObj name="Worksheet" r:id="rId3" imgW="7781943" imgH="347672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518" y="1109980"/>
                        <a:ext cx="10432754" cy="466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459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04BD2A-A3A4-9F30-AC4B-B71BADCCE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DB49965-CFDB-1520-F131-B0A83FAA06D6}"/>
              </a:ext>
            </a:extLst>
          </p:cNvPr>
          <p:cNvSpPr txBox="1"/>
          <p:nvPr/>
        </p:nvSpPr>
        <p:spPr>
          <a:xfrm>
            <a:off x="64655" y="0"/>
            <a:ext cx="12034981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2024-ж. январь-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сентябрындагы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Кыргыз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Республикасынын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негизги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өнөктөш-өлкөлөрү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менен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ru-RU" altLang="ru-RU" sz="24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экспорттук</a:t>
            </a:r>
            <a:r>
              <a:rPr lang="ru-RU" altLang="ru-RU" sz="24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жүгүртүүсү</a:t>
            </a:r>
            <a:endParaRPr kumimoji="0" lang="ru-RU" altLang="ru-RU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(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салыштырма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салмагы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,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пайыз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менен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)</a:t>
            </a:r>
            <a:endParaRPr kumimoji="0" lang="ru-RU" sz="2000" b="1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6432639"/>
              </p:ext>
            </p:extLst>
          </p:nvPr>
        </p:nvGraphicFramePr>
        <p:xfrm>
          <a:off x="1016924" y="1528137"/>
          <a:ext cx="5312756" cy="4709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FF4B54BE-A008-FE67-DD27-82DC65995485}"/>
              </a:ext>
            </a:extLst>
          </p:cNvPr>
          <p:cNvSpPr txBox="1"/>
          <p:nvPr/>
        </p:nvSpPr>
        <p:spPr>
          <a:xfrm>
            <a:off x="1085734" y="1317128"/>
            <a:ext cx="1939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tx2"/>
                </a:solidFill>
                <a:effectLst/>
                <a:latin typeface="+mj-lt"/>
              </a:rPr>
              <a:t>Дүйнө</a:t>
            </a:r>
            <a:r>
              <a:rPr lang="ru-RU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ru-RU" dirty="0" err="1">
                <a:solidFill>
                  <a:schemeClr val="tx2"/>
                </a:solidFill>
                <a:effectLst/>
                <a:latin typeface="+mj-lt"/>
              </a:rPr>
              <a:t>өлкөлөрү</a:t>
            </a:r>
            <a:endParaRPr lang="ru-KG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D715D7-8979-447E-1E9C-4EDD95F0FB4E}"/>
              </a:ext>
            </a:extLst>
          </p:cNvPr>
          <p:cNvSpPr txBox="1"/>
          <p:nvPr/>
        </p:nvSpPr>
        <p:spPr>
          <a:xfrm>
            <a:off x="9371494" y="1317128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ЕАЭБ</a:t>
            </a:r>
            <a:endParaRPr lang="ru-KG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1496740"/>
              </p:ext>
            </p:extLst>
          </p:nvPr>
        </p:nvGraphicFramePr>
        <p:xfrm>
          <a:off x="6733386" y="1963528"/>
          <a:ext cx="4564534" cy="4008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35359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38E2BC-FFC4-FADC-9F64-61EF6B01A2BA}"/>
              </a:ext>
            </a:extLst>
          </p:cNvPr>
          <p:cNvSpPr txBox="1"/>
          <p:nvPr/>
        </p:nvSpPr>
        <p:spPr>
          <a:xfrm>
            <a:off x="-83127" y="0"/>
            <a:ext cx="12182763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2024-ж. январь-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сентябрындагы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Кыргыз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Республикасынын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негизги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өнөктөш-өлкөлөрү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менен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импорттук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жүгүртүүсү</a:t>
            </a:r>
            <a:endParaRPr kumimoji="0" lang="ru-RU" altLang="ru-RU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(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салыштырма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салмагы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пайыз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менен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)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79AFDF">
                  <a:lumMod val="75000"/>
                </a:srgbClr>
              </a:solidFill>
              <a:effectLst/>
              <a:uLnTx/>
              <a:uFillTx/>
              <a:latin typeface="DIN Pro Bold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0000000-0008-0000-01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2998097"/>
              </p:ext>
            </p:extLst>
          </p:nvPr>
        </p:nvGraphicFramePr>
        <p:xfrm>
          <a:off x="583566" y="1652270"/>
          <a:ext cx="5207634" cy="4403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E6F192A-0CF1-932C-8B38-8BC98AE87596}"/>
              </a:ext>
            </a:extLst>
          </p:cNvPr>
          <p:cNvSpPr txBox="1"/>
          <p:nvPr/>
        </p:nvSpPr>
        <p:spPr>
          <a:xfrm>
            <a:off x="753686" y="1158805"/>
            <a:ext cx="1939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tx2"/>
                </a:solidFill>
                <a:effectLst/>
                <a:latin typeface="+mj-lt"/>
              </a:rPr>
              <a:t>Дүйнө</a:t>
            </a:r>
            <a:r>
              <a:rPr lang="ru-RU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ru-RU" dirty="0" err="1">
                <a:solidFill>
                  <a:schemeClr val="tx2"/>
                </a:solidFill>
                <a:effectLst/>
                <a:latin typeface="+mj-lt"/>
              </a:rPr>
              <a:t>өлкөлөрү</a:t>
            </a:r>
            <a:endParaRPr lang="ru-KG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B4980C-B734-FC49-16C1-F731DF701CAB}"/>
              </a:ext>
            </a:extLst>
          </p:cNvPr>
          <p:cNvSpPr txBox="1"/>
          <p:nvPr/>
        </p:nvSpPr>
        <p:spPr>
          <a:xfrm>
            <a:off x="9584854" y="1189583"/>
            <a:ext cx="7008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ЕАЭБ</a:t>
            </a:r>
            <a:endParaRPr lang="ru-KG" sz="16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3996974"/>
              </p:ext>
            </p:extLst>
          </p:nvPr>
        </p:nvGraphicFramePr>
        <p:xfrm>
          <a:off x="6695440" y="1801108"/>
          <a:ext cx="4561840" cy="4101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47366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7E7CD4-7263-7A72-C32B-074F29FBD18C}"/>
              </a:ext>
            </a:extLst>
          </p:cNvPr>
          <p:cNvSpPr txBox="1"/>
          <p:nvPr/>
        </p:nvSpPr>
        <p:spPr>
          <a:xfrm>
            <a:off x="110836" y="0"/>
            <a:ext cx="1197956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2024-ж. январь-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сентябрындагы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Кыргыз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Республикасынын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негизги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экспорттук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товарлары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жалпы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көлөмүндөгү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товарлардын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үлүшү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, %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менен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ru-KG" sz="20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E6D181-7F15-046E-C6AD-56B187F44BC5}"/>
              </a:ext>
            </a:extLst>
          </p:cNvPr>
          <p:cNvSpPr txBox="1"/>
          <p:nvPr/>
        </p:nvSpPr>
        <p:spPr>
          <a:xfrm>
            <a:off x="1268466" y="1084699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БАРДЫГЫ</a:t>
            </a:r>
            <a:endParaRPr lang="ru-KG" b="1" dirty="0">
              <a:solidFill>
                <a:schemeClr val="tx2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C3C90A-5374-23DD-7C4C-82854D05FD83}"/>
              </a:ext>
            </a:extLst>
          </p:cNvPr>
          <p:cNvSpPr txBox="1"/>
          <p:nvPr/>
        </p:nvSpPr>
        <p:spPr>
          <a:xfrm>
            <a:off x="9509760" y="1087289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ЕАЭБ</a:t>
            </a:r>
            <a:endParaRPr lang="ru-KG" b="1" dirty="0">
              <a:solidFill>
                <a:schemeClr val="tx2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4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8074813"/>
              </p:ext>
            </p:extLst>
          </p:nvPr>
        </p:nvGraphicFramePr>
        <p:xfrm>
          <a:off x="7620" y="1454031"/>
          <a:ext cx="6088380" cy="4873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3935605"/>
              </p:ext>
            </p:extLst>
          </p:nvPr>
        </p:nvGraphicFramePr>
        <p:xfrm>
          <a:off x="6002020" y="1454032"/>
          <a:ext cx="6088380" cy="4873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83092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ED68C8-71AA-4C88-9EDB-57DEEFAE5938}"/>
              </a:ext>
            </a:extLst>
          </p:cNvPr>
          <p:cNvSpPr txBox="1"/>
          <p:nvPr/>
        </p:nvSpPr>
        <p:spPr>
          <a:xfrm>
            <a:off x="110836" y="0"/>
            <a:ext cx="1197956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2024-ж. январь-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сентябрындагы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Кыргыз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Республикасынын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негизги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импорттук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товарлары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жалпы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көлөмүндөгү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товарлардын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үлүшү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, %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менен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ru-KG" sz="20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BD3D5B-DADD-86D6-AC3F-37566F619670}"/>
              </a:ext>
            </a:extLst>
          </p:cNvPr>
          <p:cNvSpPr txBox="1"/>
          <p:nvPr/>
        </p:nvSpPr>
        <p:spPr>
          <a:xfrm>
            <a:off x="1239090" y="1068612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БАРДЫГЫ</a:t>
            </a:r>
            <a:endParaRPr lang="ru-KG" b="1" dirty="0">
              <a:solidFill>
                <a:schemeClr val="tx2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F8EE3F-F6EA-7845-9326-91A9AA0C1AEC}"/>
              </a:ext>
            </a:extLst>
          </p:cNvPr>
          <p:cNvSpPr txBox="1"/>
          <p:nvPr/>
        </p:nvSpPr>
        <p:spPr>
          <a:xfrm>
            <a:off x="9513734" y="1067706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ЕАЭБ</a:t>
            </a:r>
            <a:endParaRPr lang="ru-KG" b="1" dirty="0">
              <a:solidFill>
                <a:schemeClr val="tx2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0000000-0008-0000-03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5088270"/>
              </p:ext>
            </p:extLst>
          </p:nvPr>
        </p:nvGraphicFramePr>
        <p:xfrm>
          <a:off x="110836" y="1361440"/>
          <a:ext cx="5284124" cy="491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5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8394037"/>
              </p:ext>
            </p:extLst>
          </p:nvPr>
        </p:nvGraphicFramePr>
        <p:xfrm>
          <a:off x="5638800" y="1361441"/>
          <a:ext cx="6553200" cy="491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7126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AC16C0-57C1-2BFF-942D-C939AF7FD8DF}"/>
              </a:ext>
            </a:extLst>
          </p:cNvPr>
          <p:cNvSpPr txBox="1"/>
          <p:nvPr/>
        </p:nvSpPr>
        <p:spPr>
          <a:xfrm>
            <a:off x="110836" y="0"/>
            <a:ext cx="1180407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2024-ж. январь-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сентябрындагы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аймактар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боюнча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экспорт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жана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импорттук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операциялары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(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жалпы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көлөмдө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аймактын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үлүшү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, %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менен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FCF730-EEFB-6849-0442-4C71430D1D82}"/>
              </a:ext>
            </a:extLst>
          </p:cNvPr>
          <p:cNvSpPr txBox="1"/>
          <p:nvPr/>
        </p:nvSpPr>
        <p:spPr>
          <a:xfrm>
            <a:off x="1898386" y="1108346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БАРДЫГЫ</a:t>
            </a:r>
            <a:endParaRPr lang="ru-KG" b="1" dirty="0">
              <a:solidFill>
                <a:schemeClr val="accent2">
                  <a:lumMod val="50000"/>
                </a:schemeClr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7A8B82-17DB-1D11-F0EF-7AC81064E0AD}"/>
              </a:ext>
            </a:extLst>
          </p:cNvPr>
          <p:cNvSpPr txBox="1"/>
          <p:nvPr/>
        </p:nvSpPr>
        <p:spPr>
          <a:xfrm>
            <a:off x="9026054" y="1108346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ЕАЭБ</a:t>
            </a:r>
            <a:endParaRPr lang="ru-KG" b="1" dirty="0">
              <a:solidFill>
                <a:schemeClr val="accent2">
                  <a:lumMod val="50000"/>
                </a:schemeClr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7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9171724"/>
              </p:ext>
            </p:extLst>
          </p:nvPr>
        </p:nvGraphicFramePr>
        <p:xfrm>
          <a:off x="365759" y="1477678"/>
          <a:ext cx="5323841" cy="4770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00000000-0008-0000-07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5533385"/>
              </p:ext>
            </p:extLst>
          </p:nvPr>
        </p:nvGraphicFramePr>
        <p:xfrm>
          <a:off x="6502400" y="1477678"/>
          <a:ext cx="5080000" cy="4638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45311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CC5C66-2746-5A75-F3F1-9E3AAC7C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3412A40-291B-5B0E-B392-BD174AF43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182" y="625732"/>
            <a:ext cx="866166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dirty="0">
                <a:ea typeface="Verdana" panose="020B0604030504040204" pitchFamily="34" charset="0"/>
              </a:rPr>
              <a:t>БАСЫЛМАЛАР</a:t>
            </a:r>
          </a:p>
          <a:p>
            <a:endParaRPr lang="ru-RU" altLang="ru-RU" sz="2000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455CA5-CC5B-73F1-0C83-28B2E4E64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186" y="1659316"/>
            <a:ext cx="10581813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latin typeface="+mn-lt"/>
                <a:cs typeface="Arial" panose="020B0604020202020204" pitchFamily="34" charset="0"/>
              </a:rPr>
              <a:t>Доклад (айлык) «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социалдык-экономикалык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абалы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», «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Тышкы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сектор»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бөлүмү</a:t>
            </a:r>
            <a:endParaRPr lang="ky-KG" altLang="ru-RU" sz="1800" b="1" dirty="0">
              <a:latin typeface="+mn-lt"/>
              <a:cs typeface="Arial" panose="020B0604020202020204" pitchFamily="34" charset="0"/>
            </a:endParaRP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latin typeface="+mn-lt"/>
                <a:cs typeface="Arial" panose="020B0604020202020204" pitchFamily="34" charset="0"/>
              </a:rPr>
              <a:t>Экспресс-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маалымат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(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айлык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) «Кыргыз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экспорттук-импорттук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операциялары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latin typeface="+mn-lt"/>
                <a:cs typeface="Arial" panose="020B0604020202020204" pitchFamily="34" charset="0"/>
              </a:rPr>
              <a:t>Бюллетень (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айлык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) «Кыргыз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тышкы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жана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өз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ара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товарлардын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соодасы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latin typeface="+mn-lt"/>
                <a:cs typeface="Arial" panose="020B0604020202020204" pitchFamily="34" charset="0"/>
              </a:rPr>
              <a:t>Бюллетень (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айлык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) «Евразия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экономикалык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бирлигине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мүчө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мамлекеттер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менен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өз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ара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товарларынын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соодасы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latin typeface="+mn-lt"/>
                <a:cs typeface="Arial" panose="020B0604020202020204" pitchFamily="34" charset="0"/>
              </a:rPr>
              <a:t>Басылма (жылдык) «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тышкы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жана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өз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ара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соодасы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</a:t>
            </a:r>
            <a:endParaRPr lang="ky-KG" altLang="ru-RU" sz="1800" b="1" dirty="0">
              <a:latin typeface="+mn-lt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ru-RU" sz="1800" b="1" dirty="0">
                <a:latin typeface="+mn-lt"/>
                <a:cs typeface="Arial" panose="020B0604020202020204" pitchFamily="34" charset="0"/>
              </a:rPr>
              <a:t>  </a:t>
            </a:r>
            <a:endParaRPr lang="ru-RU" altLang="ru-RU" sz="1800" b="1" dirty="0">
              <a:latin typeface="+mn-lt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sz="1800" b="1" dirty="0">
                <a:latin typeface="+mn-lt"/>
                <a:cs typeface="Arial" panose="020B0604020202020204" pitchFamily="34" charset="0"/>
              </a:rPr>
              <a:t>    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Расмий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сайт: 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Улуттук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статистика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комитети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:  </a:t>
            </a:r>
            <a:r>
              <a:rPr lang="en-US" altLang="ru-RU" sz="1800" b="1" u="sng" dirty="0">
                <a:solidFill>
                  <a:srgbClr val="0059A3"/>
                </a:solidFill>
                <a:latin typeface="+mn-lt"/>
                <a:hlinkClick r:id="rId3"/>
              </a:rPr>
              <a:t>www.stat.gov.kg</a:t>
            </a:r>
            <a:endParaRPr lang="ru-RU" altLang="ru-RU" sz="1800" b="1" u="sng" dirty="0">
              <a:solidFill>
                <a:srgbClr val="0059A3"/>
              </a:solidFill>
              <a:latin typeface="+mn-lt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    «СТАТИСТИКА»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800" b="1" dirty="0" err="1">
                <a:solidFill>
                  <a:srgbClr val="0059A3"/>
                </a:solidFill>
                <a:latin typeface="+mn-lt"/>
              </a:rPr>
              <a:t>рубрикасы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 – «</a:t>
            </a:r>
            <a:r>
              <a:rPr lang="ru-RU" altLang="ru-RU" sz="1800" b="1" dirty="0" err="1">
                <a:solidFill>
                  <a:srgbClr val="0059A3"/>
                </a:solidFill>
                <a:latin typeface="+mn-lt"/>
              </a:rPr>
              <a:t>Тышкы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800" b="1" dirty="0" err="1">
                <a:solidFill>
                  <a:srgbClr val="0059A3"/>
                </a:solidFill>
                <a:latin typeface="+mn-lt"/>
              </a:rPr>
              <a:t>соода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»</a:t>
            </a:r>
            <a:endParaRPr lang="ru-RU" sz="1800" b="1" dirty="0">
              <a:latin typeface="+mn-lt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1800" b="1" dirty="0">
                <a:latin typeface="+mn-lt"/>
                <a:cs typeface="Arial" panose="020B0604020202020204" pitchFamily="34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09973078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1775</TotalTime>
  <Words>312</Words>
  <Application>Microsoft Office PowerPoint</Application>
  <PresentationFormat>Широкоэкранный</PresentationFormat>
  <Paragraphs>82</Paragraphs>
  <Slides>8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Calibri</vt:lpstr>
      <vt:lpstr>DIN Pro Black</vt:lpstr>
      <vt:lpstr>DIN Pro Bold</vt:lpstr>
      <vt:lpstr>Verdana</vt:lpstr>
      <vt:lpstr>Wingdings</vt:lpstr>
      <vt:lpstr>Обложка</vt:lpstr>
      <vt:lpstr>1_Обложка</vt:lpstr>
      <vt:lpstr>Worksheet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Гульсара Сулайманова</cp:lastModifiedBy>
  <cp:revision>74</cp:revision>
  <cp:lastPrinted>2024-11-08T09:48:26Z</cp:lastPrinted>
  <dcterms:created xsi:type="dcterms:W3CDTF">2024-10-02T10:12:32Z</dcterms:created>
  <dcterms:modified xsi:type="dcterms:W3CDTF">2024-11-08T10:21:26Z</dcterms:modified>
</cp:coreProperties>
</file>