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  <p:sldMasterId id="2147484006" r:id="rId2"/>
  </p:sldMasterIdLst>
  <p:notesMasterIdLst>
    <p:notesMasterId r:id="rId17"/>
  </p:notesMasterIdLst>
  <p:handoutMasterIdLst>
    <p:handoutMasterId r:id="rId18"/>
  </p:handoutMasterIdLst>
  <p:sldIdLst>
    <p:sldId id="340" r:id="rId3"/>
    <p:sldId id="403" r:id="rId4"/>
    <p:sldId id="406" r:id="rId5"/>
    <p:sldId id="411" r:id="rId6"/>
    <p:sldId id="415" r:id="rId7"/>
    <p:sldId id="398" r:id="rId8"/>
    <p:sldId id="413" r:id="rId9"/>
    <p:sldId id="382" r:id="rId10"/>
    <p:sldId id="401" r:id="rId11"/>
    <p:sldId id="392" r:id="rId12"/>
    <p:sldId id="408" r:id="rId13"/>
    <p:sldId id="410" r:id="rId14"/>
    <p:sldId id="396" r:id="rId15"/>
    <p:sldId id="378" r:id="rId16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8EE"/>
    <a:srgbClr val="F3D9E2"/>
    <a:srgbClr val="3DA3B1"/>
    <a:srgbClr val="DD23AC"/>
    <a:srgbClr val="3350CB"/>
    <a:srgbClr val="4D9505"/>
    <a:srgbClr val="0066FF"/>
    <a:srgbClr val="9DD8F5"/>
    <a:srgbClr val="7ACAF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650" autoAdjust="0"/>
    <p:restoredTop sz="85087" autoAdjust="0"/>
  </p:normalViewPr>
  <p:slideViewPr>
    <p:cSldViewPr>
      <p:cViewPr>
        <p:scale>
          <a:sx n="75" d="100"/>
          <a:sy n="75" d="100"/>
        </p:scale>
        <p:origin x="-3450" y="-9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524" y="-102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47;&#1072;&#1087;&#1080;&#1089;&#1082;&#1080;_2018\&#1075;&#1088;&#1072;&#1092;&#1080;&#1082;&#1080;%20&#1076;&#1083;&#1103;%20&#1079;&#1072;&#1087;&#1080;&#1089;&#1082;&#1080;%20&#1073;&#1077;&#1076;&#1085;&#1086;&#1089;&#1090;&#1080;2018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47;&#1072;&#1087;&#1080;&#1089;&#1082;&#1080;_2018\&#1075;&#1088;&#1072;&#1092;&#1080;&#1082;&#1080;%20&#1076;&#1083;&#1103;%20&#1079;&#1072;&#1087;&#1080;&#1089;&#1082;&#1080;%20&#1073;&#1077;&#1076;&#1085;&#1086;&#1089;&#1090;&#1080;2018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47;&#1072;&#1087;&#1080;&#1089;&#1082;&#1080;_2018\&#1076;&#1086;&#1093;&#1086;&#1076;&#1099;%20&#1079;&#1072;%202017-2016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Selectively_Survey\407\&#1047;&#1072;&#1087;&#1080;&#1089;&#1082;&#1080;_2018\&#1076;&#1086;&#1093;&#1086;&#1076;&#1099;%20&#1079;&#1072;%202017-2016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2\Selectively_Survey\407\&#1055;&#1088;&#1077;&#1079;&#1077;&#1085;&#1090;&#1072;&#1094;&#1080;&#1103;\2018\&#1059;&#1088;&#1041;&#1077;&#1076;&#1085;&#1086;&#1089;&#1090;&#1080;2018\&#1075;&#1088;&#1072;&#1092;&#1080;&#1082;&#1080;%20&#1076;&#1083;&#1103;%20&#1079;&#1072;&#1087;&#1080;&#1089;&#1082;&#1080;%20&#1073;&#1077;&#1076;&#1085;&#1086;&#1089;&#1090;&#1080;2018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Selectively_Survey\407\&#1055;&#1088;&#1077;&#1079;&#1077;&#1085;&#1090;&#1072;&#1094;&#1080;&#1103;\2018\&#1059;&#1088;&#1041;&#1077;&#1076;&#1085;&#1086;&#1089;&#1090;&#1080;2018\&#1075;&#1088;&#1072;&#1092;&#1080;&#1082;&#1080;%20&#1076;&#1083;&#1103;%20&#1079;&#1072;&#1087;&#1080;&#1089;&#1082;&#1080;%20&#1073;&#1077;&#1076;&#1085;&#1086;&#1089;&#1090;&#1080;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'[графики для записки бедности2018.xlsx]Лист6'!$A$5</c:f>
              <c:strCache>
                <c:ptCount val="1"/>
                <c:pt idx="0">
                  <c:v>Черта бедности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2759170653907496E-2"/>
                  <c:y val="-5.4919895272612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5.4919895272612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89792663476874E-3"/>
                  <c:y val="-5.4919895272612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6.1022105858458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6.1022105858458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4.2715474100920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594896331738437E-3"/>
                  <c:y val="-4.8817684686766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7846889952153108E-3"/>
                  <c:y val="-6.7124316444304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7543985231511076E-2"/>
                  <c:y val="-0.11594200113107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7543859649122865E-2"/>
                  <c:y val="-6.7124316444304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5948963317384369E-2"/>
                  <c:y val="-9.153315878768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7543859649122806E-2"/>
                  <c:y val="-0.12204421171691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2759170653907612E-2"/>
                  <c:y val="-7.322652703015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4354192568034376E-2"/>
                  <c:y val="-9.763536937353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5948963317384369E-2"/>
                  <c:y val="-9.1533158787687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2.0733652312599681E-2"/>
                  <c:y val="-9.1533158787687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1.5948963317384369E-2"/>
                  <c:y val="-5.4919895272612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2759170653907496E-2"/>
                  <c:y val="-9.1533158787687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4.7848145776035198E-3"/>
                  <c:y val="-8.5430948201841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1.2558238832586117E-7"/>
                  <c:y val="4.8817684686766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бедности2018.xlsx]Лист6'!$B$4:$U$4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'[графики для записки бедности2018.xlsx]Лист6'!$B$5:$U$5</c:f>
              <c:numCache>
                <c:formatCode>0.0</c:formatCode>
                <c:ptCount val="20"/>
                <c:pt idx="0">
                  <c:v>543.75</c:v>
                </c:pt>
                <c:pt idx="1">
                  <c:v>581.25</c:v>
                </c:pt>
                <c:pt idx="2">
                  <c:v>593.45624999999995</c:v>
                </c:pt>
                <c:pt idx="3">
                  <c:v>611.85339375000001</c:v>
                </c:pt>
                <c:pt idx="4">
                  <c:v>727.66666666666663</c:v>
                </c:pt>
                <c:pt idx="5">
                  <c:v>757.50083333333339</c:v>
                </c:pt>
                <c:pt idx="6">
                  <c:v>800.39987166666685</c:v>
                </c:pt>
                <c:pt idx="7">
                  <c:v>860.4415606583334</c:v>
                </c:pt>
                <c:pt idx="8">
                  <c:v>963.14250127940011</c:v>
                </c:pt>
                <c:pt idx="9">
                  <c:v>1526.9166666666667</c:v>
                </c:pt>
                <c:pt idx="10">
                  <c:v>1618.1078986250002</c:v>
                </c:pt>
                <c:pt idx="11">
                  <c:v>1744.757005154325</c:v>
                </c:pt>
                <c:pt idx="12">
                  <c:v>2154.0833333333335</c:v>
                </c:pt>
                <c:pt idx="13">
                  <c:v>2181.8241416666665</c:v>
                </c:pt>
                <c:pt idx="14">
                  <c:v>2314.0416670133332</c:v>
                </c:pt>
                <c:pt idx="15">
                  <c:v>2485.423709191552</c:v>
                </c:pt>
                <c:pt idx="16">
                  <c:v>2631.0936594073501</c:v>
                </c:pt>
                <c:pt idx="17">
                  <c:v>2595.88471869666</c:v>
                </c:pt>
                <c:pt idx="18">
                  <c:v>2674.4295651251946</c:v>
                </c:pt>
                <c:pt idx="19">
                  <c:v>2723.2904078251613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'[графики для записки бедности2018.xlsx]Лист6'!$A$6</c:f>
              <c:strCache>
                <c:ptCount val="1"/>
                <c:pt idx="0">
                  <c:v>Черта крайней бедности</c:v>
                </c:pt>
              </c:strCache>
            </c:strRef>
          </c:tx>
          <c:marker>
            <c:symbol val="none"/>
          </c:marker>
          <c:cat>
            <c:numRef>
              <c:f>'[графики для записки бедности2018.xlsx]Лист6'!$B$4:$U$4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'[графики для записки бедности2018.xlsx]Лист6'!$B$6:$U$6</c:f>
              <c:numCache>
                <c:formatCode>0.0</c:formatCode>
                <c:ptCount val="20"/>
                <c:pt idx="0">
                  <c:v>362.33333333333331</c:v>
                </c:pt>
                <c:pt idx="1">
                  <c:v>387.33333333333331</c:v>
                </c:pt>
                <c:pt idx="2">
                  <c:v>395.46733333333327</c:v>
                </c:pt>
                <c:pt idx="3">
                  <c:v>407.72682066666658</c:v>
                </c:pt>
                <c:pt idx="4">
                  <c:v>457.49166666666662</c:v>
                </c:pt>
                <c:pt idx="5">
                  <c:v>476.22250000000003</c:v>
                </c:pt>
                <c:pt idx="6">
                  <c:v>509.55807500000009</c:v>
                </c:pt>
                <c:pt idx="7">
                  <c:v>557.96609212500005</c:v>
                </c:pt>
                <c:pt idx="8">
                  <c:v>640.09870088579999</c:v>
                </c:pt>
                <c:pt idx="9">
                  <c:v>975.84149166666657</c:v>
                </c:pt>
                <c:pt idx="10">
                  <c:v>986.57574807499986</c:v>
                </c:pt>
                <c:pt idx="11">
                  <c:v>1050.7031716998747</c:v>
                </c:pt>
                <c:pt idx="12">
                  <c:v>1340.75</c:v>
                </c:pt>
                <c:pt idx="13">
                  <c:v>1286.1814750000001</c:v>
                </c:pt>
                <c:pt idx="14">
                  <c:v>1354.09185688</c:v>
                </c:pt>
                <c:pt idx="15">
                  <c:v>1465.6690258869119</c:v>
                </c:pt>
                <c:pt idx="16">
                  <c:v>1519.4590791369617</c:v>
                </c:pt>
                <c:pt idx="17">
                  <c:v>1420.9981308088863</c:v>
                </c:pt>
                <c:pt idx="18">
                  <c:v>1455.9546848267848</c:v>
                </c:pt>
                <c:pt idx="19">
                  <c:v>1455.9546848267848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750208"/>
        <c:axId val="37856384"/>
      </c:lineChart>
      <c:catAx>
        <c:axId val="4675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2">
                <a:lumMod val="60000"/>
                <a:lumOff val="40000"/>
                <a:alpha val="51000"/>
              </a:schemeClr>
            </a:solidFill>
          </a:ln>
        </c:spPr>
        <c:txPr>
          <a:bodyPr/>
          <a:lstStyle/>
          <a:p>
            <a:pPr>
              <a:defRPr b="1" i="0" baseline="0">
                <a:latin typeface="Times New Roman" pitchFamily="18" charset="0"/>
              </a:defRPr>
            </a:pPr>
            <a:endParaRPr lang="ru-RU"/>
          </a:p>
        </c:txPr>
        <c:crossAx val="37856384"/>
        <c:crosses val="autoZero"/>
        <c:auto val="1"/>
        <c:lblAlgn val="ctr"/>
        <c:lblOffset val="100"/>
        <c:noMultiLvlLbl val="0"/>
      </c:catAx>
      <c:valAx>
        <c:axId val="3785638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 b="1" i="0" baseline="0"/>
            </a:pPr>
            <a:endParaRPr lang="ru-RU"/>
          </a:p>
        </c:txPr>
        <c:crossAx val="46750208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28995692524080424"/>
          <c:y val="0.82522639648525076"/>
          <c:w val="0.42008614951839152"/>
          <c:h val="0.11034574548592575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'[графики для записки бедности2018.xlsx]2018_1'!$B$106</c:f>
              <c:strCache>
                <c:ptCount val="1"/>
                <c:pt idx="0">
                  <c:v>Уровень детской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'[графики для записки бедности2018.xlsx]2018_1'!$A$107:$A$116</c:f>
              <c:strCache>
                <c:ptCount val="10"/>
                <c:pt idx="0">
                  <c:v>Кыргызская Республика</c:v>
                </c:pt>
                <c:pt idx="1">
                  <c:v>г.Ош</c:v>
                </c:pt>
                <c:pt idx="2">
                  <c:v>Джалал-Абадская область</c:v>
                </c:pt>
                <c:pt idx="3">
                  <c:v>Баткенская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Чуйская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'[графики для записки бедности2018.xlsx]2018_1'!$B$107:$B$116</c:f>
              <c:numCache>
                <c:formatCode>0.0</c:formatCode>
                <c:ptCount val="10"/>
                <c:pt idx="0">
                  <c:v>28.287319433737824</c:v>
                </c:pt>
                <c:pt idx="1">
                  <c:v>40.660354276175504</c:v>
                </c:pt>
                <c:pt idx="2">
                  <c:v>39.062964257074889</c:v>
                </c:pt>
                <c:pt idx="3">
                  <c:v>38.666871360741155</c:v>
                </c:pt>
                <c:pt idx="4">
                  <c:v>36.692387827533977</c:v>
                </c:pt>
                <c:pt idx="5">
                  <c:v>28.429615851235226</c:v>
                </c:pt>
                <c:pt idx="6">
                  <c:v>28.26211244224724</c:v>
                </c:pt>
                <c:pt idx="7">
                  <c:v>24.05200277142557</c:v>
                </c:pt>
                <c:pt idx="8">
                  <c:v>20.959323001364307</c:v>
                </c:pt>
                <c:pt idx="9">
                  <c:v>17.668870093199217</c:v>
                </c:pt>
              </c:numCache>
            </c:numRef>
          </c:val>
        </c:ser>
        <c:ser>
          <c:idx val="1"/>
          <c:order val="1"/>
          <c:tx>
            <c:strRef>
              <c:f>'[графики для записки бедности2018.xlsx]2018_1'!$C$106</c:f>
              <c:strCache>
                <c:ptCount val="1"/>
                <c:pt idx="0">
                  <c:v>Уровень крайней детской бедности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'[графики для записки бедности2018.xlsx]2018_1'!$A$107:$A$116</c:f>
              <c:strCache>
                <c:ptCount val="10"/>
                <c:pt idx="0">
                  <c:v>Кыргызская Республика</c:v>
                </c:pt>
                <c:pt idx="1">
                  <c:v>г.Ош</c:v>
                </c:pt>
                <c:pt idx="2">
                  <c:v>Джалал-Абадская область</c:v>
                </c:pt>
                <c:pt idx="3">
                  <c:v>Баткенская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Иссык-Кульская область</c:v>
                </c:pt>
                <c:pt idx="7">
                  <c:v>г. Бишкек</c:v>
                </c:pt>
                <c:pt idx="8">
                  <c:v>Чуйская область</c:v>
                </c:pt>
                <c:pt idx="9">
                  <c:v>Ошская область</c:v>
                </c:pt>
              </c:strCache>
            </c:strRef>
          </c:cat>
          <c:val>
            <c:numRef>
              <c:f>'[графики для записки бедности2018.xlsx]2018_1'!$C$107:$C$116</c:f>
              <c:numCache>
                <c:formatCode>0.0</c:formatCode>
                <c:ptCount val="10"/>
                <c:pt idx="0">
                  <c:v>0.79042896468085089</c:v>
                </c:pt>
                <c:pt idx="1">
                  <c:v>0.55492321267331279</c:v>
                </c:pt>
                <c:pt idx="2">
                  <c:v>1.8842264409557592</c:v>
                </c:pt>
                <c:pt idx="3">
                  <c:v>0.88209821585056203</c:v>
                </c:pt>
                <c:pt idx="4">
                  <c:v>2.7214833866903594</c:v>
                </c:pt>
                <c:pt idx="5">
                  <c:v>0</c:v>
                </c:pt>
                <c:pt idx="6">
                  <c:v>1.1210439734685584</c:v>
                </c:pt>
                <c:pt idx="7">
                  <c:v>0.35069558123726208</c:v>
                </c:pt>
                <c:pt idx="8">
                  <c:v>0.37748342957894854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48512000"/>
        <c:axId val="36363584"/>
      </c:barChart>
      <c:catAx>
        <c:axId val="48512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marL="285750" indent="-285750" algn="l" rtl="0" fontAlgn="base">
              <a:spcAft>
                <a:spcPct val="0"/>
              </a:spcAft>
              <a:buFont typeface="Arial" pitchFamily="34" charset="0"/>
              <a:buChar char="•"/>
              <a:defRPr lang="ru-RU" sz="1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pPr>
            <a:endParaRPr lang="ru-RU"/>
          </a:p>
        </c:txPr>
        <c:crossAx val="36363584"/>
        <c:crosses val="autoZero"/>
        <c:auto val="1"/>
        <c:lblAlgn val="ctr"/>
        <c:lblOffset val="100"/>
        <c:noMultiLvlLbl val="0"/>
      </c:catAx>
      <c:valAx>
        <c:axId val="3636358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48512000"/>
        <c:crossesAt val="1"/>
        <c:crossBetween val="between"/>
        <c:majorUnit val="10"/>
        <c:min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Times New Roman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/>
              <a:t>2018 </a:t>
            </a:r>
            <a:r>
              <a:rPr lang="ru-RU" dirty="0" err="1" smtClean="0"/>
              <a:t>жыл</a:t>
            </a:r>
            <a:endParaRPr lang="ru-RU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1"/>
          <c:order val="0"/>
          <c:tx>
            <c:strRef>
              <c:f>'2017_2016'!$J$51</c:f>
              <c:strCache>
                <c:ptCount val="1"/>
                <c:pt idx="0">
                  <c:v>2018 год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B13F9A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'2017_2016'!$G$52:$G$55</c:f>
              <c:strCache>
                <c:ptCount val="4"/>
                <c:pt idx="0">
                  <c:v>Доходы - всего</c:v>
                </c:pt>
                <c:pt idx="1">
                  <c:v>Доход от трудовой деятельности</c:v>
                </c:pt>
                <c:pt idx="2">
                  <c:v>Социальные трансферты</c:v>
                </c:pt>
                <c:pt idx="3">
                  <c:v>Доход от личного подсобного хозяйства</c:v>
                </c:pt>
              </c:strCache>
            </c:strRef>
          </c:cat>
          <c:val>
            <c:numRef>
              <c:f>'2017_2016'!$J$52:$J$55</c:f>
              <c:numCache>
                <c:formatCode>0.0</c:formatCode>
                <c:ptCount val="4"/>
                <c:pt idx="0">
                  <c:v>68.8884827173042</c:v>
                </c:pt>
                <c:pt idx="1">
                  <c:v>15.762979139636954</c:v>
                </c:pt>
                <c:pt idx="2">
                  <c:v>11.164208688042265</c:v>
                </c:pt>
                <c:pt idx="3">
                  <c:v>4.1843294550167203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'[доходы за 2017-2016.xlsx]2017_2016'!$I$51</c:f>
              <c:strCache>
                <c:ptCount val="1"/>
                <c:pt idx="0">
                  <c:v>2017 год</c:v>
                </c:pt>
              </c:strCache>
            </c:strRef>
          </c:tx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</c:spPr>
          <c:dPt>
            <c:idx val="0"/>
            <c:bubble3D val="0"/>
            <c:spPr>
              <a:solidFill>
                <a:srgbClr val="0070C0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DD23AC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</c:spPr>
          </c:dPt>
          <c:dLbls>
            <c:spPr>
              <a:noFill/>
            </c:spPr>
            <c:txPr>
              <a:bodyPr/>
              <a:lstStyle/>
              <a:p>
                <a:pPr>
                  <a:defRPr sz="16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'[доходы за 2017-2016.xlsx]2017_2016'!$G$52:$G$55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личного подсобного хозяйства</c:v>
                </c:pt>
                <c:pt idx="3">
                  <c:v>Прочий доход</c:v>
                </c:pt>
              </c:strCache>
            </c:strRef>
          </c:cat>
          <c:val>
            <c:numRef>
              <c:f>'[доходы за 2017-2016.xlsx]2017_2016'!$I$52:$I$55</c:f>
              <c:numCache>
                <c:formatCode>0.0</c:formatCode>
                <c:ptCount val="4"/>
                <c:pt idx="0">
                  <c:v>69.007019770681794</c:v>
                </c:pt>
                <c:pt idx="1">
                  <c:v>16.449906778714617</c:v>
                </c:pt>
                <c:pt idx="2">
                  <c:v>10.263273985972731</c:v>
                </c:pt>
                <c:pt idx="3">
                  <c:v>4.2797994646305124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12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027062978384246"/>
          <c:y val="4.4344782989082884E-2"/>
          <c:w val="0.85837538343223185"/>
          <c:h val="0.64526869625167826"/>
        </c:manualLayout>
      </c:layout>
      <c:lineChart>
        <c:grouping val="standard"/>
        <c:varyColors val="0"/>
        <c:ser>
          <c:idx val="0"/>
          <c:order val="0"/>
          <c:tx>
            <c:strRef>
              <c:f>'[графики для записки бедности2018.xlsx]Бедн_мигранты'!$E$31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790233074361822E-3"/>
                  <c:y val="2.6936019794793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758046614872392E-2"/>
                  <c:y val="3.703702721784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407167690426132E-2"/>
                  <c:y val="3.9367986610369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9237883832778451E-2"/>
                  <c:y val="3.367002474349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4846738398537878E-2"/>
                  <c:y val="4.9114268325154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637069922308552E-2"/>
                  <c:y val="3.030302226914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076665155075612E-2"/>
                  <c:y val="4.384419338886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5859834274642371E-2"/>
                  <c:y val="4.0404020010319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6461639938985659E-3"/>
                  <c:y val="3.2634093815196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0358860525342318E-2"/>
                  <c:y val="3.0303022269142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baseline="0">
                    <a:solidFill>
                      <a:sysClr val="windowText" lastClr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'[графики для записки бедности2018.xlsx]Бедн_мигранты'!$B$32:$B$41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'[графики для записки бедности2018.xlsx]Бедн_мигранты'!$E$32:$E$41</c:f>
              <c:numCache>
                <c:formatCode>0.0</c:formatCode>
                <c:ptCount val="10"/>
                <c:pt idx="0">
                  <c:v>22.374539543279862</c:v>
                </c:pt>
                <c:pt idx="1">
                  <c:v>33.773947202914705</c:v>
                </c:pt>
                <c:pt idx="2">
                  <c:v>32.215180398381278</c:v>
                </c:pt>
                <c:pt idx="3">
                  <c:v>21.529510496448225</c:v>
                </c:pt>
                <c:pt idx="4">
                  <c:v>30.596327932893448</c:v>
                </c:pt>
                <c:pt idx="5">
                  <c:v>14.778619534247326</c:v>
                </c:pt>
                <c:pt idx="6">
                  <c:v>22.085933924873473</c:v>
                </c:pt>
                <c:pt idx="7">
                  <c:v>15.569903165791537</c:v>
                </c:pt>
                <c:pt idx="8">
                  <c:v>15.431849180748628</c:v>
                </c:pt>
                <c:pt idx="9">
                  <c:v>35.470047966126785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'[графики для записки бедности2018.xlsx]Бедн_мигранты'!$F$31</c:f>
              <c:strCache>
                <c:ptCount val="1"/>
                <c:pt idx="0">
                  <c:v>Уровень бедности без доходов трудовых мигрантов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9706806282722516E-2"/>
                  <c:y val="-3.7329111035033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7347294938917974E-2"/>
                  <c:y val="-2.66908212560386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7368237347294938E-2"/>
                  <c:y val="-4.6397909938677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970331588132739E-2"/>
                  <c:y val="-2.1859903381642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0160558464223384E-2"/>
                  <c:y val="-4.3325713318093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2931937172774867E-2"/>
                  <c:y val="-3.8768115942028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7347404872820116E-2"/>
                  <c:y val="-2.91062801932367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'[графики для записки бедности2018.xlsx]Бедн_мигранты'!$B$32:$B$41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'[графики для записки бедности2018.xlsx]Бедн_мигранты'!$F$32:$F$41</c:f>
              <c:numCache>
                <c:formatCode>0.0</c:formatCode>
                <c:ptCount val="10"/>
                <c:pt idx="0">
                  <c:v>32.18132094126269</c:v>
                </c:pt>
                <c:pt idx="1">
                  <c:v>54.569507837307761</c:v>
                </c:pt>
                <c:pt idx="2">
                  <c:v>44.898126930680334</c:v>
                </c:pt>
                <c:pt idx="3">
                  <c:v>24.370246374371767</c:v>
                </c:pt>
                <c:pt idx="4">
                  <c:v>30.596327932893463</c:v>
                </c:pt>
                <c:pt idx="5">
                  <c:v>36.116814965645126</c:v>
                </c:pt>
                <c:pt idx="6">
                  <c:v>23.966798689263072</c:v>
                </c:pt>
                <c:pt idx="7">
                  <c:v>19.469551126673931</c:v>
                </c:pt>
                <c:pt idx="8">
                  <c:v>15.596164732076589</c:v>
                </c:pt>
                <c:pt idx="9">
                  <c:v>42.078646676113408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713920"/>
        <c:axId val="36323328"/>
      </c:lineChart>
      <c:catAx>
        <c:axId val="53713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 b="1" i="0" baseline="45000">
                <a:latin typeface="Arial Narrow" pitchFamily="34" charset="0"/>
              </a:defRPr>
            </a:pPr>
            <a:endParaRPr lang="ru-RU"/>
          </a:p>
        </c:txPr>
        <c:crossAx val="36323328"/>
        <c:crosses val="autoZero"/>
        <c:auto val="1"/>
        <c:lblAlgn val="ctr"/>
        <c:lblOffset val="100"/>
        <c:noMultiLvlLbl val="0"/>
      </c:catAx>
      <c:valAx>
        <c:axId val="363233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(процентов)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537139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4724041170246388"/>
          <c:y val="0.76773650576286667"/>
          <c:w val="0.70272674554424153"/>
          <c:h val="4.6273156072882196E-2"/>
        </c:manualLayout>
      </c:layout>
      <c:overlay val="0"/>
      <c:txPr>
        <a:bodyPr/>
        <a:lstStyle/>
        <a:p>
          <a:pPr>
            <a:defRPr sz="1200"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901982079826219E-2"/>
          <c:y val="2.8707863192438787E-2"/>
          <c:w val="0.94173546874601843"/>
          <c:h val="0.80587231066754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'[графики для записки бедности2018.xlsx]Джини'!$A$6</c:f>
              <c:strCache>
                <c:ptCount val="1"/>
                <c:pt idx="0">
                  <c:v>I квинтиль (с наименьшими доходами)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бедности2018.xlsx]Джини'!$C$6:$G$6</c:f>
              <c:numCache>
                <c:formatCode>0.0</c:formatCode>
                <c:ptCount val="5"/>
                <c:pt idx="0">
                  <c:v>5.2348775698447598</c:v>
                </c:pt>
                <c:pt idx="1">
                  <c:v>5.8537943630238258</c:v>
                </c:pt>
                <c:pt idx="2">
                  <c:v>5.537104698113108</c:v>
                </c:pt>
                <c:pt idx="3">
                  <c:v>5.8663622583034449</c:v>
                </c:pt>
                <c:pt idx="4">
                  <c:v>6.199732491892906</c:v>
                </c:pt>
              </c:numCache>
            </c:numRef>
          </c:val>
        </c:ser>
        <c:ser>
          <c:idx val="1"/>
          <c:order val="1"/>
          <c:tx>
            <c:strRef>
              <c:f>'[графики для записки бедности2018.xlsx]Джини'!$A$7</c:f>
              <c:strCache>
                <c:ptCount val="1"/>
                <c:pt idx="0">
                  <c:v>II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бедности2018.xlsx]Джини'!$C$7:$G$7</c:f>
              <c:numCache>
                <c:formatCode>0.0</c:formatCode>
                <c:ptCount val="5"/>
                <c:pt idx="0">
                  <c:v>10.177778411619023</c:v>
                </c:pt>
                <c:pt idx="1">
                  <c:v>10.461662570797008</c:v>
                </c:pt>
                <c:pt idx="2">
                  <c:v>10.172769242411242</c:v>
                </c:pt>
                <c:pt idx="3">
                  <c:v>10.599338278033077</c:v>
                </c:pt>
                <c:pt idx="4">
                  <c:v>10.936366817847549</c:v>
                </c:pt>
              </c:numCache>
            </c:numRef>
          </c:val>
        </c:ser>
        <c:ser>
          <c:idx val="2"/>
          <c:order val="2"/>
          <c:tx>
            <c:strRef>
              <c:f>'[графики для записки бедности2018.xlsx]Джини'!$A$8</c:f>
              <c:strCache>
                <c:ptCount val="1"/>
                <c:pt idx="0">
                  <c:v>III</c:v>
                </c:pt>
              </c:strCache>
            </c:strRef>
          </c:tx>
          <c:spPr>
            <a:solidFill>
              <a:srgbClr val="4D950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бедности2018.xlsx]Джини'!$C$8:$G$8</c:f>
              <c:numCache>
                <c:formatCode>0.0</c:formatCode>
                <c:ptCount val="5"/>
                <c:pt idx="0">
                  <c:v>13.945310012786763</c:v>
                </c:pt>
                <c:pt idx="1">
                  <c:v>14.452291560201559</c:v>
                </c:pt>
                <c:pt idx="2">
                  <c:v>15.155229494743132</c:v>
                </c:pt>
                <c:pt idx="3">
                  <c:v>15.394989944736121</c:v>
                </c:pt>
                <c:pt idx="4">
                  <c:v>15.727618337334885</c:v>
                </c:pt>
              </c:numCache>
            </c:numRef>
          </c:val>
        </c:ser>
        <c:ser>
          <c:idx val="3"/>
          <c:order val="3"/>
          <c:tx>
            <c:strRef>
              <c:f>'[графики для записки бедности2018.xlsx]Джини'!$A$9</c:f>
              <c:strCache>
                <c:ptCount val="1"/>
                <c:pt idx="0">
                  <c:v>IV</c:v>
                </c:pt>
              </c:strCache>
            </c:strRef>
          </c:tx>
          <c:spPr>
            <a:solidFill>
              <a:srgbClr val="3350C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бедности2018.xlsx]Джини'!$C$9:$G$9</c:f>
              <c:numCache>
                <c:formatCode>0.0</c:formatCode>
                <c:ptCount val="5"/>
                <c:pt idx="0">
                  <c:v>19.989369594490668</c:v>
                </c:pt>
                <c:pt idx="1">
                  <c:v>24.704223038793309</c:v>
                </c:pt>
                <c:pt idx="2">
                  <c:v>22.604059441326498</c:v>
                </c:pt>
                <c:pt idx="3">
                  <c:v>22.80194547416346</c:v>
                </c:pt>
                <c:pt idx="4">
                  <c:v>22.870570994684201</c:v>
                </c:pt>
              </c:numCache>
            </c:numRef>
          </c:val>
        </c:ser>
        <c:ser>
          <c:idx val="4"/>
          <c:order val="4"/>
          <c:tx>
            <c:strRef>
              <c:f>'[графики для записки бедности2018.xlsx]Джини'!$A$10</c:f>
              <c:strCache>
                <c:ptCount val="1"/>
                <c:pt idx="0">
                  <c:v>V (с наивысшими доходами)</c:v>
                </c:pt>
              </c:strCache>
            </c:strRef>
          </c:tx>
          <c:spPr>
            <a:solidFill>
              <a:srgbClr val="3DA3B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'[графики для записки бедности2018.xlsx]Джини'!$C$4:$G$4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'[графики для записки бедности2018.xlsx]Джини'!$C$10:$G$10</c:f>
              <c:numCache>
                <c:formatCode>0.0</c:formatCode>
                <c:ptCount val="5"/>
                <c:pt idx="0">
                  <c:v>50.652664411258797</c:v>
                </c:pt>
                <c:pt idx="1">
                  <c:v>44.528028467184292</c:v>
                </c:pt>
                <c:pt idx="2">
                  <c:v>46.530837123406023</c:v>
                </c:pt>
                <c:pt idx="3">
                  <c:v>45.337364044763888</c:v>
                </c:pt>
                <c:pt idx="4">
                  <c:v>44.265711358240452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-20"/>
        <c:axId val="54185472"/>
        <c:axId val="36325632"/>
      </c:barChart>
      <c:lineChart>
        <c:grouping val="standard"/>
        <c:varyColors val="0"/>
        <c:ser>
          <c:idx val="5"/>
          <c:order val="5"/>
          <c:tx>
            <c:strRef>
              <c:f>'[графики для записки бедности2018.xlsx]Джини'!$A$11</c:f>
              <c:strCache>
                <c:ptCount val="1"/>
                <c:pt idx="0">
                  <c:v>Коэффициент Джини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1739638044043214E-2"/>
                  <c:y val="2.577664539474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096070521288142E-2"/>
                  <c:y val="2.4587787711416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3116457830253661E-2"/>
                  <c:y val="2.2210072344753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09607052128815E-2"/>
                  <c:y val="2.4462074410353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7263457073533728E-2"/>
                  <c:y val="2.4462345344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'[графики для записки бедности2018.xlsx]Джини'!$C$11:$G$11</c:f>
              <c:numCache>
                <c:formatCode>0.0</c:formatCode>
                <c:ptCount val="5"/>
                <c:pt idx="0">
                  <c:v>42.9</c:v>
                </c:pt>
                <c:pt idx="1">
                  <c:v>40.799999999999997</c:v>
                </c:pt>
                <c:pt idx="2">
                  <c:v>40.6</c:v>
                </c:pt>
                <c:pt idx="3">
                  <c:v>39.200000000000003</c:v>
                </c:pt>
                <c:pt idx="4">
                  <c:v>37.764230588446154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85472"/>
        <c:axId val="36325632"/>
      </c:lineChart>
      <c:catAx>
        <c:axId val="54185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itchFamily="18" charset="0"/>
              </a:defRPr>
            </a:pPr>
            <a:endParaRPr lang="ru-RU"/>
          </a:p>
        </c:txPr>
        <c:crossAx val="36325632"/>
        <c:crosses val="autoZero"/>
        <c:auto val="1"/>
        <c:lblAlgn val="ctr"/>
        <c:lblOffset val="100"/>
        <c:noMultiLvlLbl val="0"/>
      </c:catAx>
      <c:valAx>
        <c:axId val="363256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itchFamily="18" charset="0"/>
              </a:defRPr>
            </a:pPr>
            <a:endParaRPr lang="ru-RU"/>
          </a:p>
        </c:txPr>
        <c:crossAx val="54185472"/>
        <c:crosses val="autoZero"/>
        <c:crossBetween val="between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11925287356321838"/>
          <c:y val="0.87587636096930022"/>
          <c:w val="0.7853615711829125"/>
          <c:h val="0.11023472595686203"/>
        </c:manualLayout>
      </c:layout>
      <c:overlay val="0"/>
      <c:txPr>
        <a:bodyPr/>
        <a:lstStyle/>
        <a:p>
          <a:pPr>
            <a:defRPr sz="12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2125"/>
          </a:xfrm>
          <a:prstGeom prst="rect">
            <a:avLst/>
          </a:prstGeom>
        </p:spPr>
        <p:txBody>
          <a:bodyPr vert="horz" lIns="90858" tIns="45430" rIns="90858" bIns="4543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2125"/>
          </a:xfrm>
          <a:prstGeom prst="rect">
            <a:avLst/>
          </a:prstGeom>
        </p:spPr>
        <p:txBody>
          <a:bodyPr vert="horz" lIns="90858" tIns="45430" rIns="90858" bIns="4543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9F81D1-8CEF-40A0-9B36-607BFEF7DFEE}" type="datetimeFigureOut">
              <a:rPr lang="ru-RU"/>
              <a:pPr>
                <a:defRPr/>
              </a:pPr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601"/>
            <a:ext cx="2919413" cy="492125"/>
          </a:xfrm>
          <a:prstGeom prst="rect">
            <a:avLst/>
          </a:prstGeom>
        </p:spPr>
        <p:txBody>
          <a:bodyPr vert="horz" lIns="90858" tIns="45430" rIns="90858" bIns="4543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1"/>
            <a:ext cx="2919412" cy="492125"/>
          </a:xfrm>
          <a:prstGeom prst="rect">
            <a:avLst/>
          </a:prstGeom>
        </p:spPr>
        <p:txBody>
          <a:bodyPr vert="horz" lIns="90858" tIns="45430" rIns="90858" bIns="4543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7161EA-8DE0-4659-B5B4-B930DEEE2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11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1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601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1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58" tIns="45430" rIns="90858" bIns="4543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760B9CE-FA60-4136-8706-C3A0BDCBA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00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542">
              <a:defRPr/>
            </a:pPr>
            <a:r>
              <a:rPr lang="ru-RU" dirty="0"/>
              <a:t>Бедность является следствием разнообразных и взаимосвязанных причин, которые объединяют в следующие группы:</a:t>
            </a:r>
            <a:br>
              <a:rPr lang="ru-RU" dirty="0"/>
            </a:br>
            <a:r>
              <a:rPr lang="ru-RU" dirty="0"/>
              <a:t>- экономические (безработица, низкая заработная плата, низкая производительность труда, неконкурентоспособность отрасли),</a:t>
            </a:r>
            <a:br>
              <a:rPr lang="ru-RU" dirty="0"/>
            </a:br>
            <a:r>
              <a:rPr lang="ru-RU" dirty="0"/>
              <a:t>- социально-медицинские (инвалидность, старость, высокий уровень заболеваемости),</a:t>
            </a:r>
            <a:br>
              <a:rPr lang="ru-RU" dirty="0"/>
            </a:br>
            <a:r>
              <a:rPr lang="ru-RU" dirty="0"/>
              <a:t>- демографические (неполные семьи, большое количество иждивенцев в семье),</a:t>
            </a:r>
            <a:br>
              <a:rPr lang="ru-RU" dirty="0"/>
            </a:br>
            <a:r>
              <a:rPr lang="ru-RU" dirty="0"/>
              <a:t>- социально-экономические ( низкий уровень социальных гарантий),</a:t>
            </a:r>
            <a:br>
              <a:rPr lang="ru-RU" dirty="0"/>
            </a:br>
            <a:r>
              <a:rPr lang="ru-RU" dirty="0"/>
              <a:t>- образовательно-квалификационные (низкий уровень образования, недостаточная профессиональная подготовка),</a:t>
            </a:r>
            <a:br>
              <a:rPr lang="ru-RU" dirty="0"/>
            </a:br>
            <a:r>
              <a:rPr lang="ru-RU" dirty="0"/>
              <a:t>- политические (военные конфликты, вынужденная миграция).</a:t>
            </a:r>
          </a:p>
          <a:p>
            <a:r>
              <a:rPr lang="ru-RU" dirty="0" smtClean="0"/>
              <a:t>В</a:t>
            </a:r>
            <a:r>
              <a:rPr lang="ru-RU" baseline="0" dirty="0" smtClean="0"/>
              <a:t> данной презентации мы будем рассматривать материальную бедность населения, осознавая, что предпосылками сложившегося благосостояния являются все упомянутые ранее причины.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96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Результаты оценок измерения благосостояния населения в </a:t>
            </a:r>
            <a:r>
              <a:rPr lang="ru-RU" dirty="0" err="1"/>
              <a:t>Кыргызской</a:t>
            </a:r>
            <a:r>
              <a:rPr lang="ru-RU" dirty="0"/>
              <a:t> Республике произведены на основе выборочного интегрированного обследования бюджетов домашних хозяйств и рабочей силы с ежеквартальным охватом 5016 домашних хозяйств. </a:t>
            </a:r>
          </a:p>
          <a:p>
            <a:r>
              <a:rPr lang="ru-RU" dirty="0"/>
              <a:t>Для оценки уровня бедности в качестве порогового значения была применена черта бедности 201</a:t>
            </a:r>
            <a:r>
              <a:rPr lang="en-US" dirty="0"/>
              <a:t>7</a:t>
            </a:r>
            <a:r>
              <a:rPr lang="ru-RU" dirty="0"/>
              <a:t>г. (3</a:t>
            </a:r>
            <a:r>
              <a:rPr lang="en-US" dirty="0"/>
              <a:t>2093</a:t>
            </a:r>
            <a:r>
              <a:rPr lang="ru-RU" dirty="0"/>
              <a:t>,</a:t>
            </a:r>
            <a:r>
              <a:rPr lang="en-US" dirty="0"/>
              <a:t>15</a:t>
            </a:r>
            <a:r>
              <a:rPr lang="ru-RU" dirty="0"/>
              <a:t>), проиндексированная на среднегодовой индекс потребительских цен (</a:t>
            </a:r>
            <a:r>
              <a:rPr lang="en-US" dirty="0"/>
              <a:t>97</a:t>
            </a:r>
            <a:r>
              <a:rPr lang="ru-RU" dirty="0"/>
              <a:t>,</a:t>
            </a:r>
            <a:r>
              <a:rPr lang="en-US" dirty="0"/>
              <a:t>84</a:t>
            </a:r>
            <a:r>
              <a:rPr lang="ru-RU" dirty="0"/>
              <a:t>% </a:t>
            </a:r>
            <a:r>
              <a:rPr lang="ru-RU" dirty="0" err="1"/>
              <a:t>прод.товары</a:t>
            </a:r>
            <a:r>
              <a:rPr lang="ru-RU" dirty="0"/>
              <a:t> и </a:t>
            </a:r>
            <a:r>
              <a:rPr lang="ru-RU" dirty="0" err="1"/>
              <a:t>безалког</a:t>
            </a:r>
            <a:r>
              <a:rPr lang="ru-RU" dirty="0"/>
              <a:t>. напитки; 10</a:t>
            </a:r>
            <a:r>
              <a:rPr lang="en-US" dirty="0"/>
              <a:t>4</a:t>
            </a:r>
            <a:r>
              <a:rPr lang="ru-RU" dirty="0"/>
              <a:t>,</a:t>
            </a:r>
            <a:r>
              <a:rPr lang="en-US" dirty="0"/>
              <a:t>0</a:t>
            </a:r>
            <a:r>
              <a:rPr lang="ru-RU" dirty="0"/>
              <a:t>1%-</a:t>
            </a:r>
            <a:r>
              <a:rPr lang="ru-RU" dirty="0" err="1"/>
              <a:t>непродтовары</a:t>
            </a:r>
            <a:r>
              <a:rPr lang="ru-RU" dirty="0"/>
              <a:t>). Стоимостная величина общей черты бедности в 201</a:t>
            </a:r>
            <a:r>
              <a:rPr lang="en-US" dirty="0"/>
              <a:t>8</a:t>
            </a:r>
            <a:r>
              <a:rPr lang="ru-RU" dirty="0"/>
              <a:t>г. составила 32</a:t>
            </a:r>
            <a:r>
              <a:rPr lang="en-US" dirty="0"/>
              <a:t>679</a:t>
            </a:r>
            <a:r>
              <a:rPr lang="ru-RU" dirty="0"/>
              <a:t> сома в год на душу населения (2</a:t>
            </a:r>
            <a:r>
              <a:rPr lang="en-US" dirty="0"/>
              <a:t>723</a:t>
            </a:r>
            <a:r>
              <a:rPr lang="ru-RU" dirty="0"/>
              <a:t>,</a:t>
            </a:r>
            <a:r>
              <a:rPr lang="en-US" dirty="0"/>
              <a:t>29</a:t>
            </a:r>
            <a:r>
              <a:rPr lang="ru-RU" dirty="0"/>
              <a:t> в месяц), крайней – 17471 сома (1455,95 в месяц).</a:t>
            </a:r>
          </a:p>
          <a:p>
            <a:r>
              <a:rPr lang="ru-RU" dirty="0"/>
              <a:t>Уровень бедности в 201</a:t>
            </a:r>
            <a:r>
              <a:rPr lang="en-US" dirty="0"/>
              <a:t>8</a:t>
            </a:r>
            <a:r>
              <a:rPr lang="ru-RU" dirty="0"/>
              <a:t>г. Составил 2</a:t>
            </a:r>
            <a:r>
              <a:rPr lang="en-US" dirty="0"/>
              <a:t>2</a:t>
            </a:r>
            <a:r>
              <a:rPr lang="ru-RU" dirty="0"/>
              <a:t>,</a:t>
            </a:r>
            <a:r>
              <a:rPr lang="en-US" dirty="0"/>
              <a:t>4</a:t>
            </a:r>
            <a:r>
              <a:rPr lang="ru-RU" dirty="0"/>
              <a:t> процента и снизился по сравнению с предыдущим годом на 3,2 процентных пункта, крайняя бедность составила 0,6 процента и по сравнению с предыдущим годом уменьшилась на 0,2 процентных пункта.</a:t>
            </a:r>
          </a:p>
          <a:p>
            <a:r>
              <a:rPr lang="ru-RU" dirty="0"/>
              <a:t>В 2018г. за чертой бедности проживало 1’429 тыс. человек, а за чертой крайней бедности – 35 тыс. человек. </a:t>
            </a:r>
          </a:p>
          <a:p>
            <a:r>
              <a:rPr lang="ru-RU" dirty="0"/>
              <a:t>Из 1’429 тыс. населения, отнесенного к категории бедных,  68,0% проживали в сельской местности.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3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Распространенность </a:t>
            </a:r>
            <a:r>
              <a:rPr lang="ru-RU" dirty="0"/>
              <a:t>бедности по регионам страны неравномерна. Снижение уровня бедности в 201</a:t>
            </a:r>
            <a:r>
              <a:rPr lang="en-US" dirty="0"/>
              <a:t>8</a:t>
            </a:r>
            <a:r>
              <a:rPr lang="ru-RU" dirty="0"/>
              <a:t>г. по сравнению с предыдущим годом отмечено в Чуйской (на 17,7 процентных пункта), </a:t>
            </a:r>
            <a:r>
              <a:rPr lang="ru-RU" dirty="0" err="1"/>
              <a:t>Баткенской</a:t>
            </a:r>
            <a:r>
              <a:rPr lang="ru-RU" dirty="0"/>
              <a:t> (на 6,7 процентных пункта), Иссык-Кульской (на 2,6 процентных пункта) и </a:t>
            </a:r>
            <a:r>
              <a:rPr lang="ru-RU" dirty="0" err="1"/>
              <a:t>Джалал-Абадской</a:t>
            </a:r>
            <a:r>
              <a:rPr lang="ru-RU" dirty="0"/>
              <a:t> (на 0,4 процентных пункта) областях, а также в </a:t>
            </a:r>
            <a:r>
              <a:rPr lang="ru-RU" dirty="0" err="1"/>
              <a:t>г.Бишкек</a:t>
            </a:r>
            <a:r>
              <a:rPr lang="ru-RU" dirty="0"/>
              <a:t> (на 0,5 процентных пункта). В остальных регионах наблюдался рост уровня. При этом, наибольший её рост отмечен в городе Ош (на 2,0 процентных пункта), </a:t>
            </a:r>
            <a:r>
              <a:rPr lang="ru-RU" dirty="0" err="1"/>
              <a:t>Нарынской</a:t>
            </a:r>
            <a:r>
              <a:rPr lang="ru-RU" dirty="0"/>
              <a:t> (на 1,4 процентных пункта), </a:t>
            </a:r>
            <a:r>
              <a:rPr lang="ru-RU" dirty="0" err="1"/>
              <a:t>Таласской</a:t>
            </a:r>
            <a:r>
              <a:rPr lang="ru-RU" dirty="0"/>
              <a:t> (на 1,4 процентных пункта), и </a:t>
            </a:r>
            <a:r>
              <a:rPr lang="ru-RU" dirty="0" err="1"/>
              <a:t>Ошской</a:t>
            </a:r>
            <a:r>
              <a:rPr lang="ru-RU" dirty="0"/>
              <a:t> (на 0,5 процентных пункта) областях. </a:t>
            </a:r>
            <a:endParaRPr lang="ru-RU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2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Распространенность бедности по регионам страны неравномерна. Снижение уровня бедности в 201</a:t>
            </a:r>
            <a:r>
              <a:rPr lang="en-US" dirty="0"/>
              <a:t>8</a:t>
            </a:r>
            <a:r>
              <a:rPr lang="ru-RU" dirty="0"/>
              <a:t>г. по сравнению с предыдущим годом отмечено в Чуйской (на 17,7 процентных пункта), </a:t>
            </a:r>
            <a:r>
              <a:rPr lang="ru-RU" dirty="0" err="1"/>
              <a:t>Баткенской</a:t>
            </a:r>
            <a:r>
              <a:rPr lang="ru-RU" dirty="0"/>
              <a:t> (на 6,7 процентных пункта), Иссык-Кульской (на 2,6 процентных пункта) и </a:t>
            </a:r>
            <a:r>
              <a:rPr lang="ru-RU" dirty="0" err="1"/>
              <a:t>Джалал-Абадской</a:t>
            </a:r>
            <a:r>
              <a:rPr lang="ru-RU" dirty="0"/>
              <a:t> (на 0,4 процентных пункта) областях, а также в </a:t>
            </a:r>
            <a:r>
              <a:rPr lang="ru-RU" dirty="0" err="1"/>
              <a:t>г.Бишкек</a:t>
            </a:r>
            <a:r>
              <a:rPr lang="ru-RU" dirty="0"/>
              <a:t> (на 0,5 процентных пункта). В остальных регионах наблюдался рост уровня. При этом, наибольший её рост отмечен в городе Ош (на 2,0 процентных пункта), </a:t>
            </a:r>
            <a:r>
              <a:rPr lang="ru-RU" dirty="0" err="1"/>
              <a:t>Нарынской</a:t>
            </a:r>
            <a:r>
              <a:rPr lang="ru-RU" dirty="0"/>
              <a:t> (на 1,4 процентных пункта), </a:t>
            </a:r>
            <a:r>
              <a:rPr lang="ru-RU" dirty="0" err="1"/>
              <a:t>Таласской</a:t>
            </a:r>
            <a:r>
              <a:rPr lang="ru-RU" dirty="0"/>
              <a:t> (на 1,4 процентных пункта), и </a:t>
            </a:r>
            <a:r>
              <a:rPr lang="ru-RU" dirty="0" err="1"/>
              <a:t>Ошской</a:t>
            </a:r>
            <a:r>
              <a:rPr lang="ru-RU" dirty="0"/>
              <a:t> (на 0,5 процентных пункта) областях. </a:t>
            </a:r>
            <a:endParaRPr lang="ru-RU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470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ru-RU" sz="1200" dirty="0" smtClean="0">
                <a:solidFill>
                  <a:prstClr val="black"/>
                </a:solidFill>
              </a:rPr>
              <a:t>Из 1</a:t>
            </a:r>
            <a:r>
              <a:rPr lang="en-US" sz="1200" dirty="0" smtClean="0">
                <a:solidFill>
                  <a:prstClr val="black"/>
                </a:solidFill>
              </a:rPr>
              <a:t>’</a:t>
            </a:r>
            <a:r>
              <a:rPr lang="ru-RU" sz="1200" dirty="0" smtClean="0">
                <a:solidFill>
                  <a:prstClr val="black"/>
                </a:solidFill>
              </a:rPr>
              <a:t>429 тысяч</a:t>
            </a:r>
            <a:r>
              <a:rPr lang="ru-RU" sz="1200" baseline="0" dirty="0" smtClean="0">
                <a:solidFill>
                  <a:prstClr val="black"/>
                </a:solidFill>
              </a:rPr>
              <a:t> </a:t>
            </a:r>
            <a:r>
              <a:rPr lang="ru-RU" sz="1200" dirty="0" smtClean="0">
                <a:solidFill>
                  <a:prstClr val="black"/>
                </a:solidFill>
              </a:rPr>
              <a:t>бедных 27,4% проживали в </a:t>
            </a:r>
            <a:r>
              <a:rPr lang="ru-RU" sz="1200" dirty="0" err="1" smtClean="0">
                <a:solidFill>
                  <a:prstClr val="black"/>
                </a:solidFill>
              </a:rPr>
              <a:t>Джалал-Абадской</a:t>
            </a:r>
            <a:r>
              <a:rPr lang="ru-RU" sz="1200" dirty="0" smtClean="0">
                <a:solidFill>
                  <a:prstClr val="black"/>
                </a:solidFill>
              </a:rPr>
              <a:t> области, 13,9%  в </a:t>
            </a:r>
            <a:r>
              <a:rPr lang="ru-RU" sz="1200" dirty="0" err="1" smtClean="0">
                <a:solidFill>
                  <a:prstClr val="black"/>
                </a:solidFill>
              </a:rPr>
              <a:t>Ошской</a:t>
            </a:r>
            <a:r>
              <a:rPr lang="ru-RU" sz="1200" dirty="0" smtClean="0">
                <a:solidFill>
                  <a:prstClr val="black"/>
                </a:solidFill>
              </a:rPr>
              <a:t> области, 12,4% в </a:t>
            </a:r>
            <a:r>
              <a:rPr lang="ru-RU" sz="1200" dirty="0" err="1" smtClean="0">
                <a:solidFill>
                  <a:prstClr val="black"/>
                </a:solidFill>
              </a:rPr>
              <a:t>Баткенской</a:t>
            </a:r>
            <a:r>
              <a:rPr lang="ru-RU" sz="1200" dirty="0" smtClean="0">
                <a:solidFill>
                  <a:prstClr val="black"/>
                </a:solidFill>
              </a:rPr>
              <a:t> области,  11,1% в </a:t>
            </a:r>
            <a:r>
              <a:rPr lang="ru-RU" sz="1200" dirty="0" err="1" smtClean="0">
                <a:solidFill>
                  <a:prstClr val="black"/>
                </a:solidFill>
              </a:rPr>
              <a:t>г.Бишкек</a:t>
            </a:r>
            <a:r>
              <a:rPr lang="ru-RU" sz="1200" dirty="0" smtClean="0">
                <a:solidFill>
                  <a:prstClr val="black"/>
                </a:solidFill>
              </a:rPr>
              <a:t>, 10,2% в Чуйской области, 7,4% в Иссык-Кульской области, 7,4% в </a:t>
            </a:r>
            <a:r>
              <a:rPr lang="ru-RU" sz="1200" dirty="0" err="1" smtClean="0">
                <a:solidFill>
                  <a:prstClr val="black"/>
                </a:solidFill>
              </a:rPr>
              <a:t>г.Ош</a:t>
            </a:r>
            <a:r>
              <a:rPr lang="ru-RU" sz="1200" dirty="0" smtClean="0">
                <a:solidFill>
                  <a:prstClr val="black"/>
                </a:solidFill>
              </a:rPr>
              <a:t>, 6,1% в </a:t>
            </a:r>
            <a:r>
              <a:rPr lang="ru-RU" sz="1200" dirty="0" err="1" smtClean="0">
                <a:solidFill>
                  <a:prstClr val="black"/>
                </a:solidFill>
              </a:rPr>
              <a:t>Нарынской</a:t>
            </a:r>
            <a:r>
              <a:rPr lang="ru-RU" sz="1200" dirty="0" smtClean="0">
                <a:solidFill>
                  <a:prstClr val="black"/>
                </a:solidFill>
              </a:rPr>
              <a:t> и  4,1% в </a:t>
            </a:r>
            <a:r>
              <a:rPr lang="ru-RU" sz="1200" dirty="0" err="1" smtClean="0">
                <a:solidFill>
                  <a:prstClr val="black"/>
                </a:solidFill>
              </a:rPr>
              <a:t>Таласской</a:t>
            </a:r>
            <a:r>
              <a:rPr lang="ru-RU" sz="1200" dirty="0" smtClean="0">
                <a:solidFill>
                  <a:prstClr val="black"/>
                </a:solidFill>
              </a:rPr>
              <a:t> областях. </a:t>
            </a:r>
          </a:p>
          <a:p>
            <a:pPr marL="0" indent="0">
              <a:buFont typeface="Arial" pitchFamily="34" charset="0"/>
              <a:buNone/>
            </a:pPr>
            <a:endParaRPr lang="ru-RU" sz="1200" dirty="0" smtClean="0">
              <a:solidFill>
                <a:prstClr val="black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Наряду с данными, характеризующими развитие регионов, мы говорим и о неравенстве в развитии регионов. Каждый житель Кыргызстана заслуживает достойных условий жизни, которые включают достойный труд, обеспечивающий образование, жилье, поддержание здоровья, культурное развитие. Показатели бедности в определенной мере характеризуют неравенство в развитии регионов. Существенна концентрация численности населения, отнесенного к категории бедных по территории. Так, при достаточно близких коэффициентах бедности в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(32,2%) и </a:t>
            </a:r>
            <a:r>
              <a:rPr lang="ru-RU" dirty="0" err="1" smtClean="0"/>
              <a:t>Нарынской</a:t>
            </a:r>
            <a:r>
              <a:rPr lang="ru-RU" dirty="0" smtClean="0"/>
              <a:t> (30,6%) областях, численность бедных, проживающих в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области в 4,5 раза превышает аналогичный показатель </a:t>
            </a:r>
            <a:r>
              <a:rPr lang="ru-RU" dirty="0" err="1" smtClean="0"/>
              <a:t>Нарынской</a:t>
            </a:r>
            <a:r>
              <a:rPr lang="ru-RU" dirty="0" smtClean="0"/>
              <a:t> области.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799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бедности в  сельской местности составил 23,7 процента и снизился на 4,7 процентных пункта, и в городских поселениях – 20,1 процента, снижение на 0,3 процентных пункта.</a:t>
            </a:r>
          </a:p>
          <a:p>
            <a:endParaRPr lang="ru-RU" dirty="0" smtClean="0"/>
          </a:p>
          <a:p>
            <a:r>
              <a:rPr lang="ru-RU" dirty="0" smtClean="0"/>
              <a:t>За прошедшие</a:t>
            </a:r>
            <a:r>
              <a:rPr lang="ru-RU" baseline="0" dirty="0" smtClean="0"/>
              <a:t> пять лет </a:t>
            </a:r>
            <a:r>
              <a:rPr lang="ru-RU" dirty="0" smtClean="0"/>
              <a:t>снижение бедности в сельской местности </a:t>
            </a:r>
            <a:r>
              <a:rPr lang="ru-RU" baseline="0" dirty="0" smtClean="0"/>
              <a:t>имело значительно больший прогресс по сравнению с масштабами снижения бедности в городских поселениях. В 2018г. наиболее высокий уровень бедности наблюдался в сельской местности </a:t>
            </a:r>
            <a:r>
              <a:rPr lang="ru-RU" baseline="0" dirty="0" err="1" smtClean="0"/>
              <a:t>Джалал-Абадской</a:t>
            </a:r>
            <a:r>
              <a:rPr lang="ru-RU" baseline="0" dirty="0" smtClean="0"/>
              <a:t> области (35,1%), а наиболее высокий уровень бедности . в городских поселениях отмечен в городе Ош (35,5%).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93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Уровень крайней бедности в 2018г.  составил 0,6 процента и снизился по сравнению с предыдущим годом на 0,2 процентных пункта. За чертой крайней бедности (17471 сома в год) в 2018г. проживали 35 тысяч человек, из которых 84,6% являлись жителями сельских населенных пунктов. </a:t>
            </a:r>
          </a:p>
          <a:p>
            <a:pPr defTabSz="907542">
              <a:defRPr/>
            </a:pPr>
            <a:r>
              <a:rPr lang="ru-RU" dirty="0" smtClean="0"/>
              <a:t>Как и в предыдущем году, не наблюдалось явление крайней бедности в </a:t>
            </a:r>
            <a:r>
              <a:rPr lang="ru-RU" dirty="0" err="1" smtClean="0"/>
              <a:t>Таласской</a:t>
            </a:r>
            <a:r>
              <a:rPr lang="ru-RU" dirty="0" smtClean="0"/>
              <a:t> и </a:t>
            </a:r>
            <a:r>
              <a:rPr lang="ru-RU" dirty="0" err="1" smtClean="0"/>
              <a:t>Ошской</a:t>
            </a:r>
            <a:r>
              <a:rPr lang="ru-RU" dirty="0" smtClean="0"/>
              <a:t> областях. В </a:t>
            </a:r>
            <a:r>
              <a:rPr lang="ru-RU" dirty="0" err="1" smtClean="0"/>
              <a:t>Баткенской</a:t>
            </a:r>
            <a:r>
              <a:rPr lang="ru-RU" dirty="0" smtClean="0"/>
              <a:t> области уровень крайней бедности снизился на 2,5 процентных пункта, в Чуйской области – на 1,4, в </a:t>
            </a:r>
            <a:r>
              <a:rPr lang="ru-RU" dirty="0" err="1" smtClean="0"/>
              <a:t>г.Ош</a:t>
            </a:r>
            <a:r>
              <a:rPr lang="ru-RU" dirty="0" smtClean="0"/>
              <a:t> - на 0,6 процентных пункта и в Иссык-Кульской области – на 0,1. Рост крайней бедности отмечен в </a:t>
            </a:r>
            <a:r>
              <a:rPr lang="ru-RU" dirty="0" err="1" smtClean="0"/>
              <a:t>Джалал-Абадской</a:t>
            </a:r>
            <a:r>
              <a:rPr lang="ru-RU" dirty="0" smtClean="0"/>
              <a:t> области (на 1,0 процентных пункта), </a:t>
            </a:r>
            <a:r>
              <a:rPr lang="ru-RU" dirty="0" err="1" smtClean="0"/>
              <a:t>г.Бишкек</a:t>
            </a:r>
            <a:r>
              <a:rPr lang="ru-RU" dirty="0" smtClean="0"/>
              <a:t> (на 0,3 процентных пункта) и в </a:t>
            </a:r>
            <a:r>
              <a:rPr lang="ru-RU" dirty="0" err="1" smtClean="0"/>
              <a:t>Нарынской</a:t>
            </a:r>
            <a:r>
              <a:rPr lang="ru-RU" dirty="0" smtClean="0"/>
              <a:t> области (на 0,2 процентных пункта).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414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Доля детей в возрасте 0-17 лет, проживавших в 2018г. в бедных домохозяйствах уменьшилась на 3,7 процентных пункта и составила 28,3%;</a:t>
            </a:r>
          </a:p>
          <a:p>
            <a:r>
              <a:rPr lang="ru-RU" dirty="0"/>
              <a:t>Доля крайней детской бедности снизилась на 0,2 процентных пункта от уровня предыдущего года, составив 0,8%.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9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расчета уровня бедности используется стоимость потребления, которая напрямую зависит от доходов населения. Денежные доходы населения в 2018г составили 413,0 млрд. сомов и увеличились на 16,1%, а их реальный рост составил 114,4%.</a:t>
            </a:r>
            <a:endParaRPr lang="ru-RU" i="1" dirty="0"/>
          </a:p>
          <a:p>
            <a:r>
              <a:rPr lang="ru-RU" dirty="0"/>
              <a:t>Располагаемые денежные доходы в расчете на душу населения в 2018г. сложились на уровне 5337,3 сома в месяц и увеличились по сравнению с предыдущим годом на 12,6 процента, что в абсолютном значении составило 597,9 сома, а их реальная стоимость составила 112,0 процента. Рост располагаемых среднедушевых доходов населения в 2018г., обусловлен увеличением доходов от продажи продукции личного подсобного хозяйства на 22,5 процента, от заработной платы на 6,8 процента, индивидуальной трудовой деятельности – на 8,9 процента и  социальных трансфертов – на 7,9 процента.</a:t>
            </a:r>
            <a:r>
              <a:rPr lang="en-US" dirty="0"/>
              <a:t> </a:t>
            </a:r>
          </a:p>
          <a:p>
            <a:pPr defTabSz="907542">
              <a:defRPr/>
            </a:pPr>
            <a:r>
              <a:rPr lang="ru-RU" dirty="0"/>
              <a:t>Основными источниками денежных доходов населения являлись доходы от трудовой деятельности, удельный вес которых в структуре располагаемых доходов составил 68,9 процента, социальных трансфертов – 15,8 процента, а также доходы от продажи сельскохозяйственной продукции, произведенной в личном подсобном хозяйстве – 11,2 процента.</a:t>
            </a:r>
            <a:endParaRPr lang="en-US" dirty="0"/>
          </a:p>
          <a:p>
            <a:r>
              <a:rPr lang="ru-RU" dirty="0"/>
              <a:t>В структуре среднедушевых располагаемых доходов доля заработной платы составила 40,7 процента, индивидуальной трудовой деятельности – 16,0 процента.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641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Следует отметить, что </a:t>
            </a:r>
            <a:r>
              <a:rPr lang="en-US" dirty="0"/>
              <a:t>11</a:t>
            </a:r>
            <a:r>
              <a:rPr lang="ru-RU" dirty="0"/>
              <a:t>,</a:t>
            </a:r>
            <a:r>
              <a:rPr lang="en-US" dirty="0"/>
              <a:t>7</a:t>
            </a:r>
            <a:r>
              <a:rPr lang="ru-RU" dirty="0"/>
              <a:t> процента общих доходов приходится на трудовую деятельность населения, осуществляемую за пределами Кыргызской Республики. Трудовая миграция по-прежнему в большей степени характерна для населения южных регионов, где доля доходов от трудовой деятельности, осуществляемой за пределами страны, в общих доходах составила в </a:t>
            </a:r>
            <a:r>
              <a:rPr lang="ru-RU" dirty="0" err="1"/>
              <a:t>Баткенской</a:t>
            </a:r>
            <a:r>
              <a:rPr lang="ru-RU" dirty="0"/>
              <a:t> области составила 31,5 процента, </a:t>
            </a:r>
            <a:r>
              <a:rPr lang="ru-RU" dirty="0" err="1"/>
              <a:t>Ошской</a:t>
            </a:r>
            <a:r>
              <a:rPr lang="ru-RU" dirty="0"/>
              <a:t> области – 22,2, </a:t>
            </a:r>
            <a:r>
              <a:rPr lang="ru-RU" dirty="0" err="1"/>
              <a:t>Джалал-Абадской</a:t>
            </a:r>
            <a:r>
              <a:rPr lang="ru-RU" dirty="0"/>
              <a:t> области – 18,1 и </a:t>
            </a:r>
            <a:r>
              <a:rPr lang="ru-RU" dirty="0" err="1"/>
              <a:t>г.Ош</a:t>
            </a:r>
            <a:r>
              <a:rPr lang="ru-RU" dirty="0"/>
              <a:t> - 4,8 процента. Но и для северного региона в Чуйской области наблюдается увеличение в 2,2 раза доходов от трудовой деятельности, осуществляемой за пределами страны.</a:t>
            </a:r>
            <a:endParaRPr lang="en-US" dirty="0"/>
          </a:p>
          <a:p>
            <a:r>
              <a:rPr lang="ru-RU" dirty="0"/>
              <a:t>Влияние внешнего фактора на материальное благополучие населения южных регионов очевидно. Расчеты показывают, что при исключении доходов трудовых мигрантов из стоимости потребления, уровень бедности в среднем по республике возрастает с 22,4 до 32,2 процента. При этом, бедность в </a:t>
            </a:r>
            <a:r>
              <a:rPr lang="ru-RU" dirty="0" err="1"/>
              <a:t>Баткенской</a:t>
            </a:r>
            <a:r>
              <a:rPr lang="ru-RU" dirty="0"/>
              <a:t> области повышается с 33,8 до 54,6 процента, </a:t>
            </a:r>
            <a:r>
              <a:rPr lang="ru-RU" dirty="0" err="1"/>
              <a:t>Ошской</a:t>
            </a:r>
            <a:r>
              <a:rPr lang="ru-RU" dirty="0"/>
              <a:t> - c 14,8 до 36,1 процента, </a:t>
            </a:r>
            <a:r>
              <a:rPr lang="ru-RU" dirty="0" err="1"/>
              <a:t>Джалал-Абадской</a:t>
            </a:r>
            <a:r>
              <a:rPr lang="ru-RU" dirty="0"/>
              <a:t> - с 32,2 до 44,9 процента, Чуйской - с 15,6 до 19,5 процента, городе Ош – с 35,5 до 42,1 процента, в то время как в остальных регионах она практически не меняется. Значительное воздействие оказывают доходы трудовых мигрантов на крайнюю бедность, при исключении которых уровень крайней бедности возрастает с 0,6 до 10,0 процента. 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87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Распределение доходов населения складывается в пользу 20% самого богатого населения. </a:t>
            </a:r>
            <a:r>
              <a:rPr lang="en-US" dirty="0"/>
              <a:t>      </a:t>
            </a:r>
          </a:p>
          <a:p>
            <a:r>
              <a:rPr lang="ru-RU" i="1" dirty="0"/>
              <a:t>Линия</a:t>
            </a:r>
            <a:r>
              <a:rPr lang="en-US" i="1" dirty="0"/>
              <a:t> </a:t>
            </a:r>
            <a:r>
              <a:rPr lang="ru-RU" i="1" dirty="0"/>
              <a:t>Коэффициента </a:t>
            </a:r>
            <a:r>
              <a:rPr lang="ru-RU" i="1" dirty="0" err="1"/>
              <a:t>Джинни</a:t>
            </a:r>
            <a:r>
              <a:rPr lang="ru-RU" i="1" dirty="0"/>
              <a:t> </a:t>
            </a:r>
            <a:r>
              <a:rPr lang="ru-RU" dirty="0"/>
              <a:t>показывает неравномерности распределения доходов среди </a:t>
            </a:r>
          </a:p>
          <a:p>
            <a:r>
              <a:rPr lang="ru-RU" dirty="0"/>
              <a:t>          населения.</a:t>
            </a:r>
            <a:r>
              <a:rPr lang="en-US" dirty="0"/>
              <a:t> </a:t>
            </a:r>
            <a:endParaRPr lang="ru-RU" dirty="0"/>
          </a:p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252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dirty="0" smtClean="0"/>
              <a:t>Рассчитано на основе сложившегося распределения населения по величине среднедушевых денежных доходов (Россия), доходов (располагаемых ресурсов), учитывающих стоимость натуральных поступлений (Беларусь, Украина), расходов, использованных на потребление (Азербайджан, Армения, Казахстан, Кыргызстан, Молдова и Таджикистан).     </a:t>
            </a:r>
          </a:p>
          <a:p>
            <a:pPr eaLnBrk="1" hangingPunct="1"/>
            <a:r>
              <a:rPr lang="ru-RU" altLang="ru-RU" dirty="0" smtClean="0"/>
              <a:t>Показатели бедности и неравенства в странах СНГ</a:t>
            </a: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37378" indent="-283607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34428" indent="-226886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588199" indent="-226886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41970" indent="-226886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073CE4E-6BC2-4EA6-BB0D-911CF98F3C3A}" type="slidenum">
              <a:rPr lang="ru-RU" altLang="ru-RU" sz="1200"/>
              <a:pPr/>
              <a:t>12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145508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B1E47-1E1C-4FBB-A02B-71225E559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622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8E5-6FC2-435A-ACDE-F6DA3F35C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77222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92DA9-EF09-402C-B69C-CAF7662B7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6693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353F1-2653-4A0E-BC95-C9C7BE46F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9988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7AC2-C82F-46C5-A3DE-22B80CEB1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04918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86D91-5A89-4F10-8CCC-BA6539C8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1048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035D-B05A-43E9-BC50-B9BF775CC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6422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8080C-93A0-44C8-95AC-9E9EEA139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506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E71B-2345-4AF8-9450-56D2FE94F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615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C3018-A9EB-4C98-8FC0-856E91C9D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0437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1630-6DED-45C1-B24C-57F6CFD48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3580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024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581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28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58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50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02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86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70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2E49-FE3F-4E6E-968F-37B0B04AB19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798AC-F8E5-4724-B8D3-6FDAB4817C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5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5722A2F-2B7B-4450-96EA-D07AFFEEC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5" r:id="rId2"/>
    <p:sldLayoutId id="2147484004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5" r:id="rId9"/>
    <p:sldLayoutId id="2147484001" r:id="rId10"/>
    <p:sldLayoutId id="214748400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EFE2E49-FE3F-4E6E-968F-37B0B04AB191}" type="datetimeFigureOut">
              <a:rPr lang="ru-RU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11.06.2019</a:t>
            </a:fld>
            <a:endParaRPr lang="ru-RU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87798AC-F8E5-4724-B8D3-6FDAB4817CB4}" type="slidenum">
              <a:rPr lang="ru-RU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b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55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3" Type="http://schemas.openxmlformats.org/officeDocument/2006/relationships/notesSlide" Target="../notesSlides/notesSlide9.xml"/><Relationship Id="rId7" Type="http://schemas.openxmlformats.org/officeDocument/2006/relationships/chart" Target="../charts/chart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4.xml"/><Relationship Id="rId5" Type="http://schemas.openxmlformats.org/officeDocument/2006/relationships/image" Target="../media/image1.jpeg"/><Relationship Id="rId4" Type="http://schemas.openxmlformats.org/officeDocument/2006/relationships/chart" Target="../charts/chart3.xml"/><Relationship Id="rId9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685800" y="6096000"/>
            <a:ext cx="8229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err="1"/>
              <a:t>Үй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чарба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статистикасы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бөлүмү</a:t>
            </a:r>
            <a:endParaRPr lang="ru-RU" altLang="ru-RU" sz="1600" dirty="0"/>
          </a:p>
          <a:p>
            <a:pPr algn="ctr"/>
            <a:r>
              <a:rPr lang="ru-RU" altLang="ru-RU" sz="1600" dirty="0" err="1"/>
              <a:t>Туруктуу</a:t>
            </a:r>
            <a:r>
              <a:rPr lang="ru-RU" altLang="ru-RU" sz="1600" dirty="0"/>
              <a:t> </a:t>
            </a:r>
            <a:r>
              <a:rPr lang="ru-RU" altLang="ru-RU" sz="1600" dirty="0" err="1"/>
              <a:t>өнүгүү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жана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айлана-чөйрө</a:t>
            </a:r>
            <a:r>
              <a:rPr lang="ru-RU" altLang="ru-RU" sz="1600" dirty="0"/>
              <a:t> </a:t>
            </a:r>
            <a:r>
              <a:rPr lang="ru-RU" altLang="ru-RU" sz="1600" dirty="0" err="1"/>
              <a:t>статистикасы</a:t>
            </a:r>
            <a:r>
              <a:rPr lang="ru-RU" altLang="ru-RU" sz="1600" dirty="0"/>
              <a:t> </a:t>
            </a:r>
            <a:r>
              <a:rPr lang="ru-RU" altLang="ru-RU" sz="1600" dirty="0" err="1"/>
              <a:t>башкармалыгы</a:t>
            </a:r>
            <a:endParaRPr lang="ru-RU" alt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946298" y="762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КЫРГЫЗ РЕСПУБЛИКАСЫНЫН УЛУТТУК СТАТИСТИКА КОМИТЕТИ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9600" y="1997839"/>
            <a:ext cx="8185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600" dirty="0" err="1">
                <a:solidFill>
                  <a:srgbClr val="333399"/>
                </a:solidFill>
                <a:latin typeface="Arial"/>
                <a:ea typeface="+mj-ea"/>
                <a:cs typeface="+mj-cs"/>
              </a:rPr>
              <a:t>Кыргыз</a:t>
            </a:r>
            <a:r>
              <a:rPr lang="ru-RU" altLang="ru-RU" sz="3600" dirty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altLang="ru-RU" sz="3600" dirty="0" err="1">
                <a:solidFill>
                  <a:srgbClr val="333399"/>
                </a:solidFill>
                <a:latin typeface="Arial"/>
                <a:ea typeface="+mj-ea"/>
                <a:cs typeface="+mj-cs"/>
              </a:rPr>
              <a:t>Республикасынын</a:t>
            </a:r>
            <a:r>
              <a:rPr lang="ru-RU" altLang="ru-RU" sz="3600" dirty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altLang="ru-RU" sz="3600" dirty="0" smtClean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201</a:t>
            </a:r>
            <a:r>
              <a:rPr lang="en-US" altLang="ru-RU" sz="3600" dirty="0" smtClean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8</a:t>
            </a:r>
            <a:r>
              <a:rPr lang="ru-RU" altLang="ru-RU" sz="3600" dirty="0" smtClean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-ж</a:t>
            </a:r>
            <a:r>
              <a:rPr lang="ru-RU" altLang="ru-RU" sz="3600" dirty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. </a:t>
            </a:r>
            <a:r>
              <a:rPr lang="ru-RU" altLang="ru-RU" sz="3600" dirty="0" err="1">
                <a:solidFill>
                  <a:srgbClr val="333399"/>
                </a:solidFill>
                <a:latin typeface="Arial"/>
                <a:ea typeface="+mj-ea"/>
                <a:cs typeface="+mj-cs"/>
              </a:rPr>
              <a:t>калктын</a:t>
            </a:r>
            <a:r>
              <a:rPr lang="ru-RU" altLang="ru-RU" sz="3600" dirty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 </a:t>
            </a:r>
            <a:r>
              <a:rPr lang="ky-KG" altLang="ru-RU" sz="3600" dirty="0" smtClean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кедейчилик</a:t>
            </a:r>
            <a:r>
              <a:rPr lang="ru-RU" altLang="ru-RU" sz="3600" dirty="0" smtClean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altLang="ru-RU" sz="3600" dirty="0" err="1">
                <a:solidFill>
                  <a:srgbClr val="333399"/>
                </a:solidFill>
                <a:latin typeface="Arial"/>
                <a:ea typeface="+mj-ea"/>
                <a:cs typeface="+mj-cs"/>
              </a:rPr>
              <a:t>деңгээли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23169" y="76200"/>
            <a:ext cx="7696201" cy="3048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0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Кедейчилик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көрсөткүчтөрүнүн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тенденциялары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2000-2018гг.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901984"/>
              </p:ext>
            </p:extLst>
          </p:nvPr>
        </p:nvGraphicFramePr>
        <p:xfrm>
          <a:off x="895126" y="3731339"/>
          <a:ext cx="7962900" cy="249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09353" y="3527605"/>
            <a:ext cx="3753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eaLnBrk="0" hangingPunct="0">
              <a:defRPr/>
            </a:pPr>
            <a:r>
              <a:rPr lang="ky-KG" dirty="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Кедейчилик </a:t>
            </a:r>
            <a:r>
              <a:rPr lang="ky-KG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чегинин динамикасы</a:t>
            </a:r>
            <a:endParaRPr lang="ru-RU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1"/>
            <a:ext cx="7943626" cy="312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lvl="0" algn="ctr"/>
            <a:r>
              <a:rPr lang="ru-RU" dirty="0" err="1" smtClean="0">
                <a:solidFill>
                  <a:prstClr val="black"/>
                </a:solidFill>
              </a:rPr>
              <a:t>Кыргыз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Республикасынын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Улуттук</a:t>
            </a:r>
            <a:r>
              <a:rPr lang="ru-RU" dirty="0" smtClean="0">
                <a:solidFill>
                  <a:prstClr val="black"/>
                </a:solidFill>
              </a:rPr>
              <a:t> статистика </a:t>
            </a:r>
            <a:r>
              <a:rPr lang="ru-RU" dirty="0" err="1" smtClean="0">
                <a:solidFill>
                  <a:prstClr val="black"/>
                </a:solidFill>
              </a:rPr>
              <a:t>комитети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48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QGIS\карта по бедности\5555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3473" cy="635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700881" y="457200"/>
            <a:ext cx="7696201" cy="83819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Аймактар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боюнча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кедейчиликтин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деңгээли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, 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13462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odtytuł 2"/>
          <p:cNvSpPr>
            <a:spLocks/>
          </p:cNvSpPr>
          <p:nvPr/>
        </p:nvSpPr>
        <p:spPr bwMode="auto">
          <a:xfrm>
            <a:off x="1037927" y="6384850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lvl="0" algn="ctr"/>
            <a:r>
              <a:rPr lang="ru-RU" dirty="0" err="1">
                <a:solidFill>
                  <a:prstClr val="black"/>
                </a:solidFill>
              </a:rPr>
              <a:t>Кыргыз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Республикасынын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Улуттук</a:t>
            </a:r>
            <a:r>
              <a:rPr lang="ru-RU" dirty="0">
                <a:solidFill>
                  <a:prstClr val="black"/>
                </a:solidFill>
              </a:rPr>
              <a:t> статистика </a:t>
            </a:r>
            <a:r>
              <a:rPr lang="ru-RU" dirty="0" err="1">
                <a:solidFill>
                  <a:prstClr val="black"/>
                </a:solidFill>
              </a:rPr>
              <a:t>комитети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714999" y="1676401"/>
            <a:ext cx="3429001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Кыргыз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Республикасы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– 22,4%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927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1" cy="838199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Кедейлердин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саны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жана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региондор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боюнча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кедейчиликтин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деңгээли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05" y="525444"/>
            <a:ext cx="8113713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03925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718" y="4665998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Снижение </a:t>
            </a:r>
            <a:r>
              <a:rPr lang="ru-RU" sz="1200" dirty="0"/>
              <a:t>уровня бедности в </a:t>
            </a:r>
            <a:r>
              <a:rPr lang="ru-RU" sz="1200" dirty="0" smtClean="0"/>
              <a:t>2018г</a:t>
            </a:r>
            <a:r>
              <a:rPr lang="ru-RU" sz="1200" dirty="0"/>
              <a:t>. по сравнению с предыдущим годом отмечено в Чуйской (на 17,7 процентных пункта), </a:t>
            </a:r>
            <a:r>
              <a:rPr lang="ru-RU" sz="1200" dirty="0" err="1"/>
              <a:t>Баткенской</a:t>
            </a:r>
            <a:r>
              <a:rPr lang="ru-RU" sz="1200" dirty="0"/>
              <a:t> (на 6,7 процентных пункта), Иссык-Кульской (на 2,6 процентных пункта) и </a:t>
            </a:r>
            <a:r>
              <a:rPr lang="ru-RU" sz="1200" dirty="0" err="1"/>
              <a:t>Джалал-Абадской</a:t>
            </a:r>
            <a:r>
              <a:rPr lang="ru-RU" sz="1200" dirty="0"/>
              <a:t> (на 0,4 процентных пункта) областях, а также в </a:t>
            </a:r>
            <a:r>
              <a:rPr lang="ru-RU" sz="1200" dirty="0" err="1"/>
              <a:t>г.Бишкек</a:t>
            </a:r>
            <a:r>
              <a:rPr lang="ru-RU" sz="1200" dirty="0"/>
              <a:t> (на 0,5 процентных пункта). В остальных регионах наблюдался рост уровня. При этом, наибольший её рост отмечен в городе Ош (на 2,0 процентных пункта), </a:t>
            </a:r>
            <a:r>
              <a:rPr lang="ru-RU" sz="1200" dirty="0" err="1"/>
              <a:t>Нарынской</a:t>
            </a:r>
            <a:r>
              <a:rPr lang="ru-RU" sz="1200" dirty="0"/>
              <a:t> (на 1,4 процентных пункта), </a:t>
            </a:r>
            <a:r>
              <a:rPr lang="ru-RU" sz="1200" dirty="0" err="1"/>
              <a:t>Таласской</a:t>
            </a:r>
            <a:r>
              <a:rPr lang="ru-RU" sz="1200" dirty="0"/>
              <a:t> (на 1,4 процентных пункта), и </a:t>
            </a:r>
            <a:r>
              <a:rPr lang="ru-RU" sz="1200" dirty="0" err="1"/>
              <a:t>Ошской</a:t>
            </a:r>
            <a:r>
              <a:rPr lang="ru-RU" sz="1200" dirty="0"/>
              <a:t> (на 0,5 процентных пункта) областях. </a:t>
            </a:r>
            <a:endParaRPr lang="ru-RU" sz="1200" i="1" dirty="0"/>
          </a:p>
          <a:p>
            <a:endParaRPr lang="ru-RU" sz="1200" dirty="0"/>
          </a:p>
          <a:p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608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QGIS\карта по бедности\численность бедных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482748"/>
            <a:ext cx="9144000" cy="646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952406" y="180557"/>
            <a:ext cx="7696201" cy="83819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Аймактар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боюнча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кедейлердин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саны, 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876800" y="1176239"/>
            <a:ext cx="4191000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Кыргыз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Республикасы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– 1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’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249 мин. киши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8" y="6113462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>
            <a:spLocks/>
          </p:cNvSpPr>
          <p:nvPr/>
        </p:nvSpPr>
        <p:spPr bwMode="auto">
          <a:xfrm>
            <a:off x="1069087" y="6364021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56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139953" cy="685800"/>
          </a:xfrm>
        </p:spPr>
        <p:txBody>
          <a:bodyPr anchor="ctr"/>
          <a:lstStyle/>
          <a:p>
            <a:pPr marL="0" indent="0" algn="l">
              <a:buNone/>
            </a:pPr>
            <a:r>
              <a:rPr lang="ru-RU" sz="2000" dirty="0" err="1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Жашаган</a:t>
            </a:r>
            <a:r>
              <a:rPr lang="ru-RU" sz="20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жери</a:t>
            </a:r>
            <a:r>
              <a:rPr lang="ru-RU" sz="20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sz="20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20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кедейчилигинин</a:t>
            </a:r>
            <a:r>
              <a:rPr lang="ru-RU" sz="20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деңгээли</a:t>
            </a:r>
            <a:r>
              <a:rPr lang="ru-RU" sz="20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1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0" i="1" dirty="0" err="1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калктын</a:t>
            </a:r>
            <a:r>
              <a:rPr lang="ru-RU" sz="1600" b="0" i="1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санына</a:t>
            </a:r>
            <a:r>
              <a:rPr lang="ru-RU" sz="1600" b="0" i="1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пайыз</a:t>
            </a:r>
            <a:r>
              <a:rPr lang="ru-RU" sz="1600" b="0" i="1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1" dirty="0" err="1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1600" b="0" i="1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0" i="1" dirty="0">
              <a:solidFill>
                <a:schemeClr val="tx1"/>
              </a:solidFill>
              <a:effectLst>
                <a:outerShdw dist="38100" sx="1000" sy="1000" algn="tl">
                  <a:srgbClr val="000000"/>
                </a:outerShdw>
                <a:reflection blurRad="6350" endPos="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65" y="609600"/>
            <a:ext cx="4578350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3" y="340995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52" y="340995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" y="646112"/>
            <a:ext cx="4572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8" y="6113462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dtytuł 2"/>
          <p:cNvSpPr>
            <a:spLocks/>
          </p:cNvSpPr>
          <p:nvPr/>
        </p:nvSpPr>
        <p:spPr bwMode="auto">
          <a:xfrm>
            <a:off x="1069087" y="6364021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646112"/>
            <a:ext cx="2971800" cy="420688"/>
          </a:xfrm>
          <a:prstGeom prst="rect">
            <a:avLst/>
          </a:prstGeom>
          <a:solidFill>
            <a:srgbClr val="F8E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dirty="0" smtClean="0">
                <a:solidFill>
                  <a:schemeClr val="tx1"/>
                </a:solidFill>
              </a:rPr>
              <a:t>Шаар жергеси,2018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08040" y="588168"/>
            <a:ext cx="2971800" cy="420688"/>
          </a:xfrm>
          <a:prstGeom prst="rect">
            <a:avLst/>
          </a:prstGeom>
          <a:solidFill>
            <a:srgbClr val="F8E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dirty="0" smtClean="0">
                <a:solidFill>
                  <a:schemeClr val="tx1"/>
                </a:solidFill>
              </a:rPr>
              <a:t>Айыл жергеси,2018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6799" y="3541713"/>
            <a:ext cx="3644201" cy="489744"/>
          </a:xfrm>
          <a:prstGeom prst="rect">
            <a:avLst/>
          </a:prstGeom>
          <a:solidFill>
            <a:srgbClr val="F8E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dirty="0" smtClean="0">
                <a:solidFill>
                  <a:schemeClr val="tx1"/>
                </a:solidFill>
              </a:rPr>
              <a:t>Шаар жергесиндеги кедейчиликтин </a:t>
            </a:r>
            <a:r>
              <a:rPr lang="ru-RU" sz="2000" dirty="0" err="1" smtClean="0">
                <a:solidFill>
                  <a:prstClr val="black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деңгээли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51293" y="3541713"/>
            <a:ext cx="4240307" cy="489744"/>
          </a:xfrm>
          <a:prstGeom prst="rect">
            <a:avLst/>
          </a:prstGeom>
          <a:solidFill>
            <a:srgbClr val="F8E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dirty="0" smtClean="0">
                <a:solidFill>
                  <a:schemeClr val="tx1"/>
                </a:solidFill>
              </a:rPr>
              <a:t>Айыл жергесиндеги кедейчиликтин </a:t>
            </a:r>
            <a:r>
              <a:rPr lang="ru-RU" sz="2000" dirty="0" err="1" smtClean="0">
                <a:solidFill>
                  <a:prstClr val="black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деңгээли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QGIS\карта по бедности\укб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6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81000" y="9525"/>
            <a:ext cx="7696201" cy="83819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Региондор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боюнча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калктын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түпкү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кедейчилигинин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</a:rPr>
              <a:t>деңгээли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201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г.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62600" y="990600"/>
            <a:ext cx="3429001" cy="28941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Кыргыз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Республикасы</a:t>
            </a:r>
            <a:r>
              <a:rPr lang="ru-RU" sz="1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– 0,6%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03925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926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sz="quarter" idx="13"/>
          </p:nvPr>
        </p:nvSpPr>
        <p:spPr>
          <a:xfrm>
            <a:off x="1371600" y="228600"/>
            <a:ext cx="7467600" cy="533400"/>
          </a:xfrm>
        </p:spPr>
        <p:txBody>
          <a:bodyPr rtlCol="0">
            <a:normAutofit/>
          </a:bodyPr>
          <a:lstStyle/>
          <a:p>
            <a:pPr marL="44450" indent="0" algn="ctr" eaLnBrk="1" fontAlgn="auto" hangingPunct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Балдардын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кедейчилигинин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деңгээли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2018г. </a:t>
            </a: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77" y="4540392"/>
            <a:ext cx="2876174" cy="195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4570518"/>
            <a:ext cx="28829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483298"/>
              </p:ext>
            </p:extLst>
          </p:nvPr>
        </p:nvGraphicFramePr>
        <p:xfrm>
          <a:off x="914400" y="609600"/>
          <a:ext cx="6996114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35300" y="4626189"/>
            <a:ext cx="319331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2018-ж. </a:t>
            </a:r>
            <a:r>
              <a:rPr lang="ru-RU" sz="1400" dirty="0" err="1"/>
              <a:t>кедей</a:t>
            </a:r>
            <a:r>
              <a:rPr lang="ru-RU" sz="1400" dirty="0"/>
              <a:t> </a:t>
            </a:r>
            <a:r>
              <a:rPr lang="ru-RU" sz="1400" dirty="0" err="1"/>
              <a:t>үй</a:t>
            </a:r>
            <a:r>
              <a:rPr lang="ru-RU" sz="1400" dirty="0"/>
              <a:t> </a:t>
            </a:r>
            <a:r>
              <a:rPr lang="ru-RU" sz="1400" dirty="0" err="1"/>
              <a:t>чарбаларда</a:t>
            </a:r>
            <a:r>
              <a:rPr lang="ru-RU" sz="1400" dirty="0"/>
              <a:t> </a:t>
            </a:r>
            <a:r>
              <a:rPr lang="ru-RU" sz="1400" dirty="0" err="1"/>
              <a:t>жашаган</a:t>
            </a:r>
            <a:r>
              <a:rPr lang="ru-RU" sz="1400" dirty="0"/>
              <a:t> 0-17 </a:t>
            </a:r>
            <a:r>
              <a:rPr lang="ru-RU" sz="1400" dirty="0" err="1"/>
              <a:t>курактагы</a:t>
            </a:r>
            <a:r>
              <a:rPr lang="ru-RU" sz="1400" dirty="0"/>
              <a:t> </a:t>
            </a:r>
            <a:r>
              <a:rPr lang="ru-RU" sz="1400" dirty="0" err="1"/>
              <a:t>балдардын</a:t>
            </a:r>
            <a:r>
              <a:rPr lang="ru-RU" sz="1400" dirty="0"/>
              <a:t> </a:t>
            </a:r>
            <a:r>
              <a:rPr lang="ru-RU" sz="1400" dirty="0" err="1"/>
              <a:t>үлүшү</a:t>
            </a:r>
            <a:r>
              <a:rPr lang="ru-RU" sz="1400" dirty="0"/>
              <a:t> 3,7 </a:t>
            </a:r>
            <a:r>
              <a:rPr lang="ru-RU" sz="1400" dirty="0" err="1"/>
              <a:t>пайыздык</a:t>
            </a:r>
            <a:r>
              <a:rPr lang="ru-RU" sz="1400" dirty="0"/>
              <a:t> </a:t>
            </a:r>
            <a:r>
              <a:rPr lang="ru-RU" sz="1400" dirty="0" err="1"/>
              <a:t>пунктка</a:t>
            </a:r>
            <a:r>
              <a:rPr lang="ru-RU" sz="1400" dirty="0"/>
              <a:t> </a:t>
            </a:r>
            <a:r>
              <a:rPr lang="ru-RU" sz="1400" dirty="0" err="1" smtClean="0"/>
              <a:t>азайган</a:t>
            </a:r>
            <a:r>
              <a:rPr lang="ru-RU" sz="1400" dirty="0" smtClean="0"/>
              <a:t>;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 smtClean="0"/>
              <a:t>Балдар</a:t>
            </a:r>
            <a:r>
              <a:rPr lang="ru-RU" sz="1400" dirty="0" smtClean="0"/>
              <a:t> </a:t>
            </a:r>
            <a:r>
              <a:rPr lang="ru-RU" sz="1400" dirty="0" err="1"/>
              <a:t>кедейчилигинин</a:t>
            </a:r>
            <a:r>
              <a:rPr lang="ru-RU" sz="1400" dirty="0"/>
              <a:t> </a:t>
            </a:r>
            <a:r>
              <a:rPr lang="ru-RU" sz="1400" dirty="0" err="1"/>
              <a:t>түпкү</a:t>
            </a:r>
            <a:r>
              <a:rPr lang="ru-RU" sz="1400" dirty="0"/>
              <a:t> </a:t>
            </a:r>
            <a:r>
              <a:rPr lang="ru-RU" sz="1400" dirty="0" err="1"/>
              <a:t>деңгээли</a:t>
            </a:r>
            <a:r>
              <a:rPr lang="ru-RU" sz="1400" dirty="0"/>
              <a:t> </a:t>
            </a:r>
            <a:r>
              <a:rPr lang="ru-RU" altLang="ru-RU" sz="1400" dirty="0" err="1" smtClean="0"/>
              <a:t>ө</a:t>
            </a:r>
            <a:r>
              <a:rPr lang="ru-RU" sz="1400" dirty="0" err="1" smtClean="0"/>
              <a:t>тк</a:t>
            </a:r>
            <a:r>
              <a:rPr lang="ru-RU" altLang="ru-RU" sz="1400" dirty="0" err="1"/>
              <a:t>ө</a:t>
            </a:r>
            <a:r>
              <a:rPr lang="ru-RU" sz="1400" dirty="0" err="1" smtClean="0"/>
              <a:t>н</a:t>
            </a:r>
            <a:r>
              <a:rPr lang="ru-RU" sz="1400" dirty="0" smtClean="0"/>
              <a:t> </a:t>
            </a:r>
            <a:r>
              <a:rPr lang="ru-RU" sz="1400" dirty="0" err="1"/>
              <a:t>жылга</a:t>
            </a:r>
            <a:r>
              <a:rPr lang="ru-RU" sz="1400" dirty="0"/>
              <a:t> </a:t>
            </a:r>
            <a:r>
              <a:rPr lang="ru-RU" sz="1400" dirty="0" err="1"/>
              <a:t>салыштырмалуу</a:t>
            </a:r>
            <a:r>
              <a:rPr lang="ru-RU" sz="1400" dirty="0"/>
              <a:t> 0,2 </a:t>
            </a:r>
            <a:r>
              <a:rPr lang="ru-RU" sz="1400" dirty="0" err="1"/>
              <a:t>пайыздык</a:t>
            </a:r>
            <a:r>
              <a:rPr lang="ru-RU" sz="1400" dirty="0"/>
              <a:t> </a:t>
            </a:r>
            <a:r>
              <a:rPr lang="ru-RU" sz="1400" dirty="0" err="1"/>
              <a:t>пуктка</a:t>
            </a:r>
            <a:r>
              <a:rPr lang="ru-RU" sz="1400" dirty="0"/>
              <a:t> </a:t>
            </a:r>
            <a:r>
              <a:rPr lang="ru-RU" sz="1400" dirty="0" err="1" smtClean="0"/>
              <a:t>т</a:t>
            </a:r>
            <a:r>
              <a:rPr lang="ru-RU" altLang="ru-RU" sz="1400" dirty="0" err="1" smtClean="0"/>
              <a:t>ө</a:t>
            </a:r>
            <a:r>
              <a:rPr lang="ru-RU" sz="1400" dirty="0" err="1" smtClean="0"/>
              <a:t>м</a:t>
            </a:r>
            <a:r>
              <a:rPr lang="ru-RU" altLang="ru-RU" sz="1400" dirty="0" err="1" smtClean="0"/>
              <a:t>ө</a:t>
            </a:r>
            <a:r>
              <a:rPr lang="ru-RU" sz="1400" dirty="0" err="1" smtClean="0"/>
              <a:t>нд</a:t>
            </a:r>
            <a:r>
              <a:rPr lang="ru-RU" altLang="ru-RU" sz="1400" dirty="0" err="1"/>
              <a:t>ө</a:t>
            </a:r>
            <a:r>
              <a:rPr lang="ru-RU" sz="1400" dirty="0" err="1" smtClean="0"/>
              <a:t>дү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14643069"/>
              </p:ext>
            </p:extLst>
          </p:nvPr>
        </p:nvGraphicFramePr>
        <p:xfrm>
          <a:off x="5105400" y="1295400"/>
          <a:ext cx="38100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857224" y="357166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Колдо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болгон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акчалай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кирешелер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668040"/>
              </p:ext>
            </p:extLst>
          </p:nvPr>
        </p:nvGraphicFramePr>
        <p:xfrm>
          <a:off x="5018443" y="828516"/>
          <a:ext cx="4724400" cy="4438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325675"/>
              </p:ext>
            </p:extLst>
          </p:nvPr>
        </p:nvGraphicFramePr>
        <p:xfrm>
          <a:off x="121108" y="1066800"/>
          <a:ext cx="5756986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95400" y="926068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622832"/>
              </p:ext>
            </p:extLst>
          </p:nvPr>
        </p:nvGraphicFramePr>
        <p:xfrm>
          <a:off x="2438400" y="4724400"/>
          <a:ext cx="4225925" cy="198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Лист" r:id="rId8" imgW="5515034" imgH="2590920" progId="Excel.Sheet.12">
                  <p:embed/>
                </p:oleObj>
              </mc:Choice>
              <mc:Fallback>
                <p:oleObj name="Лист" r:id="rId8" imgW="5515034" imgH="25909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38400" y="4724400"/>
                        <a:ext cx="4225925" cy="198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455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2"/>
          <p:cNvSpPr>
            <a:spLocks noGrp="1"/>
          </p:cNvSpPr>
          <p:nvPr>
            <p:ph sz="quarter" idx="13"/>
          </p:nvPr>
        </p:nvSpPr>
        <p:spPr>
          <a:xfrm>
            <a:off x="685800" y="228600"/>
            <a:ext cx="7924800" cy="1066800"/>
          </a:xfrm>
        </p:spPr>
        <p:txBody>
          <a:bodyPr/>
          <a:lstStyle/>
          <a:p>
            <a:pPr marL="44450" indent="0" algn="ctr" eaLnBrk="1" hangingPunct="1">
              <a:buNone/>
            </a:pP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Эмгек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мигранттарынын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кирешелерин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эсептебегендеги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кедейчиликтин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деңгээли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2018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906591"/>
              </p:ext>
            </p:extLst>
          </p:nvPr>
        </p:nvGraphicFramePr>
        <p:xfrm>
          <a:off x="47625" y="1828800"/>
          <a:ext cx="90963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029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5000" y="304800"/>
            <a:ext cx="5257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Кирешелерди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бөлүштүрүүдөгү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теңсиздик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2018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069481"/>
              </p:ext>
            </p:extLst>
          </p:nvPr>
        </p:nvGraphicFramePr>
        <p:xfrm>
          <a:off x="152400" y="658743"/>
          <a:ext cx="8839200" cy="5742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Podtytuł 2"/>
          <p:cNvSpPr>
            <a:spLocks/>
          </p:cNvSpPr>
          <p:nvPr/>
        </p:nvSpPr>
        <p:spPr bwMode="auto">
          <a:xfrm>
            <a:off x="1223169" y="3248819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endParaRPr lang="pl-PL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  <p:pic>
        <p:nvPicPr>
          <p:cNvPr id="5" name="Picture 36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dtytuł 2"/>
          <p:cNvSpPr>
            <a:spLocks/>
          </p:cNvSpPr>
          <p:nvPr/>
        </p:nvSpPr>
        <p:spPr bwMode="auto">
          <a:xfrm>
            <a:off x="1223169" y="6254484"/>
            <a:ext cx="669766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111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ъект 2"/>
          <p:cNvSpPr txBox="1">
            <a:spLocks/>
          </p:cNvSpPr>
          <p:nvPr/>
        </p:nvSpPr>
        <p:spPr bwMode="auto">
          <a:xfrm>
            <a:off x="457200" y="0"/>
            <a:ext cx="8077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defRPr sz="3200">
                <a:solidFill>
                  <a:schemeClr val="tx1"/>
                </a:solidFill>
                <a:latin typeface="Arial" charset="0"/>
              </a:defRPr>
            </a:lvl1pPr>
            <a:lvl2pPr marL="547688" indent="-182563">
              <a:defRPr sz="2800">
                <a:solidFill>
                  <a:schemeClr val="tx1"/>
                </a:solidFill>
                <a:latin typeface="Arial" charset="0"/>
              </a:defRPr>
            </a:lvl2pPr>
            <a:lvl3pPr marL="822325" indent="-1825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096963" indent="-182563">
              <a:defRPr sz="2000">
                <a:solidFill>
                  <a:schemeClr val="tx1"/>
                </a:solidFill>
                <a:latin typeface="Arial" charset="0"/>
              </a:defRPr>
            </a:lvl4pPr>
            <a:lvl5pPr marL="1389063" indent="-182563">
              <a:defRPr sz="2000">
                <a:solidFill>
                  <a:schemeClr val="tx1"/>
                </a:solidFill>
                <a:latin typeface="Arial" charset="0"/>
              </a:defRPr>
            </a:lvl5pPr>
            <a:lvl6pPr marL="18462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3034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7606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217863" indent="-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КМШ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өлкөлөрүндөгү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кедейчиликтин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теңсиздиктин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көрсөткүчтөрү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700088" y="6375400"/>
            <a:ext cx="7848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ru-RU" altLang="ru-RU" sz="1600" dirty="0" err="1">
                <a:solidFill>
                  <a:srgbClr val="663300"/>
                </a:solidFill>
                <a:latin typeface="Times New Roman" pitchFamily="18" charset="0"/>
              </a:rPr>
              <a:t>Кыргыз</a:t>
            </a:r>
            <a:r>
              <a:rPr lang="ru-RU" altLang="ru-RU" sz="1600" dirty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altLang="ru-RU" sz="1600" dirty="0" err="1">
                <a:solidFill>
                  <a:srgbClr val="663300"/>
                </a:solidFill>
                <a:latin typeface="Times New Roman" pitchFamily="18" charset="0"/>
              </a:rPr>
              <a:t>Республикасынын</a:t>
            </a:r>
            <a:r>
              <a:rPr lang="ru-RU" altLang="ru-RU" sz="1600" dirty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altLang="ru-RU" sz="1600" dirty="0" err="1">
                <a:solidFill>
                  <a:srgbClr val="663300"/>
                </a:solidFill>
                <a:latin typeface="Times New Roman" pitchFamily="18" charset="0"/>
              </a:rPr>
              <a:t>Улуттук</a:t>
            </a:r>
            <a:r>
              <a:rPr lang="ru-RU" altLang="ru-RU" sz="1600" dirty="0">
                <a:solidFill>
                  <a:srgbClr val="663300"/>
                </a:solidFill>
                <a:latin typeface="Times New Roman" pitchFamily="18" charset="0"/>
              </a:rPr>
              <a:t> статистика </a:t>
            </a:r>
            <a:r>
              <a:rPr lang="ru-RU" altLang="ru-RU" sz="1600" dirty="0" err="1">
                <a:solidFill>
                  <a:srgbClr val="663300"/>
                </a:solidFill>
                <a:latin typeface="Times New Roman" pitchFamily="18" charset="0"/>
              </a:rPr>
              <a:t>комитети</a:t>
            </a:r>
            <a:endParaRPr lang="ru-RU" altLang="ru-RU" sz="16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2458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03925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772956"/>
              </p:ext>
            </p:extLst>
          </p:nvPr>
        </p:nvGraphicFramePr>
        <p:xfrm>
          <a:off x="25400" y="1143000"/>
          <a:ext cx="4038603" cy="3735387"/>
        </p:xfrm>
        <a:graphic>
          <a:graphicData uri="http://schemas.openxmlformats.org/drawingml/2006/table">
            <a:tbl>
              <a:tblPr/>
              <a:tblGrid>
                <a:gridCol w="1681727"/>
                <a:gridCol w="589219"/>
                <a:gridCol w="589219"/>
                <a:gridCol w="589219"/>
                <a:gridCol w="589219"/>
              </a:tblGrid>
              <a:tr h="726887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Доля населения, проживающего за чертой бедности, принятой на национальном уровне </a:t>
                      </a:r>
                      <a:r>
                        <a:rPr lang="ru-RU" sz="1200" u="none" strike="noStrike" dirty="0">
                          <a:effectLst/>
                        </a:rPr>
                        <a:t>(в % к численности населения)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42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Азербайджан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Армения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Беларусь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Казахстан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Кыргызстан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Молдова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 Россия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Таджикистан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Туркменистан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Узбекистан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2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Украина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...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815430"/>
              </p:ext>
            </p:extLst>
          </p:nvPr>
        </p:nvGraphicFramePr>
        <p:xfrm>
          <a:off x="4633913" y="2514600"/>
          <a:ext cx="4129088" cy="3489326"/>
        </p:xfrm>
        <a:graphic>
          <a:graphicData uri="http://schemas.openxmlformats.org/drawingml/2006/table">
            <a:tbl>
              <a:tblPr/>
              <a:tblGrid>
                <a:gridCol w="1719408"/>
                <a:gridCol w="602420"/>
                <a:gridCol w="602420"/>
                <a:gridCol w="602420"/>
                <a:gridCol w="602420"/>
              </a:tblGrid>
              <a:tr h="48406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Коэффициент Джини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420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Азербайджан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Армения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Беларусь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Казахстан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Кыргызстан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Молдова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0,334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 Россия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0,411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Таджикистан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Туркменистан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Узбекистан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20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Украина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0,256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…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0206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28600"/>
            <a:ext cx="8305800" cy="547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r>
              <a:rPr lang="ru-RU" sz="2800" u="sng" kern="0" dirty="0" err="1" smtClean="0">
                <a:solidFill>
                  <a:srgbClr val="000000"/>
                </a:solidFill>
                <a:latin typeface="Times New Roman"/>
                <a:cs typeface="+mn-cs"/>
              </a:rPr>
              <a:t>Негизги</a:t>
            </a:r>
            <a:r>
              <a:rPr lang="ru-RU" sz="2800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 </a:t>
            </a:r>
            <a:r>
              <a:rPr lang="ru-RU" sz="2800" u="sng" kern="0" dirty="0" err="1" smtClean="0">
                <a:solidFill>
                  <a:srgbClr val="000000"/>
                </a:solidFill>
                <a:latin typeface="Times New Roman"/>
                <a:cs typeface="+mn-cs"/>
              </a:rPr>
              <a:t>маалыматтар</a:t>
            </a:r>
            <a:r>
              <a:rPr lang="ru-RU" sz="2400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:</a:t>
            </a:r>
            <a:endParaRPr lang="en-US" sz="2800" u="sng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defRPr/>
            </a:pPr>
            <a:endParaRPr lang="ru-RU" sz="2000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800" b="0" kern="0" dirty="0" smtClean="0">
                <a:latin typeface="Times New Roman"/>
              </a:rPr>
              <a:t>2018-жылы </a:t>
            </a:r>
            <a:r>
              <a:rPr lang="ru-RU" sz="2800" b="0" kern="0" dirty="0" err="1" smtClean="0">
                <a:latin typeface="Times New Roman"/>
              </a:rPr>
              <a:t>кедейчиликтин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денгээли</a:t>
            </a:r>
            <a:r>
              <a:rPr lang="ru-RU" sz="2800" b="0" kern="0" dirty="0" smtClean="0">
                <a:latin typeface="Times New Roman"/>
              </a:rPr>
              <a:t> 2</a:t>
            </a:r>
            <a:r>
              <a:rPr lang="en-US" sz="2800" b="0" kern="0" dirty="0" smtClean="0">
                <a:latin typeface="Times New Roman"/>
              </a:rPr>
              <a:t>2</a:t>
            </a:r>
            <a:r>
              <a:rPr lang="ru-RU" sz="2800" b="0" kern="0" dirty="0" smtClean="0">
                <a:latin typeface="Times New Roman"/>
              </a:rPr>
              <a:t>,</a:t>
            </a:r>
            <a:r>
              <a:rPr lang="en-US" sz="2800" b="0" kern="0" dirty="0" smtClean="0">
                <a:latin typeface="Times New Roman"/>
              </a:rPr>
              <a:t>4</a:t>
            </a:r>
            <a:r>
              <a:rPr lang="ru-RU" sz="2800" b="0" kern="0" dirty="0" smtClean="0">
                <a:latin typeface="Times New Roman"/>
              </a:rPr>
              <a:t>% </a:t>
            </a:r>
            <a:r>
              <a:rPr lang="ru-RU" sz="2800" b="0" kern="0" dirty="0" err="1" smtClean="0">
                <a:latin typeface="Times New Roman"/>
              </a:rPr>
              <a:t>түздү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жана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en-US" sz="2800" b="0" kern="0" dirty="0" smtClean="0">
                <a:latin typeface="Times New Roman"/>
              </a:rPr>
              <a:t>3</a:t>
            </a:r>
            <a:r>
              <a:rPr lang="ru-RU" sz="2800" b="0" kern="0" dirty="0" smtClean="0">
                <a:latin typeface="Times New Roman"/>
              </a:rPr>
              <a:t>,2 </a:t>
            </a:r>
            <a:r>
              <a:rPr lang="ru-RU" sz="2800" b="0" kern="0" dirty="0" err="1" smtClean="0">
                <a:latin typeface="Times New Roman"/>
              </a:rPr>
              <a:t>пайыздык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пунктка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төмөндөдү</a:t>
            </a:r>
            <a:r>
              <a:rPr lang="ru-RU" sz="2800" b="0" kern="0" dirty="0">
                <a:latin typeface="Times New Roman"/>
              </a:rPr>
              <a:t>;</a:t>
            </a:r>
            <a:endParaRPr lang="ru-RU" sz="2800" b="0" kern="0" dirty="0" smtClean="0">
              <a:latin typeface="Times New Roman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800" b="0" kern="0" dirty="0" err="1" smtClean="0">
                <a:latin typeface="Times New Roman"/>
              </a:rPr>
              <a:t>Калктын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>
                <a:latin typeface="Times New Roman"/>
              </a:rPr>
              <a:t>түпкү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>
                <a:latin typeface="Times New Roman"/>
              </a:rPr>
              <a:t>кедейчилигинин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деңгээли</a:t>
            </a:r>
            <a:r>
              <a:rPr lang="ru-RU" sz="2800" b="0" kern="0" dirty="0" smtClean="0">
                <a:latin typeface="Times New Roman"/>
              </a:rPr>
              <a:t> 0,6</a:t>
            </a:r>
            <a:r>
              <a:rPr lang="ru-RU" sz="2800" b="0" kern="0" dirty="0">
                <a:latin typeface="Times New Roman"/>
              </a:rPr>
              <a:t>% </a:t>
            </a:r>
            <a:r>
              <a:rPr lang="ru-RU" sz="2800" b="0" kern="0" dirty="0" err="1">
                <a:latin typeface="Times New Roman"/>
              </a:rPr>
              <a:t>түздү</a:t>
            </a:r>
            <a:r>
              <a:rPr lang="ru-RU" sz="2800" b="0" kern="0" dirty="0" smtClean="0">
                <a:latin typeface="Times New Roman"/>
              </a:rPr>
              <a:t>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800" b="0" kern="0" dirty="0" err="1" smtClean="0">
                <a:latin typeface="Times New Roman"/>
              </a:rPr>
              <a:t>Кедей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калктын</a:t>
            </a:r>
            <a:r>
              <a:rPr lang="ru-RU" sz="2800" b="0" kern="0" dirty="0" smtClean="0">
                <a:latin typeface="Times New Roman"/>
              </a:rPr>
              <a:t> 68% </a:t>
            </a:r>
            <a:r>
              <a:rPr lang="ru-RU" sz="2800" b="0" kern="0" dirty="0" err="1" smtClean="0">
                <a:latin typeface="Times New Roman"/>
              </a:rPr>
              <a:t>айыл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жергесинде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жашаган</a:t>
            </a:r>
            <a:r>
              <a:rPr lang="ru-RU" sz="2800" b="0" kern="0" dirty="0" smtClean="0">
                <a:latin typeface="Times New Roman"/>
              </a:rPr>
              <a:t>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800" b="0" kern="0" dirty="0" smtClean="0">
                <a:latin typeface="Times New Roman"/>
              </a:rPr>
              <a:t>0-17 </a:t>
            </a:r>
            <a:r>
              <a:rPr lang="ru-RU" sz="2800" b="0" kern="0" dirty="0" err="1" smtClean="0">
                <a:latin typeface="Times New Roman"/>
              </a:rPr>
              <a:t>жаштагы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балдардын</a:t>
            </a:r>
            <a:r>
              <a:rPr lang="ru-RU" sz="2800" b="0" kern="0" dirty="0" smtClean="0">
                <a:latin typeface="Times New Roman"/>
              </a:rPr>
              <a:t> 28,3% </a:t>
            </a:r>
            <a:r>
              <a:rPr lang="ru-RU" sz="2800" b="0" kern="0" dirty="0" err="1" smtClean="0">
                <a:latin typeface="Times New Roman"/>
              </a:rPr>
              <a:t>кедей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>
                <a:latin typeface="Times New Roman"/>
              </a:rPr>
              <a:t>үй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чарбаларында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жашаган</a:t>
            </a:r>
            <a:r>
              <a:rPr lang="ru-RU" sz="2800" b="0" kern="0" dirty="0" smtClean="0">
                <a:latin typeface="Times New Roman"/>
              </a:rPr>
              <a:t>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800" b="0" kern="0" dirty="0" err="1" smtClean="0">
                <a:latin typeface="Times New Roman"/>
              </a:rPr>
              <a:t>Калктын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бейпилчилигине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таасир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эткен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негизги</a:t>
            </a:r>
            <a:r>
              <a:rPr lang="ru-RU" sz="2800" b="0" kern="0" dirty="0" smtClean="0">
                <a:latin typeface="Times New Roman"/>
              </a:rPr>
              <a:t> фактор </a:t>
            </a:r>
            <a:r>
              <a:rPr lang="ru-RU" sz="2800" b="0" kern="0" dirty="0" err="1" smtClean="0">
                <a:latin typeface="Times New Roman"/>
              </a:rPr>
              <a:t>кирешелердин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>
                <a:latin typeface="Times New Roman"/>
              </a:rPr>
              <a:t>өсүшү</a:t>
            </a:r>
            <a:r>
              <a:rPr lang="ru-RU" sz="2800" b="0" kern="0" dirty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болуп</a:t>
            </a:r>
            <a:r>
              <a:rPr lang="ru-RU" sz="2800" b="0" kern="0" dirty="0" smtClean="0">
                <a:latin typeface="Times New Roman"/>
              </a:rPr>
              <a:t> </a:t>
            </a:r>
            <a:r>
              <a:rPr lang="ru-RU" sz="2800" b="0" kern="0" dirty="0" err="1" smtClean="0">
                <a:latin typeface="Times New Roman"/>
              </a:rPr>
              <a:t>саналат</a:t>
            </a:r>
            <a:r>
              <a:rPr lang="ru-RU" sz="2800" b="0" kern="0" dirty="0" smtClean="0">
                <a:latin typeface="Times New Roman"/>
              </a:rPr>
              <a:t>.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ky-KG" sz="2800" b="0" kern="0" dirty="0">
                <a:latin typeface="Times New Roman"/>
              </a:rPr>
              <a:t>Эмгек мигранттар мурдагыдай эле үй чарбаларына материалдык жыргалчылыгына олуттуу салымын кошот.</a:t>
            </a:r>
            <a:endParaRPr lang="en-US" sz="2800" b="0" kern="0" dirty="0">
              <a:latin typeface="Times New Roman"/>
            </a:endParaRPr>
          </a:p>
        </p:txBody>
      </p:sp>
      <p:pic>
        <p:nvPicPr>
          <p:cNvPr id="3" name="Picture 36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0"/>
            <a:ext cx="7620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dtytuł 2"/>
          <p:cNvSpPr>
            <a:spLocks/>
          </p:cNvSpPr>
          <p:nvPr/>
        </p:nvSpPr>
        <p:spPr bwMode="auto">
          <a:xfrm>
            <a:off x="1223169" y="6254484"/>
            <a:ext cx="6697662" cy="51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Кыргыз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Республикасынын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Улуттук</a:t>
            </a:r>
            <a:r>
              <a:rPr lang="ru-RU" sz="1600" dirty="0">
                <a:solidFill>
                  <a:srgbClr val="9E5E00"/>
                </a:solidFill>
                <a:latin typeface="Times New Roman" pitchFamily="18" charset="0"/>
                <a:cs typeface="+mn-cs"/>
              </a:rPr>
              <a:t> статистика </a:t>
            </a:r>
            <a:r>
              <a:rPr lang="ru-RU" sz="1600" dirty="0" err="1">
                <a:solidFill>
                  <a:srgbClr val="9E5E00"/>
                </a:solidFill>
                <a:latin typeface="Times New Roman" pitchFamily="18" charset="0"/>
                <a:cs typeface="+mn-cs"/>
              </a:rPr>
              <a:t>комитети</a:t>
            </a:r>
            <a:endParaRPr lang="ru-RU" sz="1600" dirty="0">
              <a:solidFill>
                <a:srgbClr val="9E5E00"/>
              </a:solidFill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100" y="251460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4000" dirty="0" smtClean="0"/>
              <a:t>КӨНҮЛ БУРГАНЫНЫЗ </a:t>
            </a:r>
            <a:r>
              <a:rPr lang="ky-KG" sz="4000" dirty="0" smtClean="0">
                <a:solidFill>
                  <a:prstClr val="black"/>
                </a:solidFill>
              </a:rPr>
              <a:t>Ү</a:t>
            </a:r>
            <a:r>
              <a:rPr lang="ky-KG" sz="4000" dirty="0" smtClean="0"/>
              <a:t>Ч</a:t>
            </a:r>
            <a:r>
              <a:rPr lang="ky-KG" sz="4000" dirty="0">
                <a:solidFill>
                  <a:prstClr val="black"/>
                </a:solidFill>
              </a:rPr>
              <a:t>Ү</a:t>
            </a:r>
            <a:r>
              <a:rPr lang="ky-KG" sz="4000" dirty="0" smtClean="0"/>
              <a:t>Н </a:t>
            </a:r>
            <a:r>
              <a:rPr lang="ky-KG" sz="4000" dirty="0" smtClean="0"/>
              <a:t>РАХМАТ!</a:t>
            </a:r>
            <a:endParaRPr lang="ru-RU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12576</TotalTime>
  <Words>1914</Words>
  <Application>Microsoft Office PowerPoint</Application>
  <PresentationFormat>Экран (4:3)</PresentationFormat>
  <Paragraphs>257</Paragraphs>
  <Slides>14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Воздушный поток</vt:lpstr>
      <vt:lpstr>Тема Office</vt:lpstr>
      <vt:lpstr>Лист</vt:lpstr>
      <vt:lpstr>Презентация PowerPoint</vt:lpstr>
      <vt:lpstr>Кедейчилик көрсөткүчтөрүнүн тенденциялары, 2000-2018гг.</vt:lpstr>
      <vt:lpstr>Презентация PowerPoint</vt:lpstr>
      <vt:lpstr>Кедейлердин саны жана региондор боюнча кедейчиликтин деңгээли, 2018г.</vt:lpstr>
      <vt:lpstr>Презентация PowerPoint</vt:lpstr>
      <vt:lpstr>Жашаган жери боюнча калктын кедейчилигинин деңгээли, (калктын санына пайыз менен)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ibraimkulov</cp:lastModifiedBy>
  <cp:revision>579</cp:revision>
  <cp:lastPrinted>2019-06-10T04:56:21Z</cp:lastPrinted>
  <dcterms:created xsi:type="dcterms:W3CDTF">2009-04-16T08:20:23Z</dcterms:created>
  <dcterms:modified xsi:type="dcterms:W3CDTF">2019-06-11T03:07:24Z</dcterms:modified>
</cp:coreProperties>
</file>