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80" r:id="rId3"/>
    <p:sldId id="284" r:id="rId4"/>
    <p:sldId id="281" r:id="rId5"/>
    <p:sldId id="282" r:id="rId6"/>
    <p:sldId id="285" r:id="rId7"/>
    <p:sldId id="283" r:id="rId8"/>
    <p:sldId id="288" r:id="rId9"/>
    <p:sldId id="279" r:id="rId10"/>
  </p:sldIdLst>
  <p:sldSz cx="12192000" cy="6858000"/>
  <p:notesSz cx="6858000" cy="9144000"/>
  <p:defaultTextStyle>
    <a:defPPr>
      <a:defRPr lang="ky-K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tekeeva" initials="l" lastIdx="1" clrIdx="0">
    <p:extLst>
      <p:ext uri="{19B8F6BF-5375-455C-9EA6-DF929625EA0E}">
        <p15:presenceInfo xmlns:p15="http://schemas.microsoft.com/office/powerpoint/2012/main" userId="S-1-5-21-379961216-2183780427-2185431998-14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9" autoAdjust="0"/>
    <p:restoredTop sz="94660"/>
  </p:normalViewPr>
  <p:slideViewPr>
    <p:cSldViewPr snapToGrid="0">
      <p:cViewPr varScale="1">
        <p:scale>
          <a:sx n="91" d="100"/>
          <a:sy n="91" d="100"/>
        </p:scale>
        <p:origin x="6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Абон_график!$A$7</c:f>
              <c:strCache>
                <c:ptCount val="1"/>
                <c:pt idx="0">
                  <c:v>Стационарные телефоны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1914891707459273E-2"/>
                  <c:y val="-5.0925925925926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5-4215-9849-C587B55AF7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Абон_график!$B$6:$F$6</c:f>
              <c:numCache>
                <c:formatCode>General</c:formatCode>
                <c:ptCount val="5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2022</c:v>
                </c:pt>
              </c:numCache>
            </c:numRef>
          </c:cat>
          <c:val>
            <c:numRef>
              <c:f>Абон_график!$B$7:$F$7</c:f>
              <c:numCache>
                <c:formatCode>#,##0.0</c:formatCode>
                <c:ptCount val="5"/>
                <c:pt idx="0">
                  <c:v>442.9</c:v>
                </c:pt>
                <c:pt idx="1">
                  <c:v>493</c:v>
                </c:pt>
                <c:pt idx="2">
                  <c:v>408</c:v>
                </c:pt>
                <c:pt idx="3">
                  <c:v>271.3</c:v>
                </c:pt>
                <c:pt idx="4">
                  <c:v>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F5-4215-9849-C587B55AF7A4}"/>
            </c:ext>
          </c:extLst>
        </c:ser>
        <c:ser>
          <c:idx val="1"/>
          <c:order val="1"/>
          <c:tx>
            <c:strRef>
              <c:f>Абон_график!$A$8</c:f>
              <c:strCache>
                <c:ptCount val="1"/>
                <c:pt idx="0">
                  <c:v>Мобильные телефоны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Абон_график!$B$6:$F$6</c:f>
              <c:numCache>
                <c:formatCode>General</c:formatCode>
                <c:ptCount val="5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2022</c:v>
                </c:pt>
              </c:numCache>
            </c:numRef>
          </c:cat>
          <c:val>
            <c:numRef>
              <c:f>Абон_график!$B$8:$F$8</c:f>
              <c:numCache>
                <c:formatCode>#,##0.0</c:formatCode>
                <c:ptCount val="5"/>
                <c:pt idx="0">
                  <c:v>541.70000000000005</c:v>
                </c:pt>
                <c:pt idx="1">
                  <c:v>5275.4</c:v>
                </c:pt>
                <c:pt idx="2">
                  <c:v>7003.1</c:v>
                </c:pt>
                <c:pt idx="3">
                  <c:v>7315.9430000000002</c:v>
                </c:pt>
                <c:pt idx="4">
                  <c:v>7438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F5-4215-9849-C587B55AF7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9236544"/>
        <c:axId val="509236872"/>
      </c:barChart>
      <c:catAx>
        <c:axId val="50923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y-KG"/>
          </a:p>
        </c:txPr>
        <c:crossAx val="509236872"/>
        <c:crosses val="autoZero"/>
        <c:auto val="1"/>
        <c:lblAlgn val="ctr"/>
        <c:lblOffset val="100"/>
        <c:noMultiLvlLbl val="0"/>
      </c:catAx>
      <c:valAx>
        <c:axId val="50923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y-KG"/>
          </a:p>
        </c:txPr>
        <c:crossAx val="50923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4869336985050794E-2"/>
          <c:y val="0.91559584661085847"/>
          <c:w val="0.8362998782760851"/>
          <c:h val="6.68922984148783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y-K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Абон_график!$A$41</c:f>
              <c:strCache>
                <c:ptCount val="1"/>
                <c:pt idx="0">
                  <c:v>Абоненты телефонной сети общего пользования 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Абон_график!$B$40:$F$40</c:f>
              <c:numCache>
                <c:formatCode>General</c:formatCode>
                <c:ptCount val="5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2022</c:v>
                </c:pt>
              </c:numCache>
            </c:numRef>
          </c:cat>
          <c:val>
            <c:numRef>
              <c:f>Абон_график!$B$41:$F$41</c:f>
              <c:numCache>
                <c:formatCode>0</c:formatCode>
                <c:ptCount val="5"/>
                <c:pt idx="0">
                  <c:v>86.232744689550429</c:v>
                </c:pt>
                <c:pt idx="1">
                  <c:v>90.987948249450938</c:v>
                </c:pt>
                <c:pt idx="2">
                  <c:v>69.216298281623722</c:v>
                </c:pt>
                <c:pt idx="3">
                  <c:v>41.584732122326976</c:v>
                </c:pt>
                <c:pt idx="4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FA-493E-AD16-2D11675A95FE}"/>
            </c:ext>
          </c:extLst>
        </c:ser>
        <c:ser>
          <c:idx val="1"/>
          <c:order val="1"/>
          <c:tx>
            <c:strRef>
              <c:f>Абон_график!$A$42</c:f>
              <c:strCache>
                <c:ptCount val="1"/>
                <c:pt idx="0">
                  <c:v>Абоненты мобильной связи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Абон_график!$B$40:$F$40</c:f>
              <c:numCache>
                <c:formatCode>General</c:formatCode>
                <c:ptCount val="5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2022</c:v>
                </c:pt>
              </c:numCache>
            </c:numRef>
          </c:cat>
          <c:val>
            <c:numRef>
              <c:f>Абон_график!$B$42:$F$42</c:f>
              <c:numCache>
                <c:formatCode>#,##0</c:formatCode>
                <c:ptCount val="5"/>
                <c:pt idx="0">
                  <c:v>104.38988668773608</c:v>
                </c:pt>
                <c:pt idx="1">
                  <c:v>963.08602307579952</c:v>
                </c:pt>
                <c:pt idx="2">
                  <c:v>1163.4022759365396</c:v>
                </c:pt>
                <c:pt idx="3">
                  <c:v>1102.3293896172602</c:v>
                </c:pt>
                <c:pt idx="4">
                  <c:v>1057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FA-493E-AD16-2D11675A95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7512992"/>
        <c:axId val="617513320"/>
      </c:barChart>
      <c:catAx>
        <c:axId val="61751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y-KG"/>
          </a:p>
        </c:txPr>
        <c:crossAx val="617513320"/>
        <c:crosses val="autoZero"/>
        <c:auto val="1"/>
        <c:lblAlgn val="ctr"/>
        <c:lblOffset val="100"/>
        <c:noMultiLvlLbl val="0"/>
      </c:catAx>
      <c:valAx>
        <c:axId val="61751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y-KG"/>
          </a:p>
        </c:txPr>
        <c:crossAx val="61751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год_график!$A$11</c:f>
              <c:strCache>
                <c:ptCount val="1"/>
                <c:pt idx="0">
                  <c:v>Связь, млн. сомов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ky-K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416666666666669"/>
                      <c:h val="0.1358566637503645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15A4-4077-B1B1-097F0FFF42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год_график!$B$10:$F$10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год_график!$B$11:$F$11</c:f>
              <c:numCache>
                <c:formatCode>#,##0.0</c:formatCode>
                <c:ptCount val="5"/>
                <c:pt idx="0">
                  <c:v>21912.7</c:v>
                </c:pt>
                <c:pt idx="1">
                  <c:v>22423.5</c:v>
                </c:pt>
                <c:pt idx="2">
                  <c:v>22614.1</c:v>
                </c:pt>
                <c:pt idx="3">
                  <c:v>25759.8</c:v>
                </c:pt>
                <c:pt idx="4">
                  <c:v>29659.4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A4-4077-B1B1-097F0FFF4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3620216"/>
        <c:axId val="413621200"/>
      </c:barChart>
      <c:lineChart>
        <c:grouping val="standard"/>
        <c:varyColors val="0"/>
        <c:ser>
          <c:idx val="1"/>
          <c:order val="1"/>
          <c:tx>
            <c:strRef>
              <c:f>год_график!$A$12</c:f>
              <c:strCache>
                <c:ptCount val="1"/>
                <c:pt idx="0">
                  <c:v>Темп роста, %</c:v>
                </c:pt>
              </c:strCache>
            </c:strRef>
          </c:tx>
          <c:spPr>
            <a:ln w="19050" cap="rnd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4444444444444446E-2"/>
                  <c:y val="-9.722203995333918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0070C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ky-K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9166666666666663E-2"/>
                      <c:h val="0.108078885972586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5A4-4077-B1B1-097F0FFF42DD}"/>
                </c:ext>
              </c:extLst>
            </c:dLbl>
            <c:dLbl>
              <c:idx val="1"/>
              <c:layout>
                <c:manualLayout>
                  <c:x val="-5.0925337632079971E-17"/>
                  <c:y val="-9.2592592592592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5A4-4077-B1B1-097F0FFF42DD}"/>
                </c:ext>
              </c:extLst>
            </c:dLbl>
            <c:dLbl>
              <c:idx val="2"/>
              <c:layout>
                <c:manualLayout>
                  <c:x val="-1.6666666666666666E-2"/>
                  <c:y val="-0.10648148148148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5A4-4077-B1B1-097F0FFF42DD}"/>
                </c:ext>
              </c:extLst>
            </c:dLbl>
            <c:dLbl>
              <c:idx val="3"/>
              <c:layout>
                <c:manualLayout>
                  <c:x val="-5.5555555555555558E-3"/>
                  <c:y val="-8.3333333333333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5A4-4077-B1B1-097F0FFF42DD}"/>
                </c:ext>
              </c:extLst>
            </c:dLbl>
            <c:dLbl>
              <c:idx val="4"/>
              <c:layout>
                <c:manualLayout>
                  <c:x val="-3.6111111111111212E-2"/>
                  <c:y val="-0.129629629629629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5A4-4077-B1B1-097F0FFF42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0070C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год_график!$B$10:$F$10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год_график!$B$12:$F$12</c:f>
              <c:numCache>
                <c:formatCode>#,##0.0</c:formatCode>
                <c:ptCount val="5"/>
                <c:pt idx="0">
                  <c:v>101.07910811721541</c:v>
                </c:pt>
                <c:pt idx="1">
                  <c:v>117.60436205842328</c:v>
                </c:pt>
                <c:pt idx="2">
                  <c:v>101.65922880689698</c:v>
                </c:pt>
                <c:pt idx="3">
                  <c:v>113.56861692483895</c:v>
                </c:pt>
                <c:pt idx="4">
                  <c:v>115.13831629127553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5A4-4077-B1B1-097F0FFF4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8733992"/>
        <c:axId val="498733664"/>
      </c:lineChart>
      <c:catAx>
        <c:axId val="413620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413621200"/>
        <c:crosses val="autoZero"/>
        <c:auto val="1"/>
        <c:lblAlgn val="ctr"/>
        <c:lblOffset val="100"/>
        <c:noMultiLvlLbl val="0"/>
      </c:catAx>
      <c:valAx>
        <c:axId val="41362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ky-KG" sz="1400" i="1"/>
                  <a:t>млн. сомов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y-KG"/>
            </a:p>
          </c:txPr>
        </c:title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413620216"/>
        <c:crosses val="autoZero"/>
        <c:crossBetween val="between"/>
      </c:valAx>
      <c:valAx>
        <c:axId val="498733664"/>
        <c:scaling>
          <c:orientation val="minMax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ky-KG" sz="1400" i="1"/>
                  <a:t>процентов</a:t>
                </a:r>
              </a:p>
            </c:rich>
          </c:tx>
          <c:layout>
            <c:manualLayout>
              <c:xMode val="edge"/>
              <c:yMode val="edge"/>
              <c:x val="0.96835140172695799"/>
              <c:y val="0.3542397763630404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y-KG"/>
            </a:p>
          </c:txPr>
        </c:title>
        <c:numFmt formatCode="#,##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ky-KG"/>
          </a:p>
        </c:txPr>
        <c:crossAx val="498733992"/>
        <c:crosses val="max"/>
        <c:crossBetween val="between"/>
      </c:valAx>
      <c:catAx>
        <c:axId val="4987339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873366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799269656510329"/>
          <c:y val="0.93618284766662574"/>
          <c:w val="0.78092281943018005"/>
          <c:h val="4.63052973591111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B9B-44FA-921A-26717725C06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B9B-44FA-921A-26717725C06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B9B-44FA-921A-26717725C06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B9B-44FA-921A-26717725C06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B9B-44FA-921A-26717725C06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B9B-44FA-921A-26717725C06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B9B-44FA-921A-26717725C06A}"/>
              </c:ext>
            </c:extLst>
          </c:dPt>
          <c:dLbls>
            <c:dLbl>
              <c:idx val="0"/>
              <c:layout>
                <c:manualLayout>
                  <c:x val="4.3744628713446219E-2"/>
                  <c:y val="9.072532101152026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B9B-44FA-921A-26717725C06A}"/>
                </c:ext>
              </c:extLst>
            </c:dLbl>
            <c:dLbl>
              <c:idx val="1"/>
              <c:layout>
                <c:manualLayout>
                  <c:x val="-4.8708278168768729E-2"/>
                  <c:y val="-3.008345513697015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B9B-44FA-921A-26717725C06A}"/>
                </c:ext>
              </c:extLst>
            </c:dLbl>
            <c:dLbl>
              <c:idx val="2"/>
              <c:layout>
                <c:manualLayout>
                  <c:x val="-6.6622636844307512E-2"/>
                  <c:y val="8.089536093097807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B9B-44FA-921A-26717725C06A}"/>
                </c:ext>
              </c:extLst>
            </c:dLbl>
            <c:dLbl>
              <c:idx val="3"/>
              <c:layout>
                <c:manualLayout>
                  <c:x val="-0.21045251816349042"/>
                  <c:y val="1.931251223267429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B9B-44FA-921A-26717725C06A}"/>
                </c:ext>
              </c:extLst>
            </c:dLbl>
            <c:dLbl>
              <c:idx val="4"/>
              <c:layout>
                <c:manualLayout>
                  <c:x val="0.33799854501882914"/>
                  <c:y val="6.3345550877849622E-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B9B-44FA-921A-26717725C0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ky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графики!$A$3:$A$9</c:f>
              <c:strCache>
                <c:ptCount val="7"/>
                <c:pt idx="0">
                  <c:v>сотовая подвижная электросвязь</c:v>
                </c:pt>
                <c:pt idx="1">
                  <c:v>услуги передачи данных </c:v>
                </c:pt>
                <c:pt idx="2">
                  <c:v>телематические услуги </c:v>
                </c:pt>
                <c:pt idx="3">
                  <c:v>услуги присоединения и пропуска трафика</c:v>
                </c:pt>
                <c:pt idx="4">
                  <c:v>услуги по трансляции звуковых и телевизионных программ</c:v>
                </c:pt>
                <c:pt idx="5">
                  <c:v>услуги телефонной связи</c:v>
                </c:pt>
                <c:pt idx="6">
                  <c:v>другие виды услуг  связи</c:v>
                </c:pt>
              </c:strCache>
            </c:strRef>
          </c:cat>
          <c:val>
            <c:numRef>
              <c:f>графики!$B$3:$B$9</c:f>
              <c:numCache>
                <c:formatCode>0.0</c:formatCode>
                <c:ptCount val="7"/>
                <c:pt idx="0">
                  <c:v>45.3</c:v>
                </c:pt>
                <c:pt idx="1">
                  <c:v>42</c:v>
                </c:pt>
                <c:pt idx="2">
                  <c:v>4.9000000000000004</c:v>
                </c:pt>
                <c:pt idx="3">
                  <c:v>2.5</c:v>
                </c:pt>
                <c:pt idx="4">
                  <c:v>3</c:v>
                </c:pt>
                <c:pt idx="5">
                  <c:v>1.2</c:v>
                </c:pt>
                <c:pt idx="6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B9B-44FA-921A-26717725C0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y-KG" b="1" dirty="0">
                <a:latin typeface="Arial" panose="020B0604020202020204" pitchFamily="34" charset="0"/>
                <a:cs typeface="Arial" panose="020B0604020202020204" pitchFamily="34" charset="0"/>
              </a:rPr>
              <a:t>Объем услуг связи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b="1" baseline="0" dirty="0">
                <a:latin typeface="Arial" panose="020B0604020202020204" pitchFamily="34" charset="0"/>
                <a:cs typeface="Arial" panose="020B0604020202020204" pitchFamily="34" charset="0"/>
              </a:rPr>
              <a:t> январе-июне</a:t>
            </a:r>
            <a:endParaRPr lang="ky-KG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ky-KG" sz="1200" i="1" dirty="0">
                <a:latin typeface="Arial" panose="020B0604020202020204" pitchFamily="34" charset="0"/>
                <a:cs typeface="Arial" panose="020B0604020202020204" pitchFamily="34" charset="0"/>
              </a:rPr>
              <a:t>(млн. сомов)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y-K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'6 мес.2023'!$A$3</c:f>
              <c:strCache>
                <c:ptCount val="1"/>
                <c:pt idx="0">
                  <c:v>январь-март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'6 мес.2023'!$B$2:$C$2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'6 мес.2023'!$B$3:$C$3</c:f>
              <c:numCache>
                <c:formatCode>#,##0.0</c:formatCode>
                <c:ptCount val="2"/>
                <c:pt idx="0">
                  <c:v>6616.8</c:v>
                </c:pt>
                <c:pt idx="1">
                  <c:v>7199.4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33-453C-906D-C4C3EBCBAF05}"/>
            </c:ext>
          </c:extLst>
        </c:ser>
        <c:ser>
          <c:idx val="1"/>
          <c:order val="1"/>
          <c:tx>
            <c:strRef>
              <c:f>'6 мес.2023'!$A$4</c:f>
              <c:strCache>
                <c:ptCount val="1"/>
                <c:pt idx="0">
                  <c:v>январь-июнь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'6 мес.2023'!$B$2:$C$2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'6 мес.2023'!$B$4:$C$4</c:f>
              <c:numCache>
                <c:formatCode>#,##0.0</c:formatCode>
                <c:ptCount val="2"/>
                <c:pt idx="0">
                  <c:v>13760.8</c:v>
                </c:pt>
                <c:pt idx="1">
                  <c:v>15811.2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33-453C-906D-C4C3EBCBAF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1170544"/>
        <c:axId val="481170872"/>
      </c:barChart>
      <c:catAx>
        <c:axId val="48117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y-KG"/>
          </a:p>
        </c:txPr>
        <c:crossAx val="481170872"/>
        <c:crosses val="autoZero"/>
        <c:auto val="1"/>
        <c:lblAlgn val="ctr"/>
        <c:lblOffset val="100"/>
        <c:noMultiLvlLbl val="0"/>
      </c:catAx>
      <c:valAx>
        <c:axId val="48117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y-KG"/>
          </a:p>
        </c:txPr>
        <c:crossAx val="48117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0946731104651443E-2"/>
          <c:y val="0.94943407019624015"/>
          <c:w val="0.8035121567427741"/>
          <c:h val="5.05659298037598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y-KG" b="1" dirty="0">
                <a:latin typeface="Arial" panose="020B0604020202020204" pitchFamily="34" charset="0"/>
                <a:cs typeface="Arial" panose="020B0604020202020204" pitchFamily="34" charset="0"/>
              </a:rPr>
              <a:t>Услуги связи в январе-июне</a:t>
            </a:r>
          </a:p>
          <a:p>
            <a:pPr>
              <a:defRPr/>
            </a:pPr>
            <a:r>
              <a:rPr lang="ky-KG" sz="1200" i="1" dirty="0"/>
              <a:t>(в процентах к соответствующему периоду прошлого года)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y-K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'6 мес.2023'!$A$29</c:f>
              <c:strCache>
                <c:ptCount val="1"/>
                <c:pt idx="0">
                  <c:v>январь-март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'6 мес.2023'!$B$28:$C$28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'6 мес.2023'!$B$29:$C$29</c:f>
              <c:numCache>
                <c:formatCode>#,##0.0</c:formatCode>
                <c:ptCount val="2"/>
                <c:pt idx="0">
                  <c:v>107.3</c:v>
                </c:pt>
                <c:pt idx="1">
                  <c:v>114.3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81-48F6-885A-52E836380A11}"/>
            </c:ext>
          </c:extLst>
        </c:ser>
        <c:ser>
          <c:idx val="1"/>
          <c:order val="1"/>
          <c:tx>
            <c:strRef>
              <c:f>'6 мес.2023'!$A$30</c:f>
              <c:strCache>
                <c:ptCount val="1"/>
                <c:pt idx="0">
                  <c:v>январь-июнь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'6 мес.2023'!$B$28:$C$28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'6 мес.2023'!$B$30:$C$30</c:f>
              <c:numCache>
                <c:formatCode>#,##0.0</c:formatCode>
                <c:ptCount val="2"/>
                <c:pt idx="0">
                  <c:v>111.1</c:v>
                </c:pt>
                <c:pt idx="1">
                  <c:v>113.5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81-48F6-885A-52E836380A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013568"/>
        <c:axId val="68013896"/>
      </c:barChart>
      <c:catAx>
        <c:axId val="6801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y-KG"/>
          </a:p>
        </c:txPr>
        <c:crossAx val="68013896"/>
        <c:crosses val="autoZero"/>
        <c:auto val="1"/>
        <c:lblAlgn val="ctr"/>
        <c:lblOffset val="100"/>
        <c:noMultiLvlLbl val="0"/>
      </c:catAx>
      <c:valAx>
        <c:axId val="68013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y-KG"/>
          </a:p>
        </c:txPr>
        <c:crossAx val="6801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4217859741919449E-2"/>
          <c:y val="0.95126488667594422"/>
          <c:w val="0.84136500547539472"/>
          <c:h val="3.54131555207451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A926E-51BF-46DC-8754-44E048BBE537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y-KG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4D00F-A171-4918-9AFA-90C18603F476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603519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FE4AD-C232-4BAC-943B-74741990D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D95BB0F-31E2-4B0A-A532-C19771687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498E5C-B8CA-4383-ADB2-D83CF7138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091B49-3414-4D3B-B3E1-9BC2FF82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584B5A-12AB-49D8-8174-03B054172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308611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551B35-9629-4D13-A7B0-617DC9D53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4A345C-5C51-4FA5-89FC-E4E1B2E17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18896E-FC77-4619-8434-B06339175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A025C6-D02F-4F6B-8E53-DDF607D47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375210-96E6-490E-94A6-4A20468E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438340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E1F14-C514-4958-99A9-7574B9FFE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A3BC8E-6752-48C2-A892-265A4D9AB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966C18-72E6-4B35-A578-75C551514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BD6DCC-8FAF-4934-A399-E6DD9D634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58EFA-8635-47F4-8A97-C2B937981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42297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CBB25-8F9F-451A-B959-EC0A2F63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46E5E1-4948-4B18-B2B8-1691582239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CC53CB-9A43-4453-B385-4D1C7A7C5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86B969-F717-44E5-9AD9-97D872F1E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77CEBE-6B8B-430A-8499-62003B86D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551978-DE9A-4A92-8602-430BD39D3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876258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72E3BF-5632-4388-95DA-0C0D0721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132CD1-C877-4A39-B5D9-CD25C2BFC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BDA60D-38ED-46B0-B305-4B59F8715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A16509A-8082-4076-889A-8E8D3CCF6D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5ABF512-3845-47F7-9FD1-ECB184D15D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F46917-654C-4904-8F9B-3C3F37C57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3C5700-B2DA-425B-AD49-88C7CE14A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8A8FC03-94A4-4EAA-AFD8-4DBF7B310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558633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7E4057-79F1-45CB-AB89-87E026B8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51B1F31-6063-45A4-B526-628E61DEF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41653B9-764F-46C6-AF3C-90F6EAC76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46309F-77AC-4920-B226-8B4D4074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21115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D1C84C-07AD-4B1A-90C4-C04BD304B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4E9DFD7-913E-418B-AFC2-F376ED0BB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7EB834-0D21-4081-85F8-A50F2FB57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469332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B34AC-6852-4F1F-A778-6FA2CDBFA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99F958-CA8D-42B8-B70B-AA8978615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EE70A8-50A4-409F-8DB4-A038AABEB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6A7CAB-A879-4451-A601-FF7790F3E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BCCC97-6D8C-4789-956B-E51460C7A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8BD0DC-FDD0-4D8B-9F3B-CD5AECC1F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803309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E9D47-5023-44A5-A24C-06A66F85D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6F381A1-53D6-46C7-843C-F6B5415077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y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C890C1-A6DE-4971-AE48-C5ABD7293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E5911A-F89A-46F2-8920-D22DED3D0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775DCB-89DF-4FFE-ACCA-0CC34DC84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58D4AC-7572-4FDE-84B5-0CDD57661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966627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FAE112-CE01-4DD1-8DDC-65B5EB740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2BDD0F-94DF-4120-8AD1-32492B460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60FB03-F937-431D-8885-DD4B865CA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1C26C0-DA71-422A-94EF-63219EC98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7DC97B-C1FD-4421-BDC3-E8B7FF4EE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133894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ACC17A6-41D6-453A-8747-B6D14EDE8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9D6986-7366-4FE0-AA6A-9937C6E1E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D8C11-5AF2-418F-B0C9-B7D4030C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AC1849-5CBA-4A97-84B3-62F1B055F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98D8F9-B3CC-4B98-AA5B-A5718B364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551550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C07A5-31F6-4EAA-AAAB-DEA4FE5E5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A04981-0FCB-44FD-9D47-835D4F683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855DBB-0442-47F8-98D3-99E999EC9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130F2-C934-4FBB-A6E4-C447BCFE1A4F}" type="datetimeFigureOut">
              <a:rPr lang="ky-KG" smtClean="0"/>
              <a:t>11.07.23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97AF1C-AF9D-4B94-A744-5BE3B7C88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A746D3-C80F-4630-A629-9C41ACEEE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3988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y-K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ABB32B-D0A5-426A-BDA0-63CA63AF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661072"/>
          </a:xfrm>
        </p:spPr>
        <p:txBody>
          <a:bodyPr>
            <a:normAutofit/>
          </a:bodyPr>
          <a:lstStyle/>
          <a:p>
            <a:r>
              <a:rPr lang="ru-RU" sz="4000" b="1" dirty="0"/>
              <a:t>Об услугах связи в 2022 году и первом полугодии 2023 года</a:t>
            </a:r>
            <a:endParaRPr lang="ky-KG" sz="40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0C3989-40E7-41F8-B441-36F8452EEF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11390"/>
            <a:ext cx="9144000" cy="1655762"/>
          </a:xfrm>
        </p:spPr>
        <p:txBody>
          <a:bodyPr/>
          <a:lstStyle/>
          <a:p>
            <a:r>
              <a:rPr lang="ru-RU" dirty="0" err="1"/>
              <a:t>Текеева</a:t>
            </a:r>
            <a:r>
              <a:rPr lang="ru-RU" dirty="0"/>
              <a:t> </a:t>
            </a:r>
            <a:r>
              <a:rPr lang="ru-RU"/>
              <a:t>Л.А., </a:t>
            </a:r>
            <a:r>
              <a:rPr lang="ru-RU" dirty="0"/>
              <a:t>начальник управления статистики потребительского рынка, информационно-коммуникационных технологий и туризма</a:t>
            </a:r>
          </a:p>
          <a:p>
            <a:r>
              <a:rPr lang="ru-RU" dirty="0"/>
              <a:t>11 июля 2023г.</a:t>
            </a:r>
            <a:endParaRPr lang="ky-KG" dirty="0"/>
          </a:p>
        </p:txBody>
      </p:sp>
      <p:pic>
        <p:nvPicPr>
          <p:cNvPr id="4" name="Picture 4" descr="logo NSC">
            <a:extLst>
              <a:ext uri="{FF2B5EF4-FFF2-40B4-BE49-F238E27FC236}">
                <a16:creationId xmlns:a16="http://schemas.microsoft.com/office/drawing/2014/main" id="{30278277-93A1-4DFA-9106-A603E1F36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5" y="319747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173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977F88-D2E0-483E-B7D0-FFE6A5CD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Количество  абонентов стационарной и мобильной телефонных сетей</a:t>
            </a:r>
            <a:b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i="1" dirty="0">
                <a:latin typeface="Arial" panose="020B0604020202020204" pitchFamily="34" charset="0"/>
                <a:cs typeface="Arial" panose="020B0604020202020204" pitchFamily="34" charset="0"/>
              </a:rPr>
              <a:t>(тысяч)</a:t>
            </a:r>
            <a:endParaRPr lang="ky-KG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DFEF244A-58F6-4F8C-B994-B60922A753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733324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31503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6BC9B-3B35-4D63-BF35-414C81EC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4559"/>
          </a:xfrm>
        </p:spPr>
        <p:txBody>
          <a:bodyPr/>
          <a:lstStyle/>
          <a:p>
            <a:pPr algn="ctr"/>
            <a:r>
              <a:rPr lang="ky-KG" sz="3600" b="1" dirty="0">
                <a:latin typeface="Arial" panose="020B0604020202020204" pitchFamily="34" charset="0"/>
                <a:cs typeface="Arial" panose="020B0604020202020204" pitchFamily="34" charset="0"/>
              </a:rPr>
              <a:t>Число абонентов связи</a:t>
            </a:r>
            <a:r>
              <a:rPr lang="ky-KG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ky-K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2000" i="1" dirty="0">
                <a:latin typeface="Arial" panose="020B0604020202020204" pitchFamily="34" charset="0"/>
                <a:cs typeface="Arial" panose="020B0604020202020204" pitchFamily="34" charset="0"/>
              </a:rPr>
              <a:t>(на тысячу населения)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DB8D9211-8E6E-4194-ABB4-7E2B146B83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8300126"/>
              </p:ext>
            </p:extLst>
          </p:nvPr>
        </p:nvGraphicFramePr>
        <p:xfrm>
          <a:off x="696286" y="1459684"/>
          <a:ext cx="10657514" cy="4717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9678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FDBA25-CDE8-4983-89AD-CC2A6B2D2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733"/>
            <a:ext cx="10515600" cy="1325563"/>
          </a:xfrm>
        </p:spPr>
        <p:txBody>
          <a:bodyPr/>
          <a:lstStyle/>
          <a:p>
            <a:pPr algn="ctr"/>
            <a:r>
              <a:rPr lang="ky-KG" sz="3600" dirty="0">
                <a:latin typeface="Arial" panose="020B0604020202020204" pitchFamily="34" charset="0"/>
                <a:cs typeface="Arial" panose="020B0604020202020204" pitchFamily="34" charset="0"/>
              </a:rPr>
              <a:t>Доходы от оказания услуг связи</a:t>
            </a:r>
            <a:br>
              <a:rPr lang="ky-K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D80E1E07-4BF5-4361-853B-EE7DE5791D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736496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9054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9ECAA01-D15F-4DBE-BF65-19746FAA9D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4571785"/>
              </p:ext>
            </p:extLst>
          </p:nvPr>
        </p:nvGraphicFramePr>
        <p:xfrm>
          <a:off x="203201" y="127000"/>
          <a:ext cx="11671301" cy="6270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4399">
                  <a:extLst>
                    <a:ext uri="{9D8B030D-6E8A-4147-A177-3AD203B41FA5}">
                      <a16:colId xmlns:a16="http://schemas.microsoft.com/office/drawing/2014/main" val="2091993978"/>
                    </a:ext>
                  </a:extLst>
                </a:gridCol>
                <a:gridCol w="1689100">
                  <a:extLst>
                    <a:ext uri="{9D8B030D-6E8A-4147-A177-3AD203B41FA5}">
                      <a16:colId xmlns:a16="http://schemas.microsoft.com/office/drawing/2014/main" val="1945357401"/>
                    </a:ext>
                  </a:extLst>
                </a:gridCol>
                <a:gridCol w="1803400">
                  <a:extLst>
                    <a:ext uri="{9D8B030D-6E8A-4147-A177-3AD203B41FA5}">
                      <a16:colId xmlns:a16="http://schemas.microsoft.com/office/drawing/2014/main" val="2486863676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val="3407063690"/>
                    </a:ext>
                  </a:extLst>
                </a:gridCol>
                <a:gridCol w="1524002">
                  <a:extLst>
                    <a:ext uri="{9D8B030D-6E8A-4147-A177-3AD203B41FA5}">
                      <a16:colId xmlns:a16="http://schemas.microsoft.com/office/drawing/2014/main" val="1129348872"/>
                    </a:ext>
                  </a:extLst>
                </a:gridCol>
              </a:tblGrid>
              <a:tr h="429520">
                <a:tc>
                  <a:txBody>
                    <a:bodyPr/>
                    <a:lstStyle/>
                    <a:p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032444"/>
                  </a:ext>
                </a:extLst>
              </a:tr>
              <a:tr h="458548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 связи- всего </a:t>
                      </a:r>
                      <a:r>
                        <a:rPr lang="ru-RU" sz="1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(млн. сомов)</a:t>
                      </a:r>
                      <a:endParaRPr lang="ky-KG" sz="16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22 423,5</a:t>
                      </a:r>
                      <a:endParaRPr lang="ky-KG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22 614,1</a:t>
                      </a:r>
                      <a:endParaRPr lang="ky-KG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25 759,8</a:t>
                      </a:r>
                      <a:endParaRPr lang="ky-KG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29 656,4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677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услуги телеграфной связи</a:t>
                      </a:r>
                    </a:p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595913"/>
                  </a:ext>
                </a:extLst>
              </a:tr>
              <a:tr h="31850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услуги телефонной связи </a:t>
                      </a:r>
                    </a:p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в том числе: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598,8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595,4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451,6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353,1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752523"/>
                  </a:ext>
                </a:extLst>
              </a:tr>
              <a:tr h="2936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междугородная телефонная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119,8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37,8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824424"/>
                  </a:ext>
                </a:extLst>
              </a:tr>
              <a:tr h="277116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международная телефонная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64,7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41,5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53,7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662273"/>
                  </a:ext>
                </a:extLst>
              </a:tr>
              <a:tr h="32773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городская и сельская телефонная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350,7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361,9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290,3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261,6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173978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услуги по трансляции звуковых и </a:t>
                      </a:r>
                    </a:p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телевизионных программ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1 085,7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1 541,5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914,1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894,3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075531"/>
                  </a:ext>
                </a:extLst>
              </a:tr>
              <a:tr h="42285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сотовая подвижная электросвязь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11 883,1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10 899,2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12 438,0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13 446,8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307162"/>
                  </a:ext>
                </a:extLst>
              </a:tr>
              <a:tr h="908261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услуги передачи данных: доступ к сети </a:t>
                      </a:r>
                    </a:p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Интернет, телематические услуги, услуги </a:t>
                      </a:r>
                    </a:p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присоединения и пропуска трафика 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8 384,8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9 057,6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10 623,6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14 644,4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389521"/>
                  </a:ext>
                </a:extLst>
              </a:tr>
              <a:tr h="42952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контроль по использованию</a:t>
                      </a:r>
                    </a:p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радиоэлектронных средств и </a:t>
                      </a:r>
                    </a:p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высокочастотных устройств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415,6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469,6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1 283,2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212,5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849333"/>
                  </a:ext>
                </a:extLst>
              </a:tr>
              <a:tr h="4295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прочие виды услуг связи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52,6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47,4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47,2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106,1</a:t>
                      </a:r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444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3449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6858E6-A918-4683-A8A0-C4627E372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971"/>
            <a:ext cx="10515600" cy="106680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Структура услуг связи</a:t>
            </a:r>
            <a:b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(в процентах к итогу)</a:t>
            </a:r>
            <a:endParaRPr lang="ky-KG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43E2093C-25E9-4D7B-8A17-1D6E55D224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0407875"/>
              </p:ext>
            </p:extLst>
          </p:nvPr>
        </p:nvGraphicFramePr>
        <p:xfrm>
          <a:off x="838200" y="1164772"/>
          <a:ext cx="10515600" cy="5012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8909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FC638692-53C9-4D2F-A59A-CB3DDBF94B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1110165"/>
              </p:ext>
            </p:extLst>
          </p:nvPr>
        </p:nvGraphicFramePr>
        <p:xfrm>
          <a:off x="176169" y="83890"/>
          <a:ext cx="10972801" cy="5206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5778">
                  <a:extLst>
                    <a:ext uri="{9D8B030D-6E8A-4147-A177-3AD203B41FA5}">
                      <a16:colId xmlns:a16="http://schemas.microsoft.com/office/drawing/2014/main" val="969601860"/>
                    </a:ext>
                  </a:extLst>
                </a:gridCol>
                <a:gridCol w="2067890">
                  <a:extLst>
                    <a:ext uri="{9D8B030D-6E8A-4147-A177-3AD203B41FA5}">
                      <a16:colId xmlns:a16="http://schemas.microsoft.com/office/drawing/2014/main" val="3671466988"/>
                    </a:ext>
                  </a:extLst>
                </a:gridCol>
                <a:gridCol w="2331192">
                  <a:extLst>
                    <a:ext uri="{9D8B030D-6E8A-4147-A177-3AD203B41FA5}">
                      <a16:colId xmlns:a16="http://schemas.microsoft.com/office/drawing/2014/main" val="3546914193"/>
                    </a:ext>
                  </a:extLst>
                </a:gridCol>
                <a:gridCol w="2437941">
                  <a:extLst>
                    <a:ext uri="{9D8B030D-6E8A-4147-A177-3AD203B41FA5}">
                      <a16:colId xmlns:a16="http://schemas.microsoft.com/office/drawing/2014/main" val="2726274270"/>
                    </a:ext>
                  </a:extLst>
                </a:gridCol>
              </a:tblGrid>
              <a:tr h="525724">
                <a:tc>
                  <a:txBody>
                    <a:bodyPr/>
                    <a:lstStyle/>
                    <a:p>
                      <a:endParaRPr lang="ky-KG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 связи- всего </a:t>
                      </a:r>
                      <a:r>
                        <a:rPr lang="ru-RU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(млн. сомов)</a:t>
                      </a:r>
                      <a:endParaRPr lang="ky-KG" sz="12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330789"/>
                  </a:ext>
                </a:extLst>
              </a:tr>
              <a:tr h="841815">
                <a:tc>
                  <a:txBody>
                    <a:bodyPr/>
                    <a:lstStyle/>
                    <a:p>
                      <a:pPr algn="ctr" fontAlgn="t"/>
                      <a:endParaRPr lang="ky-KG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lang="ky-KG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т.ч. населению</a:t>
                      </a:r>
                      <a:endParaRPr lang="ky-KG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уд. вес услуг, предоставленных населению, %</a:t>
                      </a:r>
                      <a:endParaRPr lang="ky-KG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400655"/>
                  </a:ext>
                </a:extLst>
              </a:tr>
              <a:tr h="42713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66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lang="ky-KG" sz="1400" b="1" i="0" u="none" strike="noStrike" dirty="0">
                          <a:solidFill>
                            <a:srgbClr val="0066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ыргызская Республика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29 659,4</a:t>
                      </a:r>
                      <a:endParaRPr lang="ky-KG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23 021,0</a:t>
                      </a:r>
                      <a:endParaRPr lang="ky-KG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77,6</a:t>
                      </a:r>
                      <a:endParaRPr lang="ky-KG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439944"/>
                  </a:ext>
                </a:extLst>
              </a:tr>
              <a:tr h="427135">
                <a:tc>
                  <a:txBody>
                    <a:bodyPr/>
                    <a:lstStyle/>
                    <a:p>
                      <a:pPr algn="l" fontAlgn="t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 телеграфной связи</a:t>
                      </a:r>
                    </a:p>
                  </a:txBody>
                  <a:tcPr marR="7620" marT="762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16,7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592674"/>
                  </a:ext>
                </a:extLst>
              </a:tr>
              <a:tr h="427135">
                <a:tc>
                  <a:txBody>
                    <a:bodyPr/>
                    <a:lstStyle/>
                    <a:p>
                      <a:pPr algn="l" fontAlgn="t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 телефонной связи</a:t>
                      </a:r>
                    </a:p>
                  </a:txBody>
                  <a:tcPr marR="7620" marT="762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353,1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100,6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28,5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443425"/>
                  </a:ext>
                </a:extLst>
              </a:tr>
              <a:tr h="427135">
                <a:tc>
                  <a:txBody>
                    <a:bodyPr/>
                    <a:lstStyle/>
                    <a:p>
                      <a:pPr algn="l" fontAlgn="t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сотовая подвижная электросвязь</a:t>
                      </a:r>
                    </a:p>
                  </a:txBody>
                  <a:tcPr marR="7620" marT="762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13 446,8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11 711,5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87,1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33537"/>
                  </a:ext>
                </a:extLst>
              </a:tr>
              <a:tr h="427135">
                <a:tc>
                  <a:txBody>
                    <a:bodyPr/>
                    <a:lstStyle/>
                    <a:p>
                      <a:pPr algn="l" fontAlgn="t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 передачи данных </a:t>
                      </a:r>
                    </a:p>
                  </a:txBody>
                  <a:tcPr marR="7620" marT="762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12 434,0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10 436,0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83,9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857041"/>
                  </a:ext>
                </a:extLst>
              </a:tr>
              <a:tr h="427135">
                <a:tc>
                  <a:txBody>
                    <a:bodyPr/>
                    <a:lstStyle/>
                    <a:p>
                      <a:pPr algn="l" fontAlgn="t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телематические услуги </a:t>
                      </a:r>
                    </a:p>
                  </a:txBody>
                  <a:tcPr marR="7620" marT="762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1 460,4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26,0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385255"/>
                  </a:ext>
                </a:extLst>
              </a:tr>
              <a:tr h="41514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 присоединения и пропуска трафика</a:t>
                      </a:r>
                    </a:p>
                  </a:txBody>
                  <a:tcPr marR="7620" marT="762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742,4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321,0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43,2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34977"/>
                  </a:ext>
                </a:extLst>
              </a:tr>
              <a:tr h="34394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 по трансляции звуковых  и телевизионных программ</a:t>
                      </a:r>
                    </a:p>
                  </a:txBody>
                  <a:tcPr marR="7620" marT="762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894,3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425,5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47,6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864962"/>
                  </a:ext>
                </a:extLst>
              </a:tr>
              <a:tr h="427135">
                <a:tc>
                  <a:txBody>
                    <a:bodyPr/>
                    <a:lstStyle/>
                    <a:p>
                      <a:pPr algn="l" fontAlgn="t"/>
                      <a:r>
                        <a:rPr lang="ky-K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другие виды услуг  связи</a:t>
                      </a:r>
                    </a:p>
                  </a:txBody>
                  <a:tcPr marR="7620" marT="762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326,0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ky-KG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222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60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FCE885B0-2824-455D-9C76-9EBE19DCA07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22189734"/>
              </p:ext>
            </p:extLst>
          </p:nvPr>
        </p:nvGraphicFramePr>
        <p:xfrm>
          <a:off x="645952" y="469783"/>
          <a:ext cx="5373849" cy="5719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D0B13224-597E-4347-920A-7F20C0B63F2C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894781161"/>
              </p:ext>
            </p:extLst>
          </p:nvPr>
        </p:nvGraphicFramePr>
        <p:xfrm>
          <a:off x="6172200" y="469783"/>
          <a:ext cx="5183188" cy="5719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18810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logo NSC">
            <a:extLst>
              <a:ext uri="{FF2B5EF4-FFF2-40B4-BE49-F238E27FC236}">
                <a16:creationId xmlns:a16="http://schemas.microsoft.com/office/drawing/2014/main" id="{9B8C6BB0-CFB8-423E-9C1E-C9CC9365B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590" y="537861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E32B0F3-F310-44D9-99C5-72D657EFE37E}"/>
              </a:ext>
            </a:extLst>
          </p:cNvPr>
          <p:cNvSpPr/>
          <p:nvPr/>
        </p:nvSpPr>
        <p:spPr>
          <a:xfrm>
            <a:off x="2563629" y="2967335"/>
            <a:ext cx="70647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Спасибо за внимание! 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39352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1060</TotalTime>
  <Words>355</Words>
  <Application>Microsoft Office PowerPoint</Application>
  <PresentationFormat>Широкоэкранный</PresentationFormat>
  <Paragraphs>139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Об услугах связи в 2022 году и первом полугодии 2023 года</vt:lpstr>
      <vt:lpstr>Количество  абонентов стационарной и мобильной телефонных сетей (тысяч)</vt:lpstr>
      <vt:lpstr>Число абонентов связи  (на тысячу населения)</vt:lpstr>
      <vt:lpstr>Доходы от оказания услуг связи  </vt:lpstr>
      <vt:lpstr>Презентация PowerPoint</vt:lpstr>
      <vt:lpstr>Структура услуг связи (в процентах к итогу)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ltekeeva</dc:creator>
  <cp:lastModifiedBy>ltekeeva</cp:lastModifiedBy>
  <cp:revision>61</cp:revision>
  <cp:lastPrinted>2023-07-10T11:29:05Z</cp:lastPrinted>
  <dcterms:created xsi:type="dcterms:W3CDTF">2022-07-25T13:40:24Z</dcterms:created>
  <dcterms:modified xsi:type="dcterms:W3CDTF">2023-07-11T02:39:29Z</dcterms:modified>
</cp:coreProperties>
</file>