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16"/>
  </p:notesMasterIdLst>
  <p:sldIdLst>
    <p:sldId id="256" r:id="rId2"/>
    <p:sldId id="257" r:id="rId3"/>
    <p:sldId id="317" r:id="rId4"/>
    <p:sldId id="324" r:id="rId5"/>
    <p:sldId id="321" r:id="rId6"/>
    <p:sldId id="325" r:id="rId7"/>
    <p:sldId id="322" r:id="rId8"/>
    <p:sldId id="327" r:id="rId9"/>
    <p:sldId id="328" r:id="rId10"/>
    <p:sldId id="330" r:id="rId11"/>
    <p:sldId id="331" r:id="rId12"/>
    <p:sldId id="332" r:id="rId13"/>
    <p:sldId id="333" r:id="rId14"/>
    <p:sldId id="304" r:id="rId15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110" d="100"/>
          <a:sy n="110" d="100"/>
        </p:scale>
        <p:origin x="5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2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и взаимная торговля </a:t>
            </a:r>
          </a:p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периоду)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323342142604346"/>
          <c:y val="6.339601996126020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6872716069219619E-2"/>
          <c:y val="0.21557466269102604"/>
          <c:w val="0.8712939632545931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Лист4!$C$4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Лист4!$D$4:$H$4</c:f>
            </c:numRef>
          </c:val>
          <c:smooth val="0"/>
        </c:ser>
        <c:ser>
          <c:idx val="1"/>
          <c:order val="1"/>
          <c:tx>
            <c:strRef>
              <c:f>Лист4!$C$5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F242547B-5CFD-4BE6-995D-3E3BD3509B7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Лист4!$D$5:$H$5</c:f>
              <c:numCache>
                <c:formatCode>General</c:formatCode>
                <c:ptCount val="5"/>
                <c:pt idx="0" formatCode="0.0">
                  <c:v>86</c:v>
                </c:pt>
                <c:pt idx="1">
                  <c:v>104.1</c:v>
                </c:pt>
                <c:pt idx="2">
                  <c:v>93.9</c:v>
                </c:pt>
                <c:pt idx="3">
                  <c:v>78.7</c:v>
                </c:pt>
                <c:pt idx="4">
                  <c:v>106.1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Лист4!$C$6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6952694702931E-2"/>
                  <c:y val="-4.86913090436871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81290464645852"/>
                      <c:h val="0.3654111218506742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3.0028353715296871E-2"/>
                  <c:y val="-9.7384535105782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52150800110163"/>
                      <c:h val="0.31915346767542729"/>
                    </c:manualLayout>
                  </c15:layout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Лист4!$D$6:$H$6</c:f>
              <c:numCache>
                <c:formatCode>General</c:formatCode>
                <c:ptCount val="5"/>
                <c:pt idx="0">
                  <c:v>130.9</c:v>
                </c:pt>
                <c:pt idx="1">
                  <c:v>107.4</c:v>
                </c:pt>
                <c:pt idx="2">
                  <c:v>95.8</c:v>
                </c:pt>
                <c:pt idx="3" formatCode="0.0">
                  <c:v>72.400000000000006</c:v>
                </c:pt>
                <c:pt idx="4">
                  <c:v>96.3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34136"/>
        <c:axId val="97534528"/>
      </c:lineChart>
      <c:catAx>
        <c:axId val="9753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534528"/>
        <c:crosses val="autoZero"/>
        <c:auto val="1"/>
        <c:lblAlgn val="ctr"/>
        <c:lblOffset val="100"/>
        <c:noMultiLvlLbl val="0"/>
      </c:catAx>
      <c:valAx>
        <c:axId val="97534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9753413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3660296975380965"/>
          <c:y val="0.90950350373454358"/>
          <c:w val="0.40537496223325425"/>
          <c:h val="7.34542026219444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Взаимная торговля </a:t>
            </a:r>
          </a:p>
          <a:p>
            <a:pPr>
              <a:defRPr sz="2800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предыдущему периоду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4545570940405471E-2"/>
          <c:y val="0.19131400677528768"/>
          <c:w val="0.8901968503937007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Лист5!$C$4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8.3333333333332829E-3"/>
                  <c:y val="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Лист5!$D$4:$G$4</c:f>
              <c:numCache>
                <c:formatCode>General</c:formatCode>
                <c:ptCount val="4"/>
                <c:pt idx="0">
                  <c:v>86.7</c:v>
                </c:pt>
                <c:pt idx="1">
                  <c:v>91.5</c:v>
                </c:pt>
                <c:pt idx="2">
                  <c:v>82.6</c:v>
                </c:pt>
                <c:pt idx="3" formatCode="0.0">
                  <c:v>109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Лист5!$C$5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1.1111111111111112E-2"/>
                  <c:y val="7.87038859725867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333333333333335E-2"/>
                      <c:h val="0.2869677748614756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Лист5!$D$5:$G$5</c:f>
              <c:numCache>
                <c:formatCode>General</c:formatCode>
                <c:ptCount val="4"/>
                <c:pt idx="0">
                  <c:v>99.9</c:v>
                </c:pt>
                <c:pt idx="1">
                  <c:v>99.3</c:v>
                </c:pt>
                <c:pt idx="2" formatCode="0.0">
                  <c:v>78</c:v>
                </c:pt>
                <c:pt idx="3">
                  <c:v>78.7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153680"/>
        <c:axId val="115151328"/>
      </c:lineChart>
      <c:catAx>
        <c:axId val="11515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51328"/>
        <c:crosses val="autoZero"/>
        <c:auto val="1"/>
        <c:lblAlgn val="ctr"/>
        <c:lblOffset val="100"/>
        <c:noMultiLvlLbl val="0"/>
      </c:catAx>
      <c:valAx>
        <c:axId val="11515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53680"/>
        <c:crosses val="autoZero"/>
        <c:crossBetween val="between"/>
      </c:valAx>
      <c:spPr>
        <a:noFill/>
        <a:ln>
          <a:solidFill>
            <a:schemeClr val="accent1"/>
          </a:solidFill>
          <a:miter lim="800000"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ru-RU" sz="32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страны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в 2016г. </a:t>
            </a:r>
            <a:r>
              <a:rPr lang="ru-RU" sz="32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1604683084770801"/>
          <c:y val="4.09887169903907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3049804701568693E-2"/>
                  <c:y val="5.46197487959075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 smtClean="0"/>
                      <a:t>0,7%</a:t>
                    </a:r>
                    <a:endParaRPr lang="en-US" sz="2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401674908462952E-2"/>
                      <c:h val="7.5328793689312237E-2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400" dirty="0" smtClean="0"/>
                      <a:t>59,4%</a:t>
                    </a:r>
                    <a:endParaRPr lang="en-US" sz="2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0494422917710808E-3"/>
                  <c:y val="-3.33769191337742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39,9%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Лист4!$D$10:$D$13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Лист4!$E$10:$E$13</c:f>
              <c:numCache>
                <c:formatCode>General</c:formatCode>
                <c:ptCount val="4"/>
                <c:pt idx="0">
                  <c:v>0.1</c:v>
                </c:pt>
                <c:pt idx="1">
                  <c:v>3.2</c:v>
                </c:pt>
                <c:pt idx="2">
                  <c:v>265.5</c:v>
                </c:pt>
                <c:pt idx="3">
                  <c:v>178.4</c:v>
                </c:pt>
              </c:numCache>
            </c:numRef>
          </c:val>
        </c:ser>
        <c:ser>
          <c:idx val="1"/>
          <c:order val="1"/>
          <c:tx>
            <c:strRef>
              <c:f>Лист4!$E$17:$E$20</c:f>
              <c:strCache>
                <c:ptCount val="4"/>
                <c:pt idx="0">
                  <c:v>0,05</c:v>
                </c:pt>
                <c:pt idx="1">
                  <c:v>1,4</c:v>
                </c:pt>
                <c:pt idx="2">
                  <c:v>58,6</c:v>
                </c:pt>
                <c:pt idx="3">
                  <c:v>39,9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556034473350727"/>
          <c:y val="8.54815563848636E-2"/>
          <c:w val="0.35382678551239227"/>
          <c:h val="0.78886010803929729"/>
        </c:manualLayout>
      </c:layout>
      <c:pieChart>
        <c:varyColors val="1"/>
        <c:ser>
          <c:idx val="0"/>
          <c:order val="0"/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PowerPoint]Лист4'!$E$44:$E$47</c:f>
            </c:numRef>
          </c:val>
        </c:ser>
        <c:ser>
          <c:idx val="1"/>
          <c:order val="1"/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PowerPoint]Лист4'!$F$44:$F$47</c:f>
            </c:numRef>
          </c:val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1.1379147926959699E-3"/>
                  <c:y val="9.8929777376370511E-4"/>
                </c:manualLayout>
              </c:layout>
              <c:tx>
                <c:rich>
                  <a:bodyPr/>
                  <a:lstStyle/>
                  <a:p>
                    <a:fld id="{DF3B77F5-2EC0-4F2B-9B22-8ED640A20696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5808784916097469E-3"/>
                  <c:y val="3.8122757595767963E-2"/>
                </c:manualLayout>
              </c:layout>
              <c:tx>
                <c:rich>
                  <a:bodyPr/>
                  <a:lstStyle/>
                  <a:p>
                    <a:fld id="{6D5BFC21-9340-462B-8CC0-D85AAD4F534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842654987552455E-2"/>
                  <c:y val="-8.7409300177664837E-2"/>
                </c:manualLayout>
              </c:layout>
              <c:tx>
                <c:rich>
                  <a:bodyPr/>
                  <a:lstStyle/>
                  <a:p>
                    <a:fld id="{22511B75-C1D0-4670-BC53-695F6692A3C8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,0 %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PowerPoint]Лист4'!$D$44:$D$47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'[Диаграмма в Microsoft PowerPoint]Лист4'!$G$44:$G$47</c:f>
              <c:numCache>
                <c:formatCode>General</c:formatCode>
                <c:ptCount val="4"/>
                <c:pt idx="0">
                  <c:v>0.1</c:v>
                </c:pt>
                <c:pt idx="1">
                  <c:v>2.7</c:v>
                </c:pt>
                <c:pt idx="2">
                  <c:v>30.2</c:v>
                </c:pt>
                <c:pt idx="3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по основным странам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партнерам </a:t>
            </a:r>
          </a:p>
          <a:p>
            <a:pPr>
              <a:defRPr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2017г.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5360038176731537E-2"/>
          <c:y val="0.24959924364293173"/>
          <c:w val="0.89384264761716103"/>
          <c:h val="0.51318439025766938"/>
        </c:manualLayout>
      </c:layout>
      <c:barChart>
        <c:barDir val="col"/>
        <c:grouping val="clustered"/>
        <c:varyColors val="0"/>
        <c:ser>
          <c:idx val="0"/>
          <c:order val="0"/>
          <c:tx>
            <c:v>Объем в млн. долл США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т_13БЮЛЛ!$K$10:$K$15</c:f>
              <c:strCache>
                <c:ptCount val="6"/>
                <c:pt idx="0">
                  <c:v>Швейцария</c:v>
                </c:pt>
                <c:pt idx="1">
                  <c:v>Узбекистан</c:v>
                </c:pt>
                <c:pt idx="2">
                  <c:v>Китай</c:v>
                </c:pt>
                <c:pt idx="3">
                  <c:v>Турция</c:v>
                </c:pt>
                <c:pt idx="4">
                  <c:v>ОАЭ</c:v>
                </c:pt>
                <c:pt idx="5">
                  <c:v>Таджикистан</c:v>
                </c:pt>
              </c:strCache>
            </c:strRef>
          </c:cat>
          <c:val>
            <c:numRef>
              <c:f>т_13БЮЛЛ!$L$10:$L$15</c:f>
              <c:numCache>
                <c:formatCode>0.0</c:formatCode>
                <c:ptCount val="6"/>
                <c:pt idx="0">
                  <c:v>436.1</c:v>
                </c:pt>
                <c:pt idx="1">
                  <c:v>109</c:v>
                </c:pt>
                <c:pt idx="2">
                  <c:v>70.400000000000006</c:v>
                </c:pt>
                <c:pt idx="3">
                  <c:v>58.4</c:v>
                </c:pt>
                <c:pt idx="4">
                  <c:v>30.9</c:v>
                </c:pt>
                <c:pt idx="5">
                  <c:v>15.3</c:v>
                </c:pt>
              </c:numCache>
            </c:numRef>
          </c:val>
        </c:ser>
        <c:ser>
          <c:idx val="1"/>
          <c:order val="1"/>
          <c:tx>
            <c:v>доля 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т_13БЮЛЛ!$K$10:$K$15</c:f>
              <c:strCache>
                <c:ptCount val="6"/>
                <c:pt idx="0">
                  <c:v>Швейцария</c:v>
                </c:pt>
                <c:pt idx="1">
                  <c:v>Узбекистан</c:v>
                </c:pt>
                <c:pt idx="2">
                  <c:v>Китай</c:v>
                </c:pt>
                <c:pt idx="3">
                  <c:v>Турция</c:v>
                </c:pt>
                <c:pt idx="4">
                  <c:v>ОАЭ</c:v>
                </c:pt>
                <c:pt idx="5">
                  <c:v>Таджикистан</c:v>
                </c:pt>
              </c:strCache>
            </c:strRef>
          </c:cat>
          <c:val>
            <c:numRef>
              <c:f>т_13БЮЛЛ!$M$10:$M$15</c:f>
              <c:numCache>
                <c:formatCode>0.0</c:formatCode>
                <c:ptCount val="6"/>
                <c:pt idx="0">
                  <c:v>35.099867900362227</c:v>
                </c:pt>
                <c:pt idx="1">
                  <c:v>8.7708186863079955</c:v>
                </c:pt>
                <c:pt idx="2">
                  <c:v>5.6667958954451443</c:v>
                </c:pt>
                <c:pt idx="3">
                  <c:v>4.7008021170339873</c:v>
                </c:pt>
                <c:pt idx="4">
                  <c:v>2.4868435272835971</c:v>
                </c:pt>
                <c:pt idx="5">
                  <c:v>1.2354159127971351</c:v>
                </c:pt>
              </c:numCache>
            </c:numRef>
          </c:val>
        </c:ser>
        <c:ser>
          <c:idx val="2"/>
          <c:order val="2"/>
          <c:tx>
            <c:v>в % к пред. пер.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т_13БЮЛЛ!$K$10:$K$15</c:f>
              <c:strCache>
                <c:ptCount val="6"/>
                <c:pt idx="0">
                  <c:v>Швейцария</c:v>
                </c:pt>
                <c:pt idx="1">
                  <c:v>Узбекистан</c:v>
                </c:pt>
                <c:pt idx="2">
                  <c:v>Китай</c:v>
                </c:pt>
                <c:pt idx="3">
                  <c:v>Турция</c:v>
                </c:pt>
                <c:pt idx="4">
                  <c:v>ОАЭ</c:v>
                </c:pt>
                <c:pt idx="5">
                  <c:v>Таджикистан</c:v>
                </c:pt>
              </c:strCache>
            </c:strRef>
          </c:cat>
          <c:val>
            <c:numRef>
              <c:f>т_13БЮЛЛ!$N$10:$N$15</c:f>
              <c:numCache>
                <c:formatCode>0.0</c:formatCode>
                <c:ptCount val="6"/>
                <c:pt idx="0">
                  <c:v>111.75</c:v>
                </c:pt>
                <c:pt idx="1">
                  <c:v>116.92</c:v>
                </c:pt>
                <c:pt idx="2">
                  <c:v>183.29</c:v>
                </c:pt>
                <c:pt idx="3">
                  <c:v>90.15</c:v>
                </c:pt>
                <c:pt idx="4">
                  <c:v>85.42</c:v>
                </c:pt>
                <c:pt idx="5">
                  <c:v>100.47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147408"/>
        <c:axId val="115150544"/>
      </c:barChart>
      <c:catAx>
        <c:axId val="11514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50544"/>
        <c:crosses val="autoZero"/>
        <c:auto val="1"/>
        <c:lblAlgn val="ctr"/>
        <c:lblOffset val="100"/>
        <c:noMultiLvlLbl val="0"/>
      </c:catAx>
      <c:valAx>
        <c:axId val="11515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4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58754845202954"/>
          <c:y val="0.95520862432862441"/>
          <c:w val="0.63682490309594086"/>
          <c:h val="4.4791402082804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по основным странам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партнерам</a:t>
            </a:r>
          </a:p>
          <a:p>
            <a: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2017г.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062874019208593E-2"/>
          <c:y val="0.26197207221266194"/>
          <c:w val="0.94193712598079138"/>
          <c:h val="0.53208093191235029"/>
        </c:manualLayout>
      </c:layout>
      <c:barChart>
        <c:barDir val="col"/>
        <c:grouping val="clustered"/>
        <c:varyColors val="0"/>
        <c:ser>
          <c:idx val="0"/>
          <c:order val="0"/>
          <c:tx>
            <c:v>Объем в млн. долл США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т_13БЮЛЛ!$L$10:$L$14</c:f>
              <c:strCache>
                <c:ptCount val="5"/>
                <c:pt idx="0">
                  <c:v>Китай</c:v>
                </c:pt>
                <c:pt idx="1">
                  <c:v>Турция</c:v>
                </c:pt>
                <c:pt idx="2">
                  <c:v>США</c:v>
                </c:pt>
                <c:pt idx="3">
                  <c:v>Узбекистан</c:v>
                </c:pt>
                <c:pt idx="4">
                  <c:v>Германия</c:v>
                </c:pt>
              </c:strCache>
            </c:strRef>
          </c:cat>
          <c:val>
            <c:numRef>
              <c:f>т_13БЮЛЛ!$M$10:$M$14</c:f>
              <c:numCache>
                <c:formatCode>0.0</c:formatCode>
                <c:ptCount val="5"/>
                <c:pt idx="0">
                  <c:v>1087.0999999999999</c:v>
                </c:pt>
                <c:pt idx="1">
                  <c:v>162.6</c:v>
                </c:pt>
                <c:pt idx="2">
                  <c:v>129</c:v>
                </c:pt>
                <c:pt idx="3">
                  <c:v>122.2</c:v>
                </c:pt>
                <c:pt idx="4">
                  <c:v>43.6</c:v>
                </c:pt>
              </c:numCache>
            </c:numRef>
          </c:val>
        </c:ser>
        <c:ser>
          <c:idx val="1"/>
          <c:order val="1"/>
          <c:tx>
            <c:v>доля 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т_13БЮЛЛ!$L$10:$L$14</c:f>
              <c:strCache>
                <c:ptCount val="5"/>
                <c:pt idx="0">
                  <c:v>Китай</c:v>
                </c:pt>
                <c:pt idx="1">
                  <c:v>Турция</c:v>
                </c:pt>
                <c:pt idx="2">
                  <c:v>США</c:v>
                </c:pt>
                <c:pt idx="3">
                  <c:v>Узбекистан</c:v>
                </c:pt>
                <c:pt idx="4">
                  <c:v>Германия</c:v>
                </c:pt>
              </c:strCache>
            </c:strRef>
          </c:cat>
          <c:val>
            <c:numRef>
              <c:f>т_13БЮЛЛ!$N$10:$N$14</c:f>
              <c:numCache>
                <c:formatCode>0.0</c:formatCode>
                <c:ptCount val="5"/>
                <c:pt idx="0">
                  <c:v>34.200000000000003</c:v>
                </c:pt>
                <c:pt idx="1">
                  <c:v>5.0999999999999996</c:v>
                </c:pt>
                <c:pt idx="2">
                  <c:v>4.0999999999999996</c:v>
                </c:pt>
                <c:pt idx="3">
                  <c:v>3.8</c:v>
                </c:pt>
                <c:pt idx="4">
                  <c:v>1.4</c:v>
                </c:pt>
              </c:numCache>
            </c:numRef>
          </c:val>
        </c:ser>
        <c:ser>
          <c:idx val="2"/>
          <c:order val="2"/>
          <c:tx>
            <c:v>в % к пред. пер.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т_13БЮЛЛ!$L$10:$L$14</c:f>
              <c:strCache>
                <c:ptCount val="5"/>
                <c:pt idx="0">
                  <c:v>Китай</c:v>
                </c:pt>
                <c:pt idx="1">
                  <c:v>Турция</c:v>
                </c:pt>
                <c:pt idx="2">
                  <c:v>США</c:v>
                </c:pt>
                <c:pt idx="3">
                  <c:v>Узбекистан</c:v>
                </c:pt>
                <c:pt idx="4">
                  <c:v>Германия</c:v>
                </c:pt>
              </c:strCache>
            </c:strRef>
          </c:cat>
          <c:val>
            <c:numRef>
              <c:f>т_13БЮЛЛ!$O$10:$O$14</c:f>
              <c:numCache>
                <c:formatCode>0.0</c:formatCode>
                <c:ptCount val="5"/>
                <c:pt idx="0">
                  <c:v>97.6</c:v>
                </c:pt>
                <c:pt idx="1">
                  <c:v>121.2</c:v>
                </c:pt>
                <c:pt idx="2">
                  <c:v>101.83</c:v>
                </c:pt>
                <c:pt idx="3">
                  <c:v>260</c:v>
                </c:pt>
                <c:pt idx="4">
                  <c:v>113.7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154856"/>
        <c:axId val="115152112"/>
      </c:barChart>
      <c:catAx>
        <c:axId val="11515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152112"/>
        <c:crosses val="autoZero"/>
        <c:auto val="1"/>
        <c:lblAlgn val="ctr"/>
        <c:lblOffset val="100"/>
        <c:noMultiLvlLbl val="0"/>
      </c:catAx>
      <c:valAx>
        <c:axId val="11515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5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619596013701139E-2"/>
          <c:y val="0.94859853266056393"/>
          <c:w val="0.89310197388513779"/>
          <c:h val="5.14014673394361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основных товаров от общего объема экспорта </a:t>
            </a:r>
          </a:p>
          <a:p>
            <a:pPr>
              <a:defRPr/>
            </a:pPr>
            <a:r>
              <a:rPr lang="ru-RU" sz="2000" baseline="0" dirty="0" smtClean="0"/>
              <a:t>                                                                         </a:t>
            </a:r>
            <a:r>
              <a:rPr lang="ru-RU" sz="28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5"/>
              <c:layout/>
              <c:tx>
                <c:rich>
                  <a:bodyPr/>
                  <a:lstStyle/>
                  <a:p>
                    <a:fld id="{77370CF5-CABF-4CA8-89A8-A07178507484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'[VED_TNV092017 8НОЯБРЯ.XLS]Лист1'!$C$4:$C$10</c:f>
              <c:strCache>
                <c:ptCount val="7"/>
                <c:pt idx="0">
                  <c:v>Драг. камни и металлы</c:v>
                </c:pt>
                <c:pt idx="1">
                  <c:v>Руды, шлак и зола</c:v>
                </c:pt>
                <c:pt idx="2">
                  <c:v>Предметы к одежде и принадлежности к одежде</c:v>
                </c:pt>
                <c:pt idx="3">
                  <c:v>Овощи</c:v>
                </c:pt>
                <c:pt idx="4">
                  <c:v>Молоко и молочные продукты</c:v>
                </c:pt>
                <c:pt idx="5">
                  <c:v>Фрукты</c:v>
                </c:pt>
                <c:pt idx="6">
                  <c:v>Стекло и изделия из него</c:v>
                </c:pt>
              </c:strCache>
            </c:strRef>
          </c:cat>
          <c:val>
            <c:numRef>
              <c:f>'[VED_TNV092017 8НОЯБРЯ.XLS]Лист1'!$D$4:$D$10</c:f>
              <c:numCache>
                <c:formatCode>0.0</c:formatCode>
                <c:ptCount val="7"/>
                <c:pt idx="0" formatCode="General">
                  <c:v>37.4</c:v>
                </c:pt>
                <c:pt idx="1">
                  <c:v>8.9030314184632342</c:v>
                </c:pt>
                <c:pt idx="2">
                  <c:v>7.4606780439333136</c:v>
                </c:pt>
                <c:pt idx="3" formatCode="General">
                  <c:v>3.7</c:v>
                </c:pt>
                <c:pt idx="4" formatCode="General">
                  <c:v>3.1</c:v>
                </c:pt>
                <c:pt idx="5" formatCode="General">
                  <c:v>3</c:v>
                </c:pt>
                <c:pt idx="6" formatCode="General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442687105030353E-2"/>
          <c:y val="0.81388064203795318"/>
          <c:w val="0.85562610698314212"/>
          <c:h val="0.17480175253565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</a:t>
            </a:r>
            <a:r>
              <a:rPr lang="ru-RU" sz="28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основных товаров от общего объема импорта </a:t>
            </a:r>
          </a:p>
          <a:p>
            <a:pPr>
              <a:defRPr/>
            </a:pPr>
            <a:r>
              <a:rPr lang="ru-RU" sz="2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sz="28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fld id="{C993AD0A-3722-4E87-9E58-5C817A77085E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'[VED_TNV092017 8НОЯБРЯ.XLS]Лист1'!$C$4:$C$10</c:f>
              <c:strCache>
                <c:ptCount val="7"/>
                <c:pt idx="0">
                  <c:v>Нефть и нефтепродукты</c:v>
                </c:pt>
                <c:pt idx="1">
                  <c:v>Котлы, оборудования, мех. устройства</c:v>
                </c:pt>
                <c:pt idx="2">
                  <c:v>Обувь, гетры и др.</c:v>
                </c:pt>
                <c:pt idx="3">
                  <c:v>Эл. машины и оборудов.</c:v>
                </c:pt>
                <c:pt idx="4">
                  <c:v>Химические волокна</c:v>
                </c:pt>
                <c:pt idx="5">
                  <c:v>Фармацевтическая продукция</c:v>
                </c:pt>
                <c:pt idx="6">
                  <c:v>Пластмассы и изделия из них</c:v>
                </c:pt>
              </c:strCache>
            </c:strRef>
          </c:cat>
          <c:val>
            <c:numRef>
              <c:f>'[VED_TNV092017 8НОЯБРЯ.XLS]Лист1'!$D$4:$D$10</c:f>
              <c:numCache>
                <c:formatCode>0.0</c:formatCode>
                <c:ptCount val="7"/>
                <c:pt idx="0" formatCode="General">
                  <c:v>12.4</c:v>
                </c:pt>
                <c:pt idx="1">
                  <c:v>8.6999999999999993</c:v>
                </c:pt>
                <c:pt idx="2">
                  <c:v>7.2</c:v>
                </c:pt>
                <c:pt idx="3" formatCode="General">
                  <c:v>5.7</c:v>
                </c:pt>
                <c:pt idx="4" formatCode="General">
                  <c:v>4</c:v>
                </c:pt>
                <c:pt idx="5" formatCode="General">
                  <c:v>3.8</c:v>
                </c:pt>
                <c:pt idx="6" formatCode="General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7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3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F49A-3559-4DC5-8D95-AC1671161C6D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6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F5C2-A898-4FD9-B116-0FE70C769695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8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31FF-9151-4BAA-87A1-ED8B6117ED1E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2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EA48-6E1D-4C75-9BD4-5593D38671D7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269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D59-5895-4318-A9F3-75067FD5A53A}" type="datetime1">
              <a:rPr lang="ru-RU" smtClean="0"/>
              <a:t>10.11.2017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84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93A-A865-40E4-811A-59543FABFD26}" type="datetime1">
              <a:rPr lang="ru-RU" smtClean="0"/>
              <a:t>10.11.2017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3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A78F-33FD-4FDA-AD58-E99307B5EA46}" type="datetime1">
              <a:rPr lang="ru-RU" smtClean="0"/>
              <a:t>10.11.2017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0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81A-8BE1-4328-AFA3-A8B7D52F9B53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5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1B79-7692-43DF-958F-F56B6160CA17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9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102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805565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5371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11616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084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9718-A683-46E1-8A5B-2364F122522D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24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0F75-07A4-4CCD-93C9-B9DF284308A3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8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965C-216C-4833-8049-938342D14698}" type="datetime1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9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0"/>
            <a:ext cx="8316686" cy="20987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            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83658" y="4619906"/>
            <a:ext cx="6882065" cy="188595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>
              <a:latin typeface="Kyrghyz Times" pitchFamily="2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Kyrghyz Times" pitchFamily="2" charset="0"/>
                <a:cs typeface="Times New Roman" panose="02020603050405020304" pitchFamily="18" charset="0"/>
              </a:rPr>
              <a:t>Начальник Управления статистики  торговли </a:t>
            </a:r>
          </a:p>
          <a:p>
            <a:r>
              <a:rPr lang="ru-RU" sz="2000" dirty="0" err="1" smtClean="0">
                <a:latin typeface="Kyrghyz Times" pitchFamily="2" charset="0"/>
                <a:cs typeface="Times New Roman" panose="02020603050405020304" pitchFamily="18" charset="0"/>
              </a:rPr>
              <a:t>Мамбеталиева</a:t>
            </a:r>
            <a:r>
              <a:rPr lang="ru-RU" sz="2000" dirty="0" smtClean="0">
                <a:latin typeface="Kyrghyz Times" pitchFamily="2" charset="0"/>
                <a:cs typeface="Times New Roman" panose="02020603050405020304" pitchFamily="18" charset="0"/>
              </a:rPr>
              <a:t> В.Т.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68" y="289561"/>
            <a:ext cx="1267821" cy="11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51315" y="2098766"/>
            <a:ext cx="78202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Kyrghyz Times" pitchFamily="2" charset="0"/>
                <a:cs typeface="Times New Roman" panose="02020603050405020304" pitchFamily="18" charset="0"/>
              </a:rPr>
              <a:t>Об итогах внешней и взаимной торговли в 2016г. </a:t>
            </a:r>
          </a:p>
          <a:p>
            <a:pPr algn="ctr"/>
            <a:r>
              <a:rPr lang="ru-RU" sz="4000" b="1" dirty="0" smtClean="0">
                <a:latin typeface="Kyrghyz Times" pitchFamily="2" charset="0"/>
                <a:cs typeface="Times New Roman" panose="02020603050405020304" pitchFamily="18" charset="0"/>
              </a:rPr>
              <a:t>и за 9 месяцев 2017г.</a:t>
            </a:r>
            <a:endParaRPr lang="ru-RU" sz="3200" b="1" i="1" dirty="0" smtClean="0">
              <a:latin typeface="Kyrghyz Times" pitchFamily="2" charset="0"/>
              <a:cs typeface="Times New Roman" panose="02020603050405020304" pitchFamily="18" charset="0"/>
            </a:endParaRPr>
          </a:p>
          <a:p>
            <a:pPr algn="ctr"/>
            <a:endParaRPr lang="ru-RU" sz="3200" b="1" i="1" dirty="0" smtClean="0">
              <a:latin typeface="Kyrghyz 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06" y="365125"/>
            <a:ext cx="9663793" cy="84318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Kyrghyz Times" pitchFamily="2" charset="0"/>
              </a:rPr>
              <a:t>С</a:t>
            </a:r>
            <a:r>
              <a:rPr lang="ru-RU" dirty="0" smtClean="0">
                <a:latin typeface="Kyrghyz Times" pitchFamily="2" charset="0"/>
              </a:rPr>
              <a:t>татистика </a:t>
            </a:r>
            <a:r>
              <a:rPr lang="ru-RU" dirty="0">
                <a:latin typeface="Kyrghyz Times" pitchFamily="2" charset="0"/>
              </a:rPr>
              <a:t>внешней торговли </a:t>
            </a:r>
            <a:r>
              <a:rPr lang="ru-RU" dirty="0" smtClean="0">
                <a:latin typeface="Kyrghyz Times" pitchFamily="2" charset="0"/>
              </a:rPr>
              <a:t>товарами </a:t>
            </a:r>
            <a:r>
              <a:rPr lang="ru-RU" b="1" dirty="0" smtClean="0">
                <a:latin typeface="Kyrghyz Times" pitchFamily="2" charset="0"/>
              </a:rPr>
              <a:t>до вступления </a:t>
            </a:r>
            <a:r>
              <a:rPr lang="ru-RU" dirty="0" smtClean="0">
                <a:latin typeface="Kyrghyz Times" pitchFamily="2" charset="0"/>
              </a:rPr>
              <a:t>Кыргызской Республики в Евразийский экономический союз (ЕАЭС) была </a:t>
            </a:r>
            <a:r>
              <a:rPr lang="ru-RU" dirty="0">
                <a:latin typeface="Kyrghyz Times" pitchFamily="2" charset="0"/>
              </a:rPr>
              <a:t>основана </a:t>
            </a:r>
            <a:r>
              <a:rPr lang="ru-RU" dirty="0" smtClean="0">
                <a:latin typeface="Kyrghyz Times" pitchFamily="2" charset="0"/>
              </a:rPr>
              <a:t>исключительно на </a:t>
            </a:r>
            <a:r>
              <a:rPr lang="ru-RU" dirty="0">
                <a:latin typeface="Kyrghyz Times" pitchFamily="2" charset="0"/>
              </a:rPr>
              <a:t>данных </a:t>
            </a:r>
            <a:r>
              <a:rPr lang="ru-RU" dirty="0" smtClean="0">
                <a:latin typeface="Kyrghyz Times" pitchFamily="2" charset="0"/>
              </a:rPr>
              <a:t>Государственной таможенной службы, которая дополнялась </a:t>
            </a:r>
            <a:r>
              <a:rPr lang="ru-RU" dirty="0">
                <a:latin typeface="Kyrghyz Times" pitchFamily="2" charset="0"/>
              </a:rPr>
              <a:t>статистическими данными из государственных отчетов предприятий.</a:t>
            </a:r>
          </a:p>
          <a:p>
            <a:pPr marL="0" indent="0" algn="just">
              <a:buNone/>
            </a:pPr>
            <a:r>
              <a:rPr lang="ru-RU" b="1" dirty="0" smtClean="0">
                <a:latin typeface="Kyrghyz Times" pitchFamily="2" charset="0"/>
              </a:rPr>
              <a:t>  </a:t>
            </a:r>
            <a:r>
              <a:rPr lang="ru-RU" b="1" u="sng" dirty="0" smtClean="0">
                <a:latin typeface="Kyrghyz Times" pitchFamily="2" charset="0"/>
              </a:rPr>
              <a:t>После</a:t>
            </a:r>
            <a:r>
              <a:rPr lang="ru-RU" dirty="0" smtClean="0">
                <a:latin typeface="Kyrghyz Times" pitchFamily="2" charset="0"/>
              </a:rPr>
              <a:t> </a:t>
            </a:r>
            <a:r>
              <a:rPr lang="ru-RU" dirty="0">
                <a:latin typeface="Kyrghyz Times" pitchFamily="2" charset="0"/>
              </a:rPr>
              <a:t>вступления страны в ЕАЭС данные по внешней торговле страны </a:t>
            </a:r>
            <a:r>
              <a:rPr lang="ru-RU" dirty="0" smtClean="0">
                <a:latin typeface="Kyrghyz Times" pitchFamily="2" charset="0"/>
              </a:rPr>
              <a:t>разрабатываются на основании: </a:t>
            </a:r>
            <a:endParaRPr lang="ru-RU" dirty="0">
              <a:latin typeface="Kyrghyz Times" pitchFamily="2" charset="0"/>
            </a:endParaRPr>
          </a:p>
          <a:p>
            <a:pPr algn="just"/>
            <a:r>
              <a:rPr lang="ru-RU" b="1" i="1" dirty="0" smtClean="0">
                <a:latin typeface="Kyrghyz Times" pitchFamily="2" charset="0"/>
              </a:rPr>
              <a:t> статистики  </a:t>
            </a:r>
            <a:r>
              <a:rPr lang="ru-RU" b="1" i="1" dirty="0">
                <a:latin typeface="Kyrghyz Times" pitchFamily="2" charset="0"/>
              </a:rPr>
              <a:t>взаимной </a:t>
            </a:r>
            <a:r>
              <a:rPr lang="ru-RU" b="1" i="1" dirty="0" smtClean="0">
                <a:latin typeface="Kyrghyz Times" pitchFamily="2" charset="0"/>
              </a:rPr>
              <a:t>торговли </a:t>
            </a:r>
            <a:r>
              <a:rPr lang="ru-RU" b="1" i="1" dirty="0">
                <a:latin typeface="Kyrghyz Times" pitchFamily="2" charset="0"/>
              </a:rPr>
              <a:t>Кыргызской Республики с государствами-членами ЕАЭС </a:t>
            </a:r>
            <a:endParaRPr lang="ru-RU" i="1" dirty="0">
              <a:latin typeface="Kyrghyz Times" pitchFamily="2" charset="0"/>
            </a:endParaRPr>
          </a:p>
          <a:p>
            <a:pPr algn="just"/>
            <a:r>
              <a:rPr lang="ru-RU" b="1" i="1" dirty="0">
                <a:latin typeface="Kyrghyz Times" pitchFamily="2" charset="0"/>
              </a:rPr>
              <a:t> </a:t>
            </a:r>
            <a:r>
              <a:rPr lang="ru-RU" b="1" i="1" dirty="0" smtClean="0">
                <a:latin typeface="Kyrghyz Times" pitchFamily="2" charset="0"/>
              </a:rPr>
              <a:t>таможенной статистики </a:t>
            </a:r>
            <a:r>
              <a:rPr lang="ru-RU" b="1" i="1" dirty="0">
                <a:latin typeface="Kyrghyz Times" pitchFamily="2" charset="0"/>
              </a:rPr>
              <a:t>по внешней торговле с третьими странами.</a:t>
            </a:r>
            <a:endParaRPr lang="ru-RU" i="1" dirty="0">
              <a:latin typeface="Kyrghyz Times" pitchFamily="2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1802" y="93231"/>
            <a:ext cx="8861138" cy="6945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Внешняя и взаимная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27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млн. долларов США)</a:t>
            </a:r>
            <a:br>
              <a:rPr lang="ru-RU" sz="27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841910"/>
              </p:ext>
            </p:extLst>
          </p:nvPr>
        </p:nvGraphicFramePr>
        <p:xfrm>
          <a:off x="1445622" y="3108960"/>
          <a:ext cx="9237619" cy="2858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4706"/>
                <a:gridCol w="1470849"/>
                <a:gridCol w="1360033"/>
                <a:gridCol w="1183186"/>
                <a:gridCol w="1095543"/>
                <a:gridCol w="1253302"/>
              </a:tblGrid>
              <a:tr h="41793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2525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7503,9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7993,8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7618,4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5636,8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5573,6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0260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1927,6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1883,7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1573,2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2055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5576,3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5987,0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5734,7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4153,9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4000,4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923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Сальдо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-3648,7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3980,2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-3851,0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-2427,2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3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4191"/>
              </p:ext>
            </p:extLst>
          </p:nvPr>
        </p:nvGraphicFramePr>
        <p:xfrm>
          <a:off x="1184366" y="346509"/>
          <a:ext cx="10279322" cy="6009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987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5245" y="51246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Взаимная торговля 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со странами ЕАЭС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</a:t>
            </a: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долларов США)</a:t>
            </a:r>
            <a:b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2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 долларов США)</a:t>
            </a:r>
            <a:r>
              <a:rPr lang="ru-RU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925925"/>
              </p:ext>
            </p:extLst>
          </p:nvPr>
        </p:nvGraphicFramePr>
        <p:xfrm>
          <a:off x="838200" y="2534195"/>
          <a:ext cx="10666412" cy="3082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6521"/>
                <a:gridCol w="1477316"/>
                <a:gridCol w="1393695"/>
                <a:gridCol w="1272907"/>
                <a:gridCol w="1372788"/>
                <a:gridCol w="1433185"/>
              </a:tblGrid>
              <a:tr h="58655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7937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3293,0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3207,7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3143,1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2475,2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2073,1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9427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2263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2665,2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2646,5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2065,0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1625,9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146457"/>
              </p:ext>
            </p:extLst>
          </p:nvPr>
        </p:nvGraphicFramePr>
        <p:xfrm>
          <a:off x="1491915" y="192505"/>
          <a:ext cx="9278753" cy="580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021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98649960"/>
              </p:ext>
            </p:extLst>
          </p:nvPr>
        </p:nvGraphicFramePr>
        <p:xfrm>
          <a:off x="322263" y="137659"/>
          <a:ext cx="11869737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44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227908" y="303525"/>
            <a:ext cx="8961121" cy="1333637"/>
          </a:xfrm>
        </p:spPr>
        <p:txBody>
          <a:bodyPr>
            <a:no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Импорт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из  стран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в 2016г. 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889176"/>
              </p:ext>
            </p:extLst>
          </p:nvPr>
        </p:nvGraphicFramePr>
        <p:xfrm>
          <a:off x="1720171" y="1549668"/>
          <a:ext cx="9163252" cy="4109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079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1185" cy="14925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Внешняя и взаимная 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b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Кыргызской 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за 9 месяцев 2017г. </a:t>
            </a:r>
            <a:r>
              <a:rPr lang="ru-RU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sz="2000" i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323505"/>
              </p:ext>
            </p:extLst>
          </p:nvPr>
        </p:nvGraphicFramePr>
        <p:xfrm>
          <a:off x="1565563" y="2124889"/>
          <a:ext cx="8902140" cy="4483732"/>
        </p:xfrm>
        <a:graphic>
          <a:graphicData uri="http://schemas.openxmlformats.org/drawingml/2006/table">
            <a:tbl>
              <a:tblPr/>
              <a:tblGrid>
                <a:gridCol w="1974316"/>
                <a:gridCol w="1706105"/>
                <a:gridCol w="1809505"/>
                <a:gridCol w="1619939"/>
                <a:gridCol w="1792275"/>
              </a:tblGrid>
              <a:tr h="744981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ЭКСПОРТ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ИМПОРТ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млн. долларов США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 % к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соот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периоду 2016г.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 долларов США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 % к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соот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периоду 2016г.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632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1242,4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3182,0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ЕАЭС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1260,9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АРМЕНИЯ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БЕЛАРУСЬ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2,5 р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КАЗАХСТАН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2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РОССИЯ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34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277706"/>
              </p:ext>
            </p:extLst>
          </p:nvPr>
        </p:nvGraphicFramePr>
        <p:xfrm>
          <a:off x="1602377" y="496389"/>
          <a:ext cx="9692640" cy="56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9486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379445"/>
              </p:ext>
            </p:extLst>
          </p:nvPr>
        </p:nvGraphicFramePr>
        <p:xfrm>
          <a:off x="1872342" y="426721"/>
          <a:ext cx="8725989" cy="5651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3838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770400"/>
              </p:ext>
            </p:extLst>
          </p:nvPr>
        </p:nvGraphicFramePr>
        <p:xfrm>
          <a:off x="1472664" y="125127"/>
          <a:ext cx="10719336" cy="6475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1653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675429"/>
              </p:ext>
            </p:extLst>
          </p:nvPr>
        </p:nvGraphicFramePr>
        <p:xfrm>
          <a:off x="1520792" y="317633"/>
          <a:ext cx="10578163" cy="6458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84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39407" y="309217"/>
            <a:ext cx="7981772" cy="957129"/>
          </a:xfr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altLang="ja-JP" dirty="0"/>
              <a:t/>
            </a:r>
            <a:br>
              <a:rPr lang="ru-RU" altLang="ja-JP" dirty="0"/>
            </a:br>
            <a:r>
              <a:rPr lang="ru-RU" altLang="ja-JP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	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14</a:t>
            </a:fld>
            <a:endParaRPr lang="ru-RU"/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3" y="1439878"/>
            <a:ext cx="11382731" cy="50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10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4628</TotalTime>
  <Words>344</Words>
  <Application>Microsoft Office PowerPoint</Application>
  <PresentationFormat>Широкоэкранный</PresentationFormat>
  <Paragraphs>159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Kyrghyz Times</vt:lpstr>
      <vt:lpstr>メイリオ</vt:lpstr>
      <vt:lpstr>Times New Roman</vt:lpstr>
      <vt:lpstr>Wingdings 3</vt:lpstr>
      <vt:lpstr>Легкий дым</vt:lpstr>
      <vt:lpstr>         Национальный статистический комитет              Кыргызской Республики </vt:lpstr>
      <vt:lpstr>Источники данных </vt:lpstr>
      <vt:lpstr>  Внешняя и взаимная торговля  Кыргызской Республики                                         (млн. долларов США)                              </vt:lpstr>
      <vt:lpstr>Презентация PowerPoint</vt:lpstr>
      <vt:lpstr>Взаимная торговля  Кыргызской Республики со странами ЕАЭС                                                     (млн. долларов США)                                          (млн. долларов США)                             </vt:lpstr>
      <vt:lpstr>Презентация PowerPoint</vt:lpstr>
      <vt:lpstr>Презентация PowerPoint</vt:lpstr>
      <vt:lpstr>           Импорт Кыргызской Республики          из  стран ЕАЭС в 2016г.   </vt:lpstr>
      <vt:lpstr>                    Внешняя и взаимная торговля                        Кыргызской Республики                              за 9 месяцев 2017г.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Mambetalieva</cp:lastModifiedBy>
  <cp:revision>280</cp:revision>
  <cp:lastPrinted>2017-03-09T08:00:29Z</cp:lastPrinted>
  <dcterms:created xsi:type="dcterms:W3CDTF">2014-05-26T08:23:18Z</dcterms:created>
  <dcterms:modified xsi:type="dcterms:W3CDTF">2017-11-10T03:49:56Z</dcterms:modified>
</cp:coreProperties>
</file>