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0" r:id="rId3"/>
    <p:sldId id="301" r:id="rId4"/>
    <p:sldId id="257" r:id="rId5"/>
    <p:sldId id="304" r:id="rId6"/>
    <p:sldId id="305" r:id="rId7"/>
    <p:sldId id="308" r:id="rId8"/>
    <p:sldId id="309" r:id="rId9"/>
    <p:sldId id="306" r:id="rId10"/>
    <p:sldId id="30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171" autoAdjust="0"/>
  </p:normalViewPr>
  <p:slideViewPr>
    <p:cSldViewPr snapToGrid="0">
      <p:cViewPr varScale="1">
        <p:scale>
          <a:sx n="109" d="100"/>
          <a:sy n="109" d="100"/>
        </p:scale>
        <p:origin x="612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0" y="18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solidFill>
                  <a:srgbClr val="FFFF00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4.1487268518518521E-2"/>
                  <c:y val="-0.100289374879997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12535542432196E-2"/>
                  <c:y val="-2.5962651484336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неформальный сектор</c:v>
                </c:pt>
                <c:pt idx="1">
                  <c:v>формальный сектор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306176084099871"/>
          <c:y val="9.003222501776105E-2"/>
          <c:w val="0.48226018396846254"/>
          <c:h val="0.844052109541509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'[График зарплаты -2016.xls]Лист1 (7)'!$B$4:$B$5</c:f>
              <c:strCache>
                <c:ptCount val="2"/>
                <c:pt idx="0">
                  <c:v>среднемесячная зарплата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5"/>
              <c:layout>
                <c:manualLayout>
                  <c:x val="-1.1437908496732025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200" baseline="0">
                      <a:latin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 sz="1200" b="0" i="0" baseline="0">
                      <a:latin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 зарплаты -2016.xls]Лист1 (7)'!$A$7:$A$26</c:f>
              <c:strCache>
                <c:ptCount val="20"/>
                <c:pt idx="0">
                  <c:v>Всего</c:v>
                </c:pt>
                <c:pt idx="1">
                  <c:v>Финансовое посредничество и страхование </c:v>
                </c:pt>
                <c:pt idx="2">
                  <c:v>Информация и связь</c:v>
                </c:pt>
                <c:pt idx="3">
                  <c:v>Обеспечение (снабжение) электроэнергией, газом, паром и кондиционированным воздухом</c:v>
                </c:pt>
                <c:pt idx="4">
                  <c:v>Добыча полезных ископаемых</c:v>
                </c:pt>
                <c:pt idx="5">
                  <c:v>Транспортная деятельность и хранение грузов</c:v>
                </c:pt>
                <c:pt idx="6">
                  <c:v>Профессиональная, научная и техническая деятельность</c:v>
                </c:pt>
                <c:pt idx="7">
                  <c:v>Оптовая и розничная торговля, ремонт автомобилей и мотоциклов</c:v>
                </c:pt>
                <c:pt idx="8">
                  <c:v>Государственное управление и оборона; обязательное социальное обеспечение</c:v>
                </c:pt>
                <c:pt idx="9">
                  <c:v>Прочая обслуживающая деятельность</c:v>
                </c:pt>
                <c:pt idx="10">
                  <c:v>Обрабатывающие производства (обрабатывающая промышленность)</c:v>
                </c:pt>
                <c:pt idx="11">
                  <c:v>Административная и вспомогательная деятельность</c:v>
                </c:pt>
                <c:pt idx="12">
                  <c:v>Строительство </c:v>
                </c:pt>
                <c:pt idx="13">
                  <c:v>Операции с недвижимым имуществом</c:v>
                </c:pt>
                <c:pt idx="14">
                  <c:v> Водоснабжение, очистка, обработка отходов и получение вторичного сырья </c:v>
                </c:pt>
                <c:pt idx="15">
                  <c:v>Деятельность гостиниц и ресторанов</c:v>
                </c:pt>
                <c:pt idx="16">
                  <c:v>Образование</c:v>
                </c:pt>
                <c:pt idx="17">
                  <c:v>Здравоохранение и социальное обслуживание населения</c:v>
                </c:pt>
                <c:pt idx="18">
                  <c:v>Сельское хозяйство, лесное хозяйство и рыболовство</c:v>
                </c:pt>
                <c:pt idx="19">
                  <c:v>Искусство, развлечения и отдых</c:v>
                </c:pt>
              </c:strCache>
            </c:strRef>
          </c:cat>
          <c:val>
            <c:numRef>
              <c:f>'[График зарплаты -2016.xls]Лист1 (7)'!$B$7:$B$26</c:f>
              <c:numCache>
                <c:formatCode>General</c:formatCode>
                <c:ptCount val="20"/>
                <c:pt idx="0">
                  <c:v>13768</c:v>
                </c:pt>
                <c:pt idx="1">
                  <c:v>30677</c:v>
                </c:pt>
                <c:pt idx="2">
                  <c:v>25741</c:v>
                </c:pt>
                <c:pt idx="3">
                  <c:v>24529</c:v>
                </c:pt>
                <c:pt idx="4">
                  <c:v>22888</c:v>
                </c:pt>
                <c:pt idx="5">
                  <c:v>19467</c:v>
                </c:pt>
                <c:pt idx="6">
                  <c:v>18334</c:v>
                </c:pt>
                <c:pt idx="7">
                  <c:v>16570</c:v>
                </c:pt>
                <c:pt idx="8">
                  <c:v>15745</c:v>
                </c:pt>
                <c:pt idx="9">
                  <c:v>14927</c:v>
                </c:pt>
                <c:pt idx="10">
                  <c:v>14570</c:v>
                </c:pt>
                <c:pt idx="11">
                  <c:v>12759</c:v>
                </c:pt>
                <c:pt idx="12">
                  <c:v>12136</c:v>
                </c:pt>
                <c:pt idx="13">
                  <c:v>12110</c:v>
                </c:pt>
                <c:pt idx="14">
                  <c:v>12001</c:v>
                </c:pt>
                <c:pt idx="15">
                  <c:v>11834</c:v>
                </c:pt>
                <c:pt idx="16">
                  <c:v>10090</c:v>
                </c:pt>
                <c:pt idx="17">
                  <c:v>9479</c:v>
                </c:pt>
                <c:pt idx="18">
                  <c:v>9210</c:v>
                </c:pt>
                <c:pt idx="19">
                  <c:v>8083</c:v>
                </c:pt>
              </c:numCache>
            </c:numRef>
          </c:val>
        </c:ser>
        <c:ser>
          <c:idx val="1"/>
          <c:order val="1"/>
          <c:tx>
            <c:strRef>
              <c:f>'Лист1 (4)'!#REF!</c:f>
              <c:strCache>
                <c:ptCount val="1"/>
                <c:pt idx="0">
                  <c:v>#ССЫЛКА!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'[График зарплаты -2016.xls]Лист1 (7)'!$A$7:$A$26</c:f>
              <c:strCache>
                <c:ptCount val="20"/>
                <c:pt idx="0">
                  <c:v>Всего</c:v>
                </c:pt>
                <c:pt idx="1">
                  <c:v>Финансовое посредничество и страхование </c:v>
                </c:pt>
                <c:pt idx="2">
                  <c:v>Информация и связь</c:v>
                </c:pt>
                <c:pt idx="3">
                  <c:v>Обеспечение (снабжение) электроэнергией, газом, паром и кондиционированным воздухом</c:v>
                </c:pt>
                <c:pt idx="4">
                  <c:v>Добыча полезных ископаемых</c:v>
                </c:pt>
                <c:pt idx="5">
                  <c:v>Транспортная деятельность и хранение грузов</c:v>
                </c:pt>
                <c:pt idx="6">
                  <c:v>Профессиональная, научная и техническая деятельность</c:v>
                </c:pt>
                <c:pt idx="7">
                  <c:v>Оптовая и розничная торговля, ремонт автомобилей и мотоциклов</c:v>
                </c:pt>
                <c:pt idx="8">
                  <c:v>Государственное управление и оборона; обязательное социальное обеспечение</c:v>
                </c:pt>
                <c:pt idx="9">
                  <c:v>Прочая обслуживающая деятельность</c:v>
                </c:pt>
                <c:pt idx="10">
                  <c:v>Обрабатывающие производства (обрабатывающая промышленность)</c:v>
                </c:pt>
                <c:pt idx="11">
                  <c:v>Административная и вспомогательная деятельность</c:v>
                </c:pt>
                <c:pt idx="12">
                  <c:v>Строительство </c:v>
                </c:pt>
                <c:pt idx="13">
                  <c:v>Операции с недвижимым имуществом</c:v>
                </c:pt>
                <c:pt idx="14">
                  <c:v> Водоснабжение, очистка, обработка отходов и получение вторичного сырья </c:v>
                </c:pt>
                <c:pt idx="15">
                  <c:v>Деятельность гостиниц и ресторанов</c:v>
                </c:pt>
                <c:pt idx="16">
                  <c:v>Образование</c:v>
                </c:pt>
                <c:pt idx="17">
                  <c:v>Здравоохранение и социальное обслуживание населения</c:v>
                </c:pt>
                <c:pt idx="18">
                  <c:v>Сельское хозяйство, лесное хозяйство и рыболовство</c:v>
                </c:pt>
                <c:pt idx="19">
                  <c:v>Искусство, развлечения и отдых</c:v>
                </c:pt>
              </c:strCache>
            </c:strRef>
          </c:cat>
          <c:val>
            <c:numRef>
              <c:f>'Лист1 (4)'!#REF!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246032"/>
        <c:axId val="144246816"/>
      </c:barChart>
      <c:catAx>
        <c:axId val="1442460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246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4246816"/>
        <c:scaling>
          <c:orientation val="minMax"/>
        </c:scaling>
        <c:delete val="0"/>
        <c:axPos val="t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25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/>
                  <a:t>сомов</a:t>
                </a:r>
              </a:p>
            </c:rich>
          </c:tx>
          <c:layout>
            <c:manualLayout>
              <c:xMode val="edge"/>
              <c:yMode val="edge"/>
              <c:x val="0.69119576964644125"/>
              <c:y val="8.0385099541882155E-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246032"/>
        <c:crosses val="autoZero"/>
        <c:crossBetween val="between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5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954193014117221E-2"/>
          <c:y val="7.6923076923076927E-2"/>
          <c:w val="0.88719012083805204"/>
          <c:h val="0.73668639053254437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 зарплаты -2016.xls]1'!$A$6</c:f>
              <c:strCache>
                <c:ptCount val="1"/>
                <c:pt idx="0">
                  <c:v>Номинальный рост  заработной  платы в %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7291134439878008E-2"/>
                  <c:y val="-5.964994020717825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565569025499222E-2"/>
                  <c:y val="-6.857724145428563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845670418330344E-2"/>
                  <c:y val="-5.494572054232869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0673287932031753E-2"/>
                  <c:y val="-3.49777135846184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289350578061158E-2"/>
                  <c:y val="-4.47607510599636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5115610548681467E-2"/>
                  <c:y val="-5.099318206525959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977185991285973E-2"/>
                  <c:y val="-6.479988817965794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"/>
                  <c:y val="-3.94477317554240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-3.94477317554240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6242155777039496E-2"/>
                  <c:y val="-4.733727810650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2148394241417499E-2"/>
                  <c:y val="-5.52268244575936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671834625323106E-2"/>
                  <c:y val="-3.55029585798816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0671834625322998E-2"/>
                  <c:y val="-4.733727810650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765596160944998E-2"/>
                  <c:y val="-3.94477317554240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Times New Roman CYR"/>
                    <a:ea typeface="Times New Roman CYR"/>
                    <a:cs typeface="Times New Roman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 зарплаты -2016.xls]1'!$B$5:$H$5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'[График зарплаты -2016.xls]1'!$B$6:$H$6</c:f>
              <c:numCache>
                <c:formatCode>0.0</c:formatCode>
                <c:ptCount val="7"/>
                <c:pt idx="0">
                  <c:v>116.68560298652817</c:v>
                </c:pt>
                <c:pt idx="1">
                  <c:v>129.41994714146614</c:v>
                </c:pt>
                <c:pt idx="2">
                  <c:v>115.3</c:v>
                </c:pt>
                <c:pt idx="3">
                  <c:v>105.7</c:v>
                </c:pt>
                <c:pt idx="4">
                  <c:v>108.3</c:v>
                </c:pt>
                <c:pt idx="5">
                  <c:v>109.75172975172975</c:v>
                </c:pt>
                <c:pt idx="6" formatCode="General">
                  <c:v>109.8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'[График зарплаты -2016.xls]1'!$A$7</c:f>
              <c:strCache>
                <c:ptCount val="1"/>
                <c:pt idx="0">
                  <c:v>Реальный рост заработной платы в %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906800720338415E-2"/>
                  <c:y val="3.668142073956725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1172616963093892E-2"/>
                  <c:y val="3.65186600195684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7215319015355639E-2"/>
                  <c:y val="4.296603457112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8151052673262386E-3"/>
                  <c:y val="4.10750283433505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992969184301722E-2"/>
                  <c:y val="4.22805137523489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98191505131626E-2"/>
                  <c:y val="3.594402770659584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3429978229465503E-2"/>
                  <c:y val="5.07369271148799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3289036544850499E-2"/>
                  <c:y val="5.12820512820512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6242155777039496E-2"/>
                  <c:y val="5.91715976331360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3289036544850499E-2"/>
                  <c:y val="4.339250493096646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289036544850499E-2"/>
                  <c:y val="4.733727810650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4765596160945107E-2"/>
                  <c:y val="5.52268244575936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289036544850499E-2"/>
                  <c:y val="2.366863905325443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50" b="0" i="0" u="none" strike="noStrike" baseline="0">
                      <a:solidFill>
                        <a:srgbClr val="000000"/>
                      </a:solidFill>
                      <a:latin typeface="Times New Roman CYR"/>
                      <a:ea typeface="Times New Roman CYR"/>
                      <a:cs typeface="Times New Roman CYR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Times New Roman CYR"/>
                    <a:ea typeface="Times New Roman CYR"/>
                    <a:cs typeface="Times New Roman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 зарплаты -2016.xls]1'!$B$5:$H$5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'[График зарплаты -2016.xls]1'!$B$7:$H$7</c:f>
              <c:numCache>
                <c:formatCode>0.0</c:formatCode>
                <c:ptCount val="7"/>
                <c:pt idx="0">
                  <c:v>108.04222498752607</c:v>
                </c:pt>
                <c:pt idx="1">
                  <c:v>110.99480886918194</c:v>
                </c:pt>
                <c:pt idx="2">
                  <c:v>112.1</c:v>
                </c:pt>
                <c:pt idx="3">
                  <c:v>99.2</c:v>
                </c:pt>
                <c:pt idx="4">
                  <c:v>100.7</c:v>
                </c:pt>
                <c:pt idx="5">
                  <c:v>103.05326737251622</c:v>
                </c:pt>
                <c:pt idx="6" formatCode="General">
                  <c:v>109.4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247600"/>
        <c:axId val="144246424"/>
      </c:lineChart>
      <c:catAx>
        <c:axId val="144247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 CYR"/>
                <a:ea typeface="Times New Roman CYR"/>
                <a:cs typeface="Times New Roman CYR"/>
              </a:defRPr>
            </a:pPr>
            <a:endParaRPr lang="ru-RU"/>
          </a:p>
        </c:txPr>
        <c:crossAx val="144246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4246424"/>
        <c:scaling>
          <c:orientation val="minMax"/>
          <c:min val="90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 CYR"/>
                <a:ea typeface="Times New Roman CYR"/>
                <a:cs typeface="Times New Roman CYR"/>
              </a:defRPr>
            </a:pPr>
            <a:endParaRPr lang="ru-RU"/>
          </a:p>
        </c:txPr>
        <c:crossAx val="144247600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1472276832633608"/>
          <c:y val="0.90828402366863903"/>
          <c:w val="0.75908299471131435"/>
          <c:h val="6.5088757396449703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 CYR"/>
              <a:ea typeface="Times New Roman CYR"/>
              <a:cs typeface="Times New Roman CYR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Times New Roman CYR"/>
          <a:ea typeface="Times New Roman CYR"/>
          <a:cs typeface="Times New Roman CYR"/>
        </a:defRPr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F9617-0F14-4469-8D9D-D9491807A828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10F36-E623-4824-90D3-4CA2FE2CE7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509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33C7E-CE18-4CEB-8CD5-2E8C6666F9E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465364"/>
            <a:ext cx="8316686" cy="36576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в  Кыргызской Республике в январе 2017г.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252804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зав.отделом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демографической статистики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www.stat.kg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" y="212271"/>
            <a:ext cx="1169850" cy="98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1792" y="365125"/>
            <a:ext cx="10072007" cy="1325563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Как рассчитывают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среднюю заработную плату?</a:t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1214"/>
            <a:ext cx="10515600" cy="4625749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Средняя </a:t>
            </a:r>
            <a:r>
              <a:rPr lang="ru-RU" sz="4000" i="1" dirty="0">
                <a:solidFill>
                  <a:srgbClr val="000000"/>
                </a:solidFill>
                <a:latin typeface="Times New Roman"/>
                <a:ea typeface="Times New Roman"/>
              </a:rPr>
              <a:t>номинальная заработная плата работников предприятия исчисляется путем деления фактически начисленного фонда заработной платы </a:t>
            </a:r>
            <a:r>
              <a:rPr lang="ru-RU" sz="4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работников </a:t>
            </a:r>
            <a:r>
              <a:rPr lang="ru-RU" sz="4000" i="1" dirty="0">
                <a:solidFill>
                  <a:srgbClr val="000000"/>
                </a:solidFill>
                <a:latin typeface="Times New Roman"/>
                <a:ea typeface="Times New Roman"/>
              </a:rPr>
              <a:t>списочного </a:t>
            </a:r>
            <a:r>
              <a:rPr lang="ru-RU" sz="4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 </a:t>
            </a:r>
            <a:r>
              <a:rPr lang="ru-RU" sz="4000" i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несписочного</a:t>
            </a:r>
            <a:r>
              <a:rPr lang="ru-RU" sz="4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состава на </a:t>
            </a:r>
            <a:r>
              <a:rPr lang="ru-RU" sz="4000" i="1" dirty="0">
                <a:solidFill>
                  <a:srgbClr val="000000"/>
                </a:solidFill>
                <a:latin typeface="Times New Roman"/>
                <a:ea typeface="Times New Roman"/>
              </a:rPr>
              <a:t>численность работников, принимаемую для исчисления средней заработной платы и на число месяцев в отчетном </a:t>
            </a:r>
            <a:r>
              <a:rPr lang="ru-RU" sz="40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периоде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0" y="448130"/>
            <a:ext cx="908593" cy="80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5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256" y="365125"/>
            <a:ext cx="9949543" cy="13255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Статистика численности работников и заработной платы (удельный вес занятых в формальном секторе в %)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850872"/>
              </p:ext>
            </p:extLst>
          </p:nvPr>
        </p:nvGraphicFramePr>
        <p:xfrm>
          <a:off x="609600" y="1600201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73" y="131607"/>
            <a:ext cx="1112700" cy="98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31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06" y="365125"/>
            <a:ext cx="9663793" cy="84318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по заработной плате разрабатываются на основе государственной статистической отчетности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№1-Т годовая,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№1-Т месячная «Отчет по труду».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жемесячно представляют около 9 тысяч предприятий, учреждений и организаций независимо  от формы собственности, вида деятельности ведомственной принадлежности. Малые предприятия с численностью до 9 человек представляют форму статистической отчетности №1 ФХД-микро квартальная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Среднемесячная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регионам(область, район,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айыльный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аймак)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 по видам экономической деятельности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в бюджетной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сфере</a:t>
            </a:r>
          </a:p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по организационно-правовым формам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хозяйствования</a:t>
            </a:r>
          </a:p>
          <a:p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Реальная заработная плата с учетом ИПЦ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6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315" y="888024"/>
            <a:ext cx="9349154" cy="6180992"/>
          </a:xfrm>
          <a:prstGeom prst="rect">
            <a:avLst/>
          </a:prstGeom>
        </p:spPr>
      </p:pic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0" y="52755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33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446" y="501162"/>
            <a:ext cx="9979269" cy="5899638"/>
          </a:xfrm>
          <a:prstGeom prst="rect">
            <a:avLst/>
          </a:prstGeom>
        </p:spPr>
      </p:pic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0" y="52755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34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2172" y="125128"/>
            <a:ext cx="9611627" cy="67376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деятельности в январе 2017г., сомов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771813"/>
              </p:ext>
            </p:extLst>
          </p:nvPr>
        </p:nvGraphicFramePr>
        <p:xfrm>
          <a:off x="231006" y="972152"/>
          <a:ext cx="11733196" cy="5717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9" y="0"/>
            <a:ext cx="1024812" cy="79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35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422" y="365125"/>
            <a:ext cx="9551377" cy="1325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мужчин 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женщин,сомов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341953"/>
              </p:ext>
            </p:extLst>
          </p:nvPr>
        </p:nvGraphicFramePr>
        <p:xfrm>
          <a:off x="984738" y="1978272"/>
          <a:ext cx="10603524" cy="4630925"/>
        </p:xfrm>
        <a:graphic>
          <a:graphicData uri="http://schemas.openxmlformats.org/drawingml/2006/table">
            <a:tbl>
              <a:tblPr/>
              <a:tblGrid>
                <a:gridCol w="3796324"/>
                <a:gridCol w="2119458"/>
                <a:gridCol w="2069588"/>
                <a:gridCol w="2618154"/>
              </a:tblGrid>
              <a:tr h="126509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 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 Средняя заработная плата мужчин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 Средняя заработная плата женщин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 Отношение заработной платы женщин к заработной плате мужчин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531">
                <a:tc>
                  <a:txBody>
                    <a:bodyPr/>
                    <a:lstStyle/>
                    <a:p>
                      <a:pPr algn="l" fontAlgn="t"/>
                      <a:endParaRPr lang="ru-RU" sz="9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effectLst/>
                          <a:latin typeface="Times New Roman CYR" panose="02020603050405020304" pitchFamily="18" charset="0"/>
                        </a:rPr>
                        <a:t>Кыргызская</a:t>
                      </a:r>
                      <a:r>
                        <a:rPr lang="ru-RU" sz="1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 Республика</a:t>
                      </a:r>
                    </a:p>
                  </a:txBody>
                  <a:tcPr marL="2286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15592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11743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effectLst/>
                          <a:latin typeface="Times New Roman CYR" panose="02020603050405020304" pitchFamily="18" charset="0"/>
                        </a:rPr>
                        <a:t>75,3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531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Баткенская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11528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9454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82,0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Джалал-Абадская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15319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9889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64,6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Иссык-Кульская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10879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9365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86,1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Нарынская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14384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11914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82,8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Ошская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10455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8646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82,7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Таласская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11625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9419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81,0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Чуйская область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14075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10690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75,9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г. Бишкек</a:t>
                      </a:r>
                    </a:p>
                  </a:txBody>
                  <a:tcPr marL="228600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19877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15838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79,7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5671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1" u="none" strike="noStrike">
                          <a:effectLst/>
                          <a:latin typeface="Times New Roman CYR" panose="02020603050405020304" pitchFamily="18" charset="0"/>
                        </a:rPr>
                        <a:t>       </a:t>
                      </a:r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г. Ош</a:t>
                      </a:r>
                      <a:endParaRPr lang="ru-RU" sz="1800" b="0" i="1" u="none" strike="noStrike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13341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effectLst/>
                          <a:latin typeface="Times New Roman Cyr" panose="02020603050405020304" pitchFamily="18" charset="0"/>
                        </a:rPr>
                        <a:t>10920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effectLst/>
                          <a:latin typeface="Times New Roman Cyr" panose="02020603050405020304" pitchFamily="18" charset="0"/>
                        </a:rPr>
                        <a:t>81,9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0" y="52755"/>
            <a:ext cx="1178014" cy="10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77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831" y="242033"/>
            <a:ext cx="10515600" cy="716329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плата,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022874"/>
              </p:ext>
            </p:extLst>
          </p:nvPr>
        </p:nvGraphicFramePr>
        <p:xfrm>
          <a:off x="580293" y="958363"/>
          <a:ext cx="10937629" cy="5899640"/>
        </p:xfrm>
        <a:graphic>
          <a:graphicData uri="http://schemas.openxmlformats.org/drawingml/2006/table">
            <a:tbl>
              <a:tblPr/>
              <a:tblGrid>
                <a:gridCol w="4882411"/>
                <a:gridCol w="991981"/>
                <a:gridCol w="991981"/>
                <a:gridCol w="991981"/>
                <a:gridCol w="991981"/>
                <a:gridCol w="991981"/>
                <a:gridCol w="1095313"/>
              </a:tblGrid>
              <a:tr h="3835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 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2012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2013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2014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2015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 CYR" panose="02020603050405020304" pitchFamily="18" charset="0"/>
                        </a:rPr>
                        <a:t>2016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 CYR" panose="02020603050405020304" pitchFamily="18" charset="0"/>
                        </a:rPr>
                        <a:t>2016 в %  к 2015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effectLst/>
                          <a:latin typeface="Times New Roman Cyr" panose="02020603050405020304" pitchFamily="18" charset="0"/>
                        </a:rPr>
                        <a:t>Всего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10 726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11 341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12 285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13483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14492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Сельское хозяйство, лесное хозяйство и рыболовство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8331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112,9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Добыча полезных ископаемых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15309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15838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15134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26527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131,2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Обрабатывающие производства (обрабатывающая промышленность)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15539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17051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18577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19340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13484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6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16852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18684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20572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23537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26912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114,3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26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Водоснабжение, очистка, обработка отходов и получение вторичного сырья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10833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12121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8191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14265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Оптовая и розничная торговля, ремонт автомобилей и мотоциклов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10874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12361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12648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15739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124,4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13545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15223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16133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21195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116,8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8283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8540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117,5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18 391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20 021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21862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24678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27102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21 558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23 325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27066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26903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31793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6 203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12398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127,8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14 855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15 460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15022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17582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16421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8 506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11078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13178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4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11 187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12 405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15526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16385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17443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7 999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7 799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9233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10919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118,3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9 469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9 291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8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6 515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8 166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9094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9 426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9810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12178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13272</a:t>
                      </a:r>
                    </a:p>
                  </a:txBody>
                  <a:tcPr marL="8449" marR="8449" marT="84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8449" marR="8449" marT="84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0" y="52755"/>
            <a:ext cx="764930" cy="75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90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5780" y="365125"/>
            <a:ext cx="10218019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Номинальный и реальный темпы роста среднемесячной  заработной платы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2010-2016г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% к соответствующему периоду )</a:t>
            </a:r>
            <a:endParaRPr lang="ru-RU" sz="2400" dirty="0"/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2043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95617"/>
            <a:ext cx="956633" cy="79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107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1697</TotalTime>
  <Words>561</Words>
  <Application>Microsoft Office PowerPoint</Application>
  <PresentationFormat>Широкоэкранный</PresentationFormat>
  <Paragraphs>230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Cyr</vt:lpstr>
      <vt:lpstr>Calibri</vt:lpstr>
      <vt:lpstr>Calibri Light</vt:lpstr>
      <vt:lpstr>Times New Roman</vt:lpstr>
      <vt:lpstr>Times New Roman Cyr</vt:lpstr>
      <vt:lpstr>Times New Roman Cyr</vt:lpstr>
      <vt:lpstr>Тема Office</vt:lpstr>
      <vt:lpstr>Национальный статистический комитет Кыргызской Республики Среднемесячная заработная плата в  Кыргызской Республике в январе 2017г.</vt:lpstr>
      <vt:lpstr>Как рассчитывают среднюю заработную плату? </vt:lpstr>
      <vt:lpstr>Статистика численности работников и заработной платы (удельный вес занятых в формальном секторе в %)</vt:lpstr>
      <vt:lpstr>Источники данных </vt:lpstr>
      <vt:lpstr>Презентация PowerPoint</vt:lpstr>
      <vt:lpstr>Презентация PowerPoint</vt:lpstr>
      <vt:lpstr>Среднемесячная заработная плата по видам экономической деятельности в январе 2017г., сомов</vt:lpstr>
      <vt:lpstr>Средняя заработная плата мужчин и женщин,сомов</vt:lpstr>
      <vt:lpstr>Среднемесячная заработная плата, сомов</vt:lpstr>
      <vt:lpstr>Номинальный и реальный темпы роста среднемесячной  заработной платы в 2010-2016г. (в % к соответствующему периоду 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Djailobaeva</cp:lastModifiedBy>
  <cp:revision>133</cp:revision>
  <cp:lastPrinted>2017-03-31T03:38:22Z</cp:lastPrinted>
  <dcterms:created xsi:type="dcterms:W3CDTF">2014-05-26T08:23:18Z</dcterms:created>
  <dcterms:modified xsi:type="dcterms:W3CDTF">2017-03-31T03:40:20Z</dcterms:modified>
</cp:coreProperties>
</file>