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0" r:id="rId2"/>
    <p:sldId id="272" r:id="rId3"/>
    <p:sldId id="258" r:id="rId4"/>
    <p:sldId id="260" r:id="rId5"/>
    <p:sldId id="268" r:id="rId6"/>
    <p:sldId id="262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392" autoAdjust="0"/>
  </p:normalViewPr>
  <p:slideViewPr>
    <p:cSldViewPr>
      <p:cViewPr varScale="1">
        <p:scale>
          <a:sx n="74" d="100"/>
          <a:sy n="74" d="100"/>
        </p:scale>
        <p:origin x="66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E0E00-DED6-4629-9AEE-E8B9FFECEC97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23BCB-DC2C-437A-8E8D-7617B0B79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585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3DF9-2395-426B-B060-A29ACBB532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59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885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en-US" dirty="0">
              <a:latin typeface="Calibri" charset="0"/>
            </a:endParaRPr>
          </a:p>
        </p:txBody>
      </p:sp>
      <p:sp>
        <p:nvSpPr>
          <p:cNvPr id="7885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C8F081B0-FCE5-F14A-A41E-CA3A1636EE0F}" type="slidenum">
              <a:rPr kumimoji="0" lang="nn-NO" sz="100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kumimoji="0" lang="nn-NO" sz="10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450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23BCB-DC2C-437A-8E8D-7617B0B796C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65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23BCB-DC2C-437A-8E8D-7617B0B796C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15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987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7987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8BF73926-2585-974C-804A-DF46785D7EF9}" type="slidenum">
              <a:rPr kumimoji="0" lang="nn-NO" sz="1000">
                <a:latin typeface="Arial" charset="0"/>
              </a:rPr>
              <a:pPr eaLnBrk="1" hangingPunct="1"/>
              <a:t>6</a:t>
            </a:fld>
            <a:endParaRPr kumimoji="0" lang="nn-NO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22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5733256"/>
              <a:ext cx="6858000" cy="6675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467544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5733256"/>
                <a:ext cx="9144000" cy="6675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5733256"/>
              <a:ext cx="1828800" cy="667544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5733256"/>
            <a:ext cx="6553200" cy="643136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955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248400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2841" y="6165304"/>
            <a:ext cx="762000" cy="609600"/>
          </a:xfrm>
        </p:spPr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77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51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0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-2"/>
            <a:ext cx="9144000" cy="836713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043608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25663" y="419099"/>
              <a:ext cx="4191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-38493"/>
            <a:ext cx="62484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7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507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10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16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4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98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0BD0C-6417-4DB4-A6BF-F2B55C1982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6687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1247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323528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1247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57200" y="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16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420888"/>
            <a:ext cx="7704856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/>
              <a:t>Развитие </a:t>
            </a:r>
            <a:br>
              <a:rPr lang="ru-RU" cap="none" dirty="0" smtClean="0"/>
            </a:br>
            <a:r>
              <a:rPr lang="ru-RU" cap="none" dirty="0" smtClean="0"/>
              <a:t>гендерной статистики и статистки по торговле людьми в </a:t>
            </a:r>
            <a:br>
              <a:rPr lang="ru-RU" cap="none" dirty="0" smtClean="0"/>
            </a:br>
            <a:r>
              <a:rPr lang="ru-RU" cap="none" dirty="0" smtClean="0"/>
              <a:t>Кыргызской Республике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pic>
        <p:nvPicPr>
          <p:cNvPr id="3" name="Picture 3" descr="1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116632"/>
            <a:ext cx="16764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780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147248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С какого  времени в </a:t>
            </a:r>
          </a:p>
          <a:p>
            <a:pPr marL="0" indent="0" algn="ctr">
              <a:buNone/>
            </a:pPr>
            <a:r>
              <a:rPr lang="ru-RU" sz="3600" dirty="0" smtClean="0"/>
              <a:t>Кыргызской Республике существуют:</a:t>
            </a:r>
          </a:p>
          <a:p>
            <a:pPr marL="0" indent="0">
              <a:buNone/>
            </a:pPr>
            <a:endParaRPr lang="ru-RU" sz="3600" dirty="0" smtClean="0"/>
          </a:p>
          <a:p>
            <a:r>
              <a:rPr lang="ru-RU" sz="3600" b="1" dirty="0" smtClean="0"/>
              <a:t>гендерная статистика? </a:t>
            </a:r>
          </a:p>
          <a:p>
            <a:r>
              <a:rPr lang="ru-RU" sz="3600" b="1" dirty="0" smtClean="0"/>
              <a:t>статистка торговли людьми?</a:t>
            </a:r>
          </a:p>
          <a:p>
            <a:endParaRPr lang="ru-RU" sz="3600" dirty="0"/>
          </a:p>
          <a:p>
            <a:endParaRPr lang="ru-RU" sz="3600" dirty="0" smtClean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7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6824464" cy="1152128"/>
          </a:xfrm>
          <a:extLst/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sz="3100" b="1" dirty="0">
                <a:solidFill>
                  <a:schemeClr val="tx1"/>
                </a:solidFill>
                <a:latin typeface="Arial" charset="0"/>
              </a:rPr>
              <a:t>Что такое </a:t>
            </a:r>
            <a:r>
              <a:rPr kumimoji="0" lang="ru-RU" sz="3100" b="1" dirty="0" smtClean="0">
                <a:solidFill>
                  <a:schemeClr val="tx1"/>
                </a:solidFill>
                <a:latin typeface="Arial" charset="0"/>
              </a:rPr>
              <a:t>гендерная</a:t>
            </a:r>
            <a:br>
              <a:rPr kumimoji="0" lang="ru-RU" sz="3100" b="1" dirty="0" smtClean="0">
                <a:solidFill>
                  <a:schemeClr val="tx1"/>
                </a:solidFill>
                <a:latin typeface="Arial" charset="0"/>
              </a:rPr>
            </a:br>
            <a:r>
              <a:rPr kumimoji="0" lang="ru-RU" sz="3100" b="1" dirty="0" smtClean="0">
                <a:solidFill>
                  <a:schemeClr val="tx1"/>
                </a:solidFill>
                <a:latin typeface="Arial" charset="0"/>
              </a:rPr>
              <a:t> статистика?</a:t>
            </a:r>
            <a:r>
              <a:rPr kumimoji="0" lang="ru-RU" sz="29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kumimoji="0" lang="ru-RU" sz="2900" b="1" dirty="0" smtClean="0">
                <a:solidFill>
                  <a:schemeClr val="tx1"/>
                </a:solidFill>
                <a:latin typeface="Arial" charset="0"/>
              </a:rPr>
            </a:br>
            <a:endParaRPr kumimoji="0" lang="nn-NO" sz="29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340768"/>
            <a:ext cx="7416824" cy="4752528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Tx/>
              <a:buNone/>
            </a:pPr>
            <a:endParaRPr kumimoji="0" lang="ru-RU" sz="2800" dirty="0">
              <a:latin typeface="Arial" charset="0"/>
            </a:endParaRPr>
          </a:p>
          <a:p>
            <a:r>
              <a:rPr lang="ru-RU" sz="2800" b="1" dirty="0">
                <a:latin typeface="Arial" charset="0"/>
              </a:rPr>
              <a:t>Гендерная статистика </a:t>
            </a:r>
            <a:r>
              <a:rPr lang="ru-RU" sz="2800" dirty="0">
                <a:latin typeface="Arial" charset="0"/>
              </a:rPr>
              <a:t>– это статистические данные о женщинах и мужчинах, отражающие их положение во всех сферах жизни общества. </a:t>
            </a:r>
            <a:endParaRPr lang="ru-RU" sz="2800" dirty="0" smtClean="0">
              <a:latin typeface="Arial" charset="0"/>
            </a:endParaRPr>
          </a:p>
          <a:p>
            <a:r>
              <a:rPr lang="ru-RU" sz="2800" dirty="0" smtClean="0">
                <a:latin typeface="Arial" charset="0"/>
              </a:rPr>
              <a:t>Она позволяет учитывать </a:t>
            </a:r>
            <a:r>
              <a:rPr lang="ru-RU" sz="2800" dirty="0">
                <a:latin typeface="Arial" charset="0"/>
              </a:rPr>
              <a:t>особенности женщин и мужчин</a:t>
            </a:r>
            <a:r>
              <a:rPr lang="ru-RU" sz="2800" dirty="0" smtClean="0">
                <a:latin typeface="Arial" charset="0"/>
              </a:rPr>
              <a:t>, </a:t>
            </a:r>
            <a:r>
              <a:rPr lang="ru-RU" sz="2800" dirty="0">
                <a:latin typeface="Arial" charset="0"/>
              </a:rPr>
              <a:t>при разработке оптимальной социально-демографической политики, реализации принципа равных прав и возможностей женщин и мужчин.</a:t>
            </a:r>
            <a:endParaRPr kumimoji="0" lang="ru-RU" sz="2800" dirty="0" smtClean="0">
              <a:latin typeface="Arial" charset="0"/>
            </a:endParaRPr>
          </a:p>
          <a:p>
            <a:pPr marL="452438" indent="-452438" eaLnBrk="1" hangingPunct="1"/>
            <a:r>
              <a:rPr lang="ru-RU" sz="2800" dirty="0" smtClean="0">
                <a:latin typeface="Arial" charset="0"/>
              </a:rPr>
              <a:t>является </a:t>
            </a:r>
            <a:r>
              <a:rPr lang="ru-RU" sz="2800" dirty="0">
                <a:latin typeface="Arial" charset="0"/>
              </a:rPr>
              <a:t>составной частью каждой из      традиционных областей статистики</a:t>
            </a:r>
          </a:p>
          <a:p>
            <a:pPr marL="0" indent="0" eaLnBrk="1" hangingPunct="1"/>
            <a:endParaRPr kumimoji="0" lang="ru-RU" sz="2800" dirty="0" smtClean="0">
              <a:latin typeface="Arial" charset="0"/>
            </a:endParaRPr>
          </a:p>
          <a:p>
            <a:pPr marL="0" indent="0" eaLnBrk="1" hangingPunct="1"/>
            <a:endParaRPr kumimoji="0" lang="ru-RU" sz="2800" dirty="0">
              <a:latin typeface="Arial" charset="0"/>
            </a:endParaRPr>
          </a:p>
        </p:txBody>
      </p:sp>
      <p:sp>
        <p:nvSpPr>
          <p:cNvPr id="9218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ADAB7132-88FE-4842-8902-AF30996969F1}" type="slidenum">
              <a:rPr kumimoji="0" lang="nn-NO" sz="140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kumimoji="0" lang="nn-NO" sz="14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3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353" y="94746"/>
            <a:ext cx="7040488" cy="1152128"/>
          </a:xfrm>
        </p:spPr>
        <p:txBody>
          <a:bodyPr>
            <a:noAutofit/>
          </a:bodyPr>
          <a:lstStyle/>
          <a:p>
            <a:r>
              <a:rPr lang="ru-RU" sz="2400" b="1" dirty="0"/>
              <a:t>Кому </a:t>
            </a:r>
            <a:r>
              <a:rPr lang="ru-RU" sz="2400" b="1" dirty="0" smtClean="0"/>
              <a:t>и зачем нужна </a:t>
            </a:r>
            <a:r>
              <a:rPr lang="ru-RU" sz="2400" b="1" dirty="0"/>
              <a:t>гендерная </a:t>
            </a:r>
            <a:r>
              <a:rPr lang="ru-RU" sz="2400" b="1" dirty="0" smtClean="0"/>
              <a:t>статистика и статистика по торговле людьми?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46874"/>
            <a:ext cx="8568952" cy="552803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dirty="0" smtClean="0"/>
              <a:t>Политикам всех уровней</a:t>
            </a:r>
            <a:r>
              <a:rPr lang="ru-RU" sz="2400" dirty="0" smtClean="0"/>
              <a:t>, </a:t>
            </a:r>
            <a:r>
              <a:rPr lang="ru-RU" sz="2400" b="1" dirty="0" smtClean="0"/>
              <a:t>госорганам -</a:t>
            </a:r>
            <a:r>
              <a:rPr lang="ru-RU" sz="2400" dirty="0" smtClean="0"/>
              <a:t> для разработки политики и принятия решений на основе гендерного анализа</a:t>
            </a:r>
          </a:p>
          <a:p>
            <a:pPr>
              <a:spcBef>
                <a:spcPts val="600"/>
              </a:spcBef>
            </a:pPr>
            <a:r>
              <a:rPr lang="ru-RU" sz="2400" b="1" dirty="0" smtClean="0"/>
              <a:t>Всем госорганам, ОГО, людями – </a:t>
            </a:r>
            <a:r>
              <a:rPr lang="ru-RU" sz="2400" dirty="0" smtClean="0"/>
              <a:t>для мониторинга оценки прогресса в сфере гендерного равенства</a:t>
            </a:r>
          </a:p>
          <a:p>
            <a:pPr>
              <a:spcBef>
                <a:spcPts val="600"/>
              </a:spcBef>
            </a:pPr>
            <a:r>
              <a:rPr lang="ru-RU" sz="2400" b="1" dirty="0" smtClean="0"/>
              <a:t>Исследователям,  аналитикам</a:t>
            </a:r>
            <a:r>
              <a:rPr lang="ru-RU" sz="2400" dirty="0" smtClean="0"/>
              <a:t>,  НПО, СМИ -- Для информирования общественности</a:t>
            </a:r>
          </a:p>
          <a:p>
            <a:pPr>
              <a:spcBef>
                <a:spcPts val="600"/>
              </a:spcBef>
            </a:pPr>
            <a:r>
              <a:rPr lang="ru-RU" sz="2400" b="1" dirty="0" smtClean="0"/>
              <a:t>Статистическим органам </a:t>
            </a:r>
            <a:r>
              <a:rPr lang="ru-RU" sz="2400" dirty="0" smtClean="0"/>
              <a:t>- для </a:t>
            </a:r>
            <a:r>
              <a:rPr lang="ru-RU" sz="2400" dirty="0"/>
              <a:t>улучшения </a:t>
            </a:r>
            <a:r>
              <a:rPr lang="ru-RU" sz="2400" dirty="0" smtClean="0"/>
              <a:t>национальных </a:t>
            </a:r>
            <a:r>
              <a:rPr lang="ru-RU" sz="2400" dirty="0"/>
              <a:t>статистических систем </a:t>
            </a:r>
            <a:r>
              <a:rPr lang="ru-RU" sz="2400" dirty="0" smtClean="0"/>
              <a:t> (собирают новые данные, улучшают сбор, методики и пр., улучшают распространение</a:t>
            </a:r>
            <a:r>
              <a:rPr lang="ru-RU" sz="2800" dirty="0" smtClean="0"/>
              <a:t>)</a:t>
            </a:r>
          </a:p>
          <a:p>
            <a:pPr>
              <a:spcBef>
                <a:spcPts val="600"/>
              </a:spcBef>
            </a:pPr>
            <a:r>
              <a:rPr lang="ru-RU" sz="2400" b="1" dirty="0"/>
              <a:t>Широкой общественности </a:t>
            </a:r>
            <a:r>
              <a:rPr lang="ru-RU" sz="2400" dirty="0"/>
              <a:t>– для </a:t>
            </a:r>
            <a:r>
              <a:rPr lang="ru-RU" sz="2400" dirty="0" smtClean="0"/>
              <a:t>развития, прогресса</a:t>
            </a:r>
          </a:p>
          <a:p>
            <a:pPr>
              <a:spcBef>
                <a:spcPts val="600"/>
              </a:spcBef>
            </a:pPr>
            <a:r>
              <a:rPr lang="ru-RU" sz="2400" b="1" dirty="0" smtClean="0"/>
              <a:t>Каждому человеку </a:t>
            </a:r>
            <a:r>
              <a:rPr lang="ru-RU" sz="2400" dirty="0" smtClean="0"/>
              <a:t>– для понимания общественного развития,   преодоления стереотипного мышления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9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69" y="0"/>
            <a:ext cx="6896472" cy="1152128"/>
          </a:xfrm>
        </p:spPr>
        <p:txBody>
          <a:bodyPr>
            <a:noAutofit/>
          </a:bodyPr>
          <a:lstStyle/>
          <a:p>
            <a:r>
              <a:rPr lang="ru-RU" sz="2400" b="1" dirty="0"/>
              <a:t>Какие социальные категории  являются важными для гендерного </a:t>
            </a:r>
            <a:r>
              <a:rPr lang="ru-RU" sz="2400" b="1" dirty="0" smtClean="0"/>
              <a:t>анализа и анализа торговли людьми </a:t>
            </a:r>
            <a:r>
              <a:rPr lang="ru-RU" sz="2400" b="1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392" y="1301688"/>
            <a:ext cx="8568952" cy="471405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dirty="0"/>
              <a:t>демографические характеристики;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статус городского или сельского </a:t>
            </a:r>
            <a:r>
              <a:rPr lang="ru-RU" sz="2400" dirty="0" smtClean="0"/>
              <a:t>жителя;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/>
              <a:t>этническая принадлежность;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религиозные убеждения;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принадлежность к лицам с инвалидностью;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принадлежность </a:t>
            </a:r>
            <a:r>
              <a:rPr lang="ru-RU" sz="2400" dirty="0"/>
              <a:t>к бедным и социально </a:t>
            </a:r>
            <a:r>
              <a:rPr lang="ru-RU" sz="2400" dirty="0" smtClean="0"/>
              <a:t>изолированным, маргинальным </a:t>
            </a:r>
            <a:r>
              <a:rPr lang="ru-RU" sz="2400" dirty="0"/>
              <a:t>социальным группам;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сексуальная </a:t>
            </a:r>
            <a:r>
              <a:rPr lang="ru-RU" sz="2400" dirty="0"/>
              <a:t>ориентация;</a:t>
            </a:r>
          </a:p>
          <a:p>
            <a:pPr>
              <a:spcBef>
                <a:spcPts val="600"/>
              </a:spcBef>
            </a:pPr>
            <a:r>
              <a:rPr lang="ru-RU" sz="2400" dirty="0"/>
              <a:t>миграционный и гражданский статус</a:t>
            </a:r>
            <a:r>
              <a:rPr lang="ru-RU" sz="2400" dirty="0" smtClean="0"/>
              <a:t>;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Потоки торговли людьми и страны назначения;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Способы вывоза;</a:t>
            </a:r>
          </a:p>
          <a:p>
            <a:pPr marL="0" indent="0">
              <a:spcBef>
                <a:spcPts val="600"/>
              </a:spcBef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2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16632"/>
            <a:ext cx="6896472" cy="10081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sz="2800" b="1" dirty="0" smtClean="0">
                <a:latin typeface="Arial" charset="0"/>
              </a:rPr>
              <a:t>В чем основная сложность в </a:t>
            </a:r>
            <a:r>
              <a:rPr kumimoji="0" lang="ru-RU" sz="2800" b="1" dirty="0">
                <a:latin typeface="Arial" charset="0"/>
              </a:rPr>
              <a:t>развитии гендерной </a:t>
            </a:r>
            <a:r>
              <a:rPr kumimoji="0" lang="ru-RU" sz="2800" b="1" dirty="0" smtClean="0">
                <a:latin typeface="Arial" charset="0"/>
              </a:rPr>
              <a:t>статистики и статистики по торговле людьми?</a:t>
            </a:r>
            <a:endParaRPr kumimoji="0" lang="nn-NO" sz="2800" b="1" i="1" dirty="0">
              <a:latin typeface="Arial" charset="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84784"/>
            <a:ext cx="8120608" cy="4641379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kumimoji="0" lang="ru-RU" sz="2200" b="1" dirty="0">
                <a:latin typeface="Arial" charset="0"/>
              </a:rPr>
              <a:t>Нужны убеждения в необходимости гендерной </a:t>
            </a:r>
            <a:r>
              <a:rPr kumimoji="0" lang="ru-RU" sz="2200" b="1" dirty="0" smtClean="0">
                <a:latin typeface="Arial" charset="0"/>
              </a:rPr>
              <a:t>статистики и статистики по торговле людьми</a:t>
            </a:r>
            <a:endParaRPr kumimoji="0" lang="ru-RU" sz="2200" b="1" dirty="0">
              <a:latin typeface="Arial" charset="0"/>
            </a:endParaRPr>
          </a:p>
          <a:p>
            <a:pPr eaLnBrk="1" hangingPunct="1"/>
            <a:r>
              <a:rPr kumimoji="0" lang="ru-RU" sz="2200" dirty="0">
                <a:latin typeface="Arial" charset="0"/>
              </a:rPr>
              <a:t>Есть путаница в понимании различий терминов «пол» и «гендер</a:t>
            </a:r>
            <a:r>
              <a:rPr kumimoji="0" lang="ru-RU" sz="2200" dirty="0" smtClean="0">
                <a:latin typeface="Arial" charset="0"/>
              </a:rPr>
              <a:t>».</a:t>
            </a:r>
          </a:p>
          <a:p>
            <a:pPr eaLnBrk="1" hangingPunct="1"/>
            <a:r>
              <a:rPr lang="ru-RU" dirty="0" smtClean="0">
                <a:latin typeface="Arial" charset="0"/>
              </a:rPr>
              <a:t>Есть сложности при определении форм торговли людьми.</a:t>
            </a:r>
          </a:p>
          <a:p>
            <a:pPr eaLnBrk="1" hangingPunct="1"/>
            <a:r>
              <a:rPr lang="ru-RU" dirty="0" smtClean="0">
                <a:latin typeface="Arial" charset="0"/>
              </a:rPr>
              <a:t>Отсутствие полноты данных по гендерной проблематике и торговле людьми.</a:t>
            </a:r>
          </a:p>
          <a:p>
            <a:r>
              <a:rPr kumimoji="0" lang="ru-RU" sz="2200" dirty="0" smtClean="0">
                <a:latin typeface="Arial" charset="0"/>
              </a:rPr>
              <a:t> </a:t>
            </a:r>
            <a:r>
              <a:rPr kumimoji="0" lang="ru-RU" sz="2200" dirty="0">
                <a:latin typeface="Arial" charset="0"/>
              </a:rPr>
              <a:t>Данные в разбивке по полу позволяют провести анализ гендерных вопросов. Но для полноценного гендерного анализа только этих данных недостаточно</a:t>
            </a:r>
          </a:p>
          <a:p>
            <a:pPr eaLnBrk="1" hangingPunct="1"/>
            <a:r>
              <a:rPr kumimoji="0" lang="ru-RU" sz="2200" dirty="0" smtClean="0">
                <a:latin typeface="Arial" charset="0"/>
              </a:rPr>
              <a:t>Гендерный </a:t>
            </a:r>
            <a:r>
              <a:rPr kumimoji="0" lang="ru-RU" sz="2200" dirty="0">
                <a:latin typeface="Arial" charset="0"/>
              </a:rPr>
              <a:t>подход фокусируется не только </a:t>
            </a:r>
            <a:r>
              <a:rPr kumimoji="0" lang="ru-RU" sz="2200" i="1" u="sng" dirty="0">
                <a:latin typeface="Arial" charset="0"/>
              </a:rPr>
              <a:t>на женщинах</a:t>
            </a:r>
            <a:r>
              <a:rPr kumimoji="0" lang="ru-RU" sz="2200" dirty="0">
                <a:latin typeface="Arial" charset="0"/>
              </a:rPr>
              <a:t>, но и </a:t>
            </a:r>
            <a:r>
              <a:rPr kumimoji="0" lang="ru-RU" sz="2200" i="1" u="sng" dirty="0">
                <a:latin typeface="Arial" charset="0"/>
              </a:rPr>
              <a:t>на мужчинах</a:t>
            </a:r>
            <a:r>
              <a:rPr kumimoji="0" lang="ru-RU" sz="2200" dirty="0">
                <a:latin typeface="Arial" charset="0"/>
              </a:rPr>
              <a:t>, изучение положения мужчин очень важно для понимания положения женщин</a:t>
            </a:r>
          </a:p>
          <a:p>
            <a:r>
              <a:rPr lang="ru-RU" dirty="0">
                <a:latin typeface="Arial" charset="0"/>
              </a:rPr>
              <a:t>Другие категории должны учитываться совместно (возраст, место проживания, принадлежность к бедным, мигрантам, ЛОВЗ, этническим группам и пр.)</a:t>
            </a:r>
          </a:p>
          <a:p>
            <a:r>
              <a:rPr lang="ru-RU" dirty="0" smtClean="0">
                <a:latin typeface="Arial" charset="0"/>
              </a:rPr>
              <a:t>Узковедомственный подход в сборе данных, например, по торговле людьми</a:t>
            </a:r>
            <a:endParaRPr lang="ru-RU" dirty="0">
              <a:latin typeface="Arial" charset="0"/>
            </a:endParaRPr>
          </a:p>
          <a:p>
            <a:r>
              <a:rPr lang="ru-RU" dirty="0">
                <a:latin typeface="Arial" charset="0"/>
              </a:rPr>
              <a:t>Неполноценность учета в </a:t>
            </a:r>
            <a:r>
              <a:rPr lang="ru-RU" dirty="0" smtClean="0">
                <a:latin typeface="Arial" charset="0"/>
              </a:rPr>
              <a:t>ведомствах ( не выделят необходимые показатели)</a:t>
            </a:r>
            <a:endParaRPr lang="ru-RU" dirty="0">
              <a:latin typeface="Arial" charset="0"/>
            </a:endParaRPr>
          </a:p>
          <a:p>
            <a:pPr eaLnBrk="1" hangingPunct="1">
              <a:buFontTx/>
              <a:buNone/>
            </a:pPr>
            <a:endParaRPr kumimoji="0" lang="en-GB" sz="1700" dirty="0">
              <a:latin typeface="Arial" charset="0"/>
            </a:endParaRPr>
          </a:p>
        </p:txBody>
      </p:sp>
      <p:sp>
        <p:nvSpPr>
          <p:cNvPr id="10242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E04E0108-2A51-BB47-AA50-6989F50F02E5}" type="slidenum">
              <a:rPr kumimoji="0" lang="nn-NO" sz="1400">
                <a:latin typeface="Arial" charset="0"/>
              </a:rPr>
              <a:pPr eaLnBrk="1" hangingPunct="1"/>
              <a:t>6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69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allAtOnce"/>
    </p:bldLst>
  </p:timing>
</p:sld>
</file>

<file path=ppt/theme/theme1.xml><?xml version="1.0" encoding="utf-8"?>
<a:theme xmlns:a="http://schemas.openxmlformats.org/drawingml/2006/main" name="Theme_Mod_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383</Words>
  <Application>Microsoft Office PowerPoint</Application>
  <PresentationFormat>Экран (4:3)</PresentationFormat>
  <Paragraphs>50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Courier New</vt:lpstr>
      <vt:lpstr>Trebuchet MS</vt:lpstr>
      <vt:lpstr>Wingdings</vt:lpstr>
      <vt:lpstr>Theme_Mod_theme</vt:lpstr>
      <vt:lpstr>Развитие  гендерной статистики и статистки по торговле людьми в  Кыргызской Республике </vt:lpstr>
      <vt:lpstr>Презентация PowerPoint</vt:lpstr>
      <vt:lpstr>Что такое гендерная  статистика? </vt:lpstr>
      <vt:lpstr>Кому и зачем нужна гендерная статистика и статистика по торговле людьми?</vt:lpstr>
      <vt:lpstr>Какие социальные категории  являются важными для гендерного анализа и анализа торговли людьми ?</vt:lpstr>
      <vt:lpstr>В чем основная сложность в развитии гендерной статистики и статистики по торговле людьми?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dsoorombaeva</cp:lastModifiedBy>
  <cp:revision>29</cp:revision>
  <cp:lastPrinted>2018-10-11T15:45:48Z</cp:lastPrinted>
  <dcterms:created xsi:type="dcterms:W3CDTF">2013-08-23T15:24:16Z</dcterms:created>
  <dcterms:modified xsi:type="dcterms:W3CDTF">2018-11-21T08:38:56Z</dcterms:modified>
</cp:coreProperties>
</file>