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  <p:sldMasterId id="2147483825" r:id="rId2"/>
  </p:sldMasterIdLst>
  <p:notesMasterIdLst>
    <p:notesMasterId r:id="rId13"/>
  </p:notesMasterIdLst>
  <p:handoutMasterIdLst>
    <p:handoutMasterId r:id="rId14"/>
  </p:handoutMasterIdLst>
  <p:sldIdLst>
    <p:sldId id="571" r:id="rId3"/>
    <p:sldId id="586" r:id="rId4"/>
    <p:sldId id="531" r:id="rId5"/>
    <p:sldId id="582" r:id="rId6"/>
    <p:sldId id="584" r:id="rId7"/>
    <p:sldId id="541" r:id="rId8"/>
    <p:sldId id="568" r:id="rId9"/>
    <p:sldId id="592" r:id="rId10"/>
    <p:sldId id="590" r:id="rId11"/>
    <p:sldId id="594" r:id="rId12"/>
  </p:sldIdLst>
  <p:sldSz cx="9144000" cy="6858000" type="screen4x3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0000FF"/>
    <a:srgbClr val="800080"/>
    <a:srgbClr val="66FF66"/>
    <a:srgbClr val="99CCFF"/>
    <a:srgbClr val="00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86380" autoAdjust="0"/>
  </p:normalViewPr>
  <p:slideViewPr>
    <p:cSldViewPr>
      <p:cViewPr varScale="1">
        <p:scale>
          <a:sx n="77" d="100"/>
          <a:sy n="77" d="100"/>
        </p:scale>
        <p:origin x="428" y="68"/>
      </p:cViewPr>
      <p:guideLst/>
    </p:cSldViewPr>
  </p:slideViewPr>
  <p:outlineViewPr>
    <p:cViewPr>
      <p:scale>
        <a:sx n="33" d="100"/>
        <a:sy n="33" d="100"/>
      </p:scale>
      <p:origin x="0" y="1338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992" y="-96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tr\&#1076;&#1080;&#1089;&#1082;%20&#1076;\&#1052;&#1054;&#1048;%20&#1044;&#1054;&#1050;&#1059;&#1052;&#1045;&#1053;&#1058;&#1067;-&#1058;&#1054;&#1056;&#1043;&#1040;&#1064;&#1045;&#1042;&#1040;\&#1060;&#1054;&#1053;&#1044;-&#1053;&#1040;&#1056;&#1054;&#1044;&#1054;&#1053;&#1040;&#1057;\&#1057;&#1045;&#1052;&#1048;&#1053;&#1040;&#1056;-2017_&#1052;&#1086;&#1089;&#1082;&#1074;&#1072;\&#1055;&#1088;&#1077;&#1079;&#1077;&#1085;&#1090;&#1072;&#1094;&#1080;&#1103;\2017\&#1043;&#1056;&#1040;&#1060;&#1048;&#1050;&#1048;\1%20&#1055;&#1088;&#1080;&#1088;&#1086;&#1089;&#1090;&#1099;%20&#1095;&#1080;&#1089;&#1083;%20&#1085;&#1072;&#1089;%20&#1050;&#1056;-&#1089;&#1090;&#1088;&#1072;&#1085;&#1099;-2015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80;&#1089;&#1082;%20&#1044;\&#1058;&#1072;&#1084;&#1072;&#1088;&#1072;\&#1055;&#1088;&#1077;&#1079;&#1077;&#1085;&#1090;&#1072;&#1094;&#1080;&#1080;,%20&#1086;&#1090;&#1095;&#1077;&#1090;&#1099;,%20&#1089;&#1077;&#1084;&#1080;&#1085;&#1072;&#1088;&#1099;,%20&#1086;&#1073;&#1091;&#1095;&#1077;&#1085;&#1080;&#1077;\&#1055;&#1056;&#1045;&#1047;&#1045;&#1053;&#1058;&#1040;&#1062;&#1048;&#1048;\2018\&#1043;&#1056;&#1040;&#1060;&#1048;&#1050;&#1048;\10%20&#1042;&#1085;&#1077;&#1096;&#1085;&#1103;&#1103;%20&#1084;&#1080;&#1075;&#1088;%20&#1050;&#1056;-2000-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776426578774008E-2"/>
          <c:y val="6.4846377228127208E-2"/>
          <c:w val="0.95895329972870114"/>
          <c:h val="0.733788395904436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144192"/>
        <c:axId val="102144584"/>
      </c:barChart>
      <c:catAx>
        <c:axId val="10214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14458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0214458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02144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5086959148788535E-2"/>
          <c:y val="3.7911406070185068E-2"/>
          <c:w val="0.94491304085121142"/>
          <c:h val="0.858053859498688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  <a:ln w="38100">
              <a:noFill/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656206322302004E-3"/>
                  <c:y val="-1.12156799512688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E8-43F8-806B-55C43B170C73}"/>
                </c:ext>
              </c:extLst>
            </c:dLbl>
            <c:dLbl>
              <c:idx val="1"/>
              <c:layout>
                <c:manualLayout>
                  <c:x val="-1.0198671882461403E-3"/>
                  <c:y val="-3.617260555955059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8E8-43F8-806B-55C43B170C73}"/>
                </c:ext>
              </c:extLst>
            </c:dLbl>
            <c:dLbl>
              <c:idx val="2"/>
              <c:layout>
                <c:manualLayout>
                  <c:x val="-4.9315128000933517E-3"/>
                  <c:y val="-1.672982003529388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8E8-43F8-806B-55C43B170C73}"/>
                </c:ext>
              </c:extLst>
            </c:dLbl>
            <c:dLbl>
              <c:idx val="3"/>
              <c:layout>
                <c:manualLayout>
                  <c:x val="7.5511758267985951E-3"/>
                  <c:y val="4.071197584943564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8E8-43F8-806B-55C43B170C73}"/>
                </c:ext>
              </c:extLst>
            </c:dLbl>
            <c:dLbl>
              <c:idx val="4"/>
              <c:layout>
                <c:manualLayout>
                  <c:x val="2.2344835763314363E-3"/>
                  <c:y val="-9.488233766001275E-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8E8-43F8-806B-55C43B170C73}"/>
                </c:ext>
              </c:extLst>
            </c:dLbl>
            <c:dLbl>
              <c:idx val="8"/>
              <c:layout>
                <c:manualLayout>
                  <c:x val="2.0033465204326584E-3"/>
                  <c:y val="-2.182150439386187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E8-43F8-806B-55C43B170C73}"/>
                </c:ext>
              </c:extLst>
            </c:dLbl>
            <c:dLbl>
              <c:idx val="11"/>
              <c:layout>
                <c:manualLayout>
                  <c:x val="-1.0017259565258119E-3"/>
                  <c:y val="-4.12290272589646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8E8-43F8-806B-55C43B170C73}"/>
                </c:ext>
              </c:extLst>
            </c:dLbl>
            <c:dLbl>
              <c:idx val="17"/>
              <c:layout>
                <c:manualLayout>
                  <c:xMode val="edge"/>
                  <c:yMode val="edge"/>
                  <c:x val="0.77346400539796567"/>
                  <c:y val="0.48122866894197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8E8-43F8-806B-55C43B170C73}"/>
                </c:ext>
              </c:extLst>
            </c:dLbl>
            <c:dLbl>
              <c:idx val="19"/>
              <c:layout>
                <c:manualLayout>
                  <c:xMode val="edge"/>
                  <c:yMode val="edge"/>
                  <c:x val="0.84951590551031797"/>
                  <c:y val="0.2832764505119453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8E8-43F8-806B-55C43B170C73}"/>
                </c:ext>
              </c:extLst>
            </c:dLbl>
            <c:dLbl>
              <c:idx val="21"/>
              <c:layout>
                <c:manualLayout>
                  <c:xMode val="edge"/>
                  <c:yMode val="edge"/>
                  <c:x val="0.93851280989711316"/>
                  <c:y val="0.27986348122866894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8E8-43F8-806B-55C43B170C73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'1'!$F$4:$F$9</c:f>
              <c:strCache>
                <c:ptCount val="6"/>
                <c:pt idx="0">
                  <c:v>Кыргызстан</c:v>
                </c:pt>
                <c:pt idx="1">
                  <c:v>Беларусь</c:v>
                </c:pt>
                <c:pt idx="2">
                  <c:v>Казакстан</c:v>
                </c:pt>
                <c:pt idx="3">
                  <c:v>Россия</c:v>
                </c:pt>
                <c:pt idx="4">
                  <c:v>Тажикстан</c:v>
                </c:pt>
                <c:pt idx="5">
                  <c:v>Өзбекстан</c:v>
                </c:pt>
              </c:strCache>
            </c:strRef>
          </c:cat>
          <c:val>
            <c:numRef>
              <c:f>'1'!$G$4:$G$9</c:f>
              <c:numCache>
                <c:formatCode>0.0</c:formatCode>
                <c:ptCount val="6"/>
                <c:pt idx="0">
                  <c:v>101.9</c:v>
                </c:pt>
                <c:pt idx="1">
                  <c:v>99.9</c:v>
                </c:pt>
                <c:pt idx="2">
                  <c:v>101.3</c:v>
                </c:pt>
                <c:pt idx="3">
                  <c:v>100.1</c:v>
                </c:pt>
                <c:pt idx="4">
                  <c:v>102.2</c:v>
                </c:pt>
                <c:pt idx="5">
                  <c:v>101.7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8E8-43F8-806B-55C43B170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146936"/>
        <c:axId val="102145368"/>
      </c:barChart>
      <c:catAx>
        <c:axId val="102146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/>
              </a:defRPr>
            </a:pPr>
            <a:endParaRPr lang="ru-RU"/>
          </a:p>
        </c:txPr>
        <c:crossAx val="10214536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0214536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1469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66768923313879E-2"/>
          <c:y val="1.5125205494551286E-2"/>
          <c:w val="0.9473323107668612"/>
          <c:h val="0.88188408881322267"/>
        </c:manualLayout>
      </c:layout>
      <c:lineChart>
        <c:grouping val="standard"/>
        <c:varyColors val="0"/>
        <c:ser>
          <c:idx val="0"/>
          <c:order val="0"/>
          <c:tx>
            <c:strRef>
              <c:f>'1 (2)'!$G$3</c:f>
              <c:strCache>
                <c:ptCount val="1"/>
                <c:pt idx="0">
                  <c:v>Төрөлгөндөрдүн саны</c:v>
                </c:pt>
              </c:strCache>
            </c:strRef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957-4F6D-9EFB-CC7D1281E2CE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957-4F6D-9EFB-CC7D1281E2CE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957-4F6D-9EFB-CC7D1281E2CE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957-4F6D-9EFB-CC7D1281E2CE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957-4F6D-9EFB-CC7D1281E2CE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957-4F6D-9EFB-CC7D1281E2CE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(2)'!$G$4:$G$12</c:f>
              <c:numCache>
                <c:formatCode>#,##0.0</c:formatCode>
                <c:ptCount val="9"/>
                <c:pt idx="0">
                  <c:v>135.5</c:v>
                </c:pt>
                <c:pt idx="1">
                  <c:v>146.1</c:v>
                </c:pt>
                <c:pt idx="2">
                  <c:v>149.6</c:v>
                </c:pt>
                <c:pt idx="3">
                  <c:v>154.9</c:v>
                </c:pt>
                <c:pt idx="4">
                  <c:v>155.5</c:v>
                </c:pt>
                <c:pt idx="5">
                  <c:v>161.80000000000001</c:v>
                </c:pt>
                <c:pt idx="6">
                  <c:v>163.4</c:v>
                </c:pt>
                <c:pt idx="7">
                  <c:v>158.1</c:v>
                </c:pt>
                <c:pt idx="8">
                  <c:v>153.6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957-4F6D-9EFB-CC7D1281E2CE}"/>
            </c:ext>
          </c:extLst>
        </c:ser>
        <c:ser>
          <c:idx val="1"/>
          <c:order val="1"/>
          <c:tx>
            <c:strRef>
              <c:f>'1 (2)'!$H$3</c:f>
              <c:strCache>
                <c:ptCount val="1"/>
                <c:pt idx="0">
                  <c:v>Өлгөндөрдүн саны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square"/>
            <c:size val="7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957-4F6D-9EFB-CC7D1281E2CE}"/>
                </c:ext>
              </c:extLst>
            </c:dLbl>
            <c:dLbl>
              <c:idx val="1"/>
              <c:layout>
                <c:manualLayout>
                  <c:x val="-2.975992445891441E-2"/>
                  <c:y val="-3.833273834831527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957-4F6D-9EFB-CC7D1281E2CE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957-4F6D-9EFB-CC7D1281E2CE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5957-4F6D-9EFB-CC7D1281E2CE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5957-4F6D-9EFB-CC7D1281E2CE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5957-4F6D-9EFB-CC7D1281E2CE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(2)'!$H$4:$H$12</c:f>
              <c:numCache>
                <c:formatCode>#,##0.0</c:formatCode>
                <c:ptCount val="9"/>
                <c:pt idx="0">
                  <c:v>35.9</c:v>
                </c:pt>
                <c:pt idx="1">
                  <c:v>36.200000000000003</c:v>
                </c:pt>
                <c:pt idx="2">
                  <c:v>35.9</c:v>
                </c:pt>
                <c:pt idx="3">
                  <c:v>36.200000000000003</c:v>
                </c:pt>
                <c:pt idx="4">
                  <c:v>34.799999999999997</c:v>
                </c:pt>
                <c:pt idx="5">
                  <c:v>35.6</c:v>
                </c:pt>
                <c:pt idx="6">
                  <c:v>34.799999999999997</c:v>
                </c:pt>
                <c:pt idx="7">
                  <c:v>33.5</c:v>
                </c:pt>
                <c:pt idx="8">
                  <c:v>33.200000000000003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957-4F6D-9EFB-CC7D1281E2CE}"/>
            </c:ext>
          </c:extLst>
        </c:ser>
        <c:ser>
          <c:idx val="2"/>
          <c:order val="2"/>
          <c:tx>
            <c:strRef>
              <c:f>'1 (2)'!$I$3</c:f>
              <c:strCache>
                <c:ptCount val="1"/>
                <c:pt idx="0">
                  <c:v>Миграциянын сальдосу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triangl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306959141507039E-2"/>
                  <c:y val="5.95734667614854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5957-4F6D-9EFB-CC7D1281E2CE}"/>
                </c:ext>
              </c:extLst>
            </c:dLbl>
            <c:dLbl>
              <c:idx val="1"/>
              <c:layout>
                <c:manualLayout>
                  <c:x val="-3.3363748032060991E-2"/>
                  <c:y val="4.93577949508024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5957-4F6D-9EFB-CC7D1281E2CE}"/>
                </c:ext>
              </c:extLst>
            </c:dLbl>
            <c:dLbl>
              <c:idx val="2"/>
              <c:layout>
                <c:manualLayout>
                  <c:x val="-3.5420359394529644E-2"/>
                  <c:y val="5.4833042719068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5957-4F6D-9EFB-CC7D1281E2CE}"/>
                </c:ext>
              </c:extLst>
            </c:dLbl>
            <c:dLbl>
              <c:idx val="3"/>
              <c:layout>
                <c:manualLayout>
                  <c:x val="-2.5133148685060905E-2"/>
                  <c:y val="9.06998633586130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5957-4F6D-9EFB-CC7D1281E2CE}"/>
                </c:ext>
              </c:extLst>
            </c:dLbl>
            <c:dLbl>
              <c:idx val="4"/>
              <c:layout>
                <c:manualLayout>
                  <c:x val="-2.924867979571032E-2"/>
                  <c:y val="7.344711277601702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5957-4F6D-9EFB-CC7D1281E2CE}"/>
                </c:ext>
              </c:extLst>
            </c:dLbl>
            <c:dLbl>
              <c:idx val="5"/>
              <c:layout>
                <c:manualLayout>
                  <c:x val="-2.6014924224584405E-2"/>
                  <c:y val="7.213775118389392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5957-4F6D-9EFB-CC7D1281E2CE}"/>
                </c:ext>
              </c:extLst>
            </c:dLbl>
            <c:dLbl>
              <c:idx val="6"/>
              <c:layout>
                <c:manualLayout>
                  <c:x val="-3.204062184847694E-2"/>
                  <c:y val="8.107767726686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5957-4F6D-9EFB-CC7D1281E2CE}"/>
                </c:ext>
              </c:extLst>
            </c:dLbl>
            <c:dLbl>
              <c:idx val="7"/>
              <c:layout>
                <c:manualLayout>
                  <c:x val="-2.8513751127532863E-2"/>
                  <c:y val="8.0080090980626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5957-4F6D-9EFB-CC7D1281E2CE}"/>
                </c:ext>
              </c:extLst>
            </c:dLbl>
            <c:dLbl>
              <c:idx val="8"/>
              <c:layout>
                <c:manualLayout>
                  <c:x val="-2.8612303290414878E-2"/>
                  <c:y val="6.8068068068068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5957-4F6D-9EFB-CC7D1281E2CE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(2)'!$I$4:$I$12</c:f>
              <c:numCache>
                <c:formatCode>#,##0.0</c:formatCode>
                <c:ptCount val="9"/>
                <c:pt idx="0">
                  <c:v>-29.6</c:v>
                </c:pt>
                <c:pt idx="1">
                  <c:v>-50.6</c:v>
                </c:pt>
                <c:pt idx="2">
                  <c:v>-39.4</c:v>
                </c:pt>
                <c:pt idx="3">
                  <c:v>-7.5</c:v>
                </c:pt>
                <c:pt idx="4">
                  <c:v>-7.2</c:v>
                </c:pt>
                <c:pt idx="5">
                  <c:v>-7.7</c:v>
                </c:pt>
                <c:pt idx="6">
                  <c:v>-4.2</c:v>
                </c:pt>
                <c:pt idx="7">
                  <c:v>-3.9</c:v>
                </c:pt>
                <c:pt idx="8">
                  <c:v>-3.9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5957-4F6D-9EFB-CC7D1281E2CE}"/>
            </c:ext>
          </c:extLst>
        </c:ser>
        <c:ser>
          <c:idx val="3"/>
          <c:order val="3"/>
          <c:tx>
            <c:strRef>
              <c:f>'1 (2)'!$J$3</c:f>
              <c:strCache>
                <c:ptCount val="1"/>
                <c:pt idx="0">
                  <c:v>Жалпы өсүү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x"/>
            <c:size val="8"/>
            <c:spPr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5957-4F6D-9EFB-CC7D1281E2CE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5957-4F6D-9EFB-CC7D1281E2CE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5957-4F6D-9EFB-CC7D1281E2CE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5957-4F6D-9EFB-CC7D1281E2CE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5957-4F6D-9EFB-CC7D1281E2CE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5957-4F6D-9EFB-CC7D1281E2CE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 (2)'!$F$4:$F$12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'1 (2)'!$J$4:$J$12</c:f>
              <c:numCache>
                <c:formatCode>#,##0.0</c:formatCode>
                <c:ptCount val="9"/>
                <c:pt idx="0">
                  <c:v>70</c:v>
                </c:pt>
                <c:pt idx="1">
                  <c:v>59.29999999999999</c:v>
                </c:pt>
                <c:pt idx="2">
                  <c:v>74.299999999999983</c:v>
                </c:pt>
                <c:pt idx="3">
                  <c:v>111.2</c:v>
                </c:pt>
                <c:pt idx="4">
                  <c:v>113.5</c:v>
                </c:pt>
                <c:pt idx="5">
                  <c:v>118.50000000000001</c:v>
                </c:pt>
                <c:pt idx="6">
                  <c:v>124.4</c:v>
                </c:pt>
                <c:pt idx="7">
                  <c:v>120.7</c:v>
                </c:pt>
                <c:pt idx="8">
                  <c:v>116.5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5957-4F6D-9EFB-CC7D1281E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145760"/>
        <c:axId val="102146544"/>
      </c:lineChart>
      <c:catAx>
        <c:axId val="102145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146544"/>
        <c:crosses val="autoZero"/>
        <c:auto val="1"/>
        <c:lblAlgn val="ctr"/>
        <c:lblOffset val="40"/>
        <c:tickLblSkip val="1"/>
        <c:tickMarkSkip val="1"/>
        <c:noMultiLvlLbl val="0"/>
      </c:catAx>
      <c:valAx>
        <c:axId val="102146544"/>
        <c:scaling>
          <c:orientation val="minMax"/>
        </c:scaling>
        <c:delete val="0"/>
        <c:axPos val="l"/>
        <c:majorGridlines>
          <c:spPr>
            <a:ln w="0">
              <a:noFill/>
              <a:prstDash val="sysDash"/>
            </a:ln>
          </c:spPr>
        </c:majorGridlines>
        <c:numFmt formatCode="#,##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145760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5.3713669430219102E-2"/>
          <c:y val="0.92192475940507435"/>
          <c:w val="0.93415416375682681"/>
          <c:h val="5.70572243842212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5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98" dirty="0" smtClean="0">
                <a:solidFill>
                  <a:srgbClr val="FF0000"/>
                </a:solidFill>
              </a:rPr>
              <a:t>201</a:t>
            </a:r>
            <a:r>
              <a:rPr lang="ru-RU" sz="1798" dirty="0" smtClean="0">
                <a:solidFill>
                  <a:srgbClr val="FF0000"/>
                </a:solidFill>
              </a:rPr>
              <a:t>7</a:t>
            </a:r>
            <a:endParaRPr lang="en-US" sz="1798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4083010335917312"/>
          <c:y val="2.4333799700657254E-2"/>
        </c:manualLayout>
      </c:layout>
      <c:overlay val="0"/>
      <c:spPr>
        <a:noFill/>
        <a:ln w="209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472948945898"/>
          <c:y val="0.1741420873203928"/>
          <c:w val="0.52375514351028707"/>
          <c:h val="0.5965841758323149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7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5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7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76" dirty="0" smtClean="0">
                <a:solidFill>
                  <a:srgbClr val="FF0000"/>
                </a:solidFill>
              </a:rPr>
              <a:t>201</a:t>
            </a:r>
            <a:r>
              <a:rPr lang="ru-RU" sz="1776" dirty="0" smtClean="0">
                <a:solidFill>
                  <a:srgbClr val="FF0000"/>
                </a:solidFill>
              </a:rPr>
              <a:t>4</a:t>
            </a:r>
            <a:endParaRPr lang="en-US" sz="1776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39449697040658022"/>
          <c:y val="2.8804461942257217E-2"/>
        </c:manualLayout>
      </c:layout>
      <c:overlay val="0"/>
      <c:spPr>
        <a:noFill/>
        <a:ln w="2366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094628252674911"/>
          <c:y val="0.14845387702801133"/>
          <c:w val="0.49347290985378567"/>
          <c:h val="0.59212084650071961"/>
        </c:manualLayout>
      </c:layout>
      <c:pieChart>
        <c:varyColors val="1"/>
        <c:ser>
          <c:idx val="0"/>
          <c:order val="0"/>
          <c:tx>
            <c:strRef>
              <c:f>'2012'!$C$4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99FF"/>
            </a:solidFill>
            <a:ln w="11831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045-4FBD-AEC4-2C6661434C15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1831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045-4FBD-AEC4-2C6661434C15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11831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045-4FBD-AEC4-2C6661434C15}"/>
              </c:ext>
            </c:extLst>
          </c:dPt>
          <c:dLbls>
            <c:dLbl>
              <c:idx val="0"/>
              <c:layout>
                <c:manualLayout>
                  <c:x val="4.6697724269385121E-2"/>
                  <c:y val="-5.71006271487952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32,8%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045-4FBD-AEC4-2C6661434C15}"/>
                </c:ext>
              </c:extLst>
            </c:dLbl>
            <c:dLbl>
              <c:idx val="1"/>
              <c:layout>
                <c:manualLayout>
                  <c:x val="-7.7432327919566904E-2"/>
                  <c:y val="-5.644877492158024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045-4FBD-AEC4-2C6661434C15}"/>
                </c:ext>
              </c:extLst>
            </c:dLbl>
            <c:dLbl>
              <c:idx val="2"/>
              <c:layout>
                <c:manualLayout>
                  <c:x val="-7.4651950802988032E-2"/>
                  <c:y val="1.601132368940138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045-4FBD-AEC4-2C6661434C15}"/>
                </c:ext>
              </c:extLst>
            </c:dLbl>
            <c:numFmt formatCode="0.0%" sourceLinked="0"/>
            <c:spPr>
              <a:noFill/>
              <a:ln w="23662">
                <a:noFill/>
              </a:ln>
            </c:spPr>
            <c:txPr>
              <a:bodyPr/>
              <a:lstStyle/>
              <a:p>
                <a:pPr>
                  <a:defRPr sz="1776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'2012'!$B$5:$B$7</c:f>
              <c:strCache>
                <c:ptCount val="3"/>
                <c:pt idx="0">
                  <c:v>эмгекке жарамдуу жашка чейинкилер</c:v>
                </c:pt>
                <c:pt idx="1">
                  <c:v>эмгекке жарамдуулар</c:v>
                </c:pt>
                <c:pt idx="2">
                  <c:v>эмгекке жарамдуу жаштан улуулар</c:v>
                </c:pt>
              </c:strCache>
            </c:strRef>
          </c:cat>
          <c:val>
            <c:numRef>
              <c:f>'2012'!$C$5:$C$7</c:f>
              <c:numCache>
                <c:formatCode>0.0</c:formatCode>
                <c:ptCount val="3"/>
                <c:pt idx="0">
                  <c:v>32.799999999999997</c:v>
                </c:pt>
                <c:pt idx="1">
                  <c:v>60.4</c:v>
                </c:pt>
                <c:pt idx="2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45-4FBD-AEC4-2C6661434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3950953346608935E-2"/>
          <c:y val="0.81345859436432522"/>
          <c:w val="0.92809909202184993"/>
          <c:h val="0.16426929937081799"/>
        </c:manualLayout>
      </c:layout>
      <c:overlay val="0"/>
      <c:spPr>
        <a:solidFill>
          <a:srgbClr val="FFFFFF"/>
        </a:solidFill>
        <a:ln w="2958">
          <a:noFill/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74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7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798" dirty="0" smtClean="0">
                <a:solidFill>
                  <a:srgbClr val="FF0000"/>
                </a:solidFill>
              </a:rPr>
              <a:t>201</a:t>
            </a:r>
            <a:r>
              <a:rPr lang="ru-RU" sz="1798" dirty="0" smtClean="0">
                <a:solidFill>
                  <a:srgbClr val="FF0000"/>
                </a:solidFill>
              </a:rPr>
              <a:t>8</a:t>
            </a:r>
            <a:endParaRPr lang="en-US" sz="1798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4083010335917312"/>
          <c:y val="2.4333799700657254E-2"/>
        </c:manualLayout>
      </c:layout>
      <c:overlay val="0"/>
      <c:spPr>
        <a:noFill/>
        <a:ln w="20975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472948945898"/>
          <c:y val="0.1741420873203928"/>
          <c:w val="0.52375514351028707"/>
          <c:h val="0.59658417583231493"/>
        </c:manualLayout>
      </c:layout>
      <c:pieChart>
        <c:varyColors val="1"/>
        <c:ser>
          <c:idx val="0"/>
          <c:order val="0"/>
          <c:tx>
            <c:strRef>
              <c:f>'2015'!$C$4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9999FF"/>
            </a:solidFill>
            <a:ln w="10487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439-4ABA-AE28-0CE0D7C560F3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0487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439-4ABA-AE28-0CE0D7C560F3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10487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9439-4ABA-AE28-0CE0D7C560F3}"/>
              </c:ext>
            </c:extLst>
          </c:dPt>
          <c:dLbls>
            <c:dLbl>
              <c:idx val="0"/>
              <c:layout>
                <c:manualLayout>
                  <c:x val="3.3733172466344934E-2"/>
                  <c:y val="4.494240873983652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439-4ABA-AE28-0CE0D7C560F3}"/>
                </c:ext>
              </c:extLst>
            </c:dLbl>
            <c:dLbl>
              <c:idx val="1"/>
              <c:layout>
                <c:manualLayout>
                  <c:x val="-2.8277622555245109E-2"/>
                  <c:y val="9.573274536389272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439-4ABA-AE28-0CE0D7C560F3}"/>
                </c:ext>
              </c:extLst>
            </c:dLbl>
            <c:dLbl>
              <c:idx val="2"/>
              <c:layout>
                <c:manualLayout>
                  <c:x val="-8.5758191516383031E-2"/>
                  <c:y val="7.913654261839887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439-4ABA-AE28-0CE0D7C560F3}"/>
                </c:ext>
              </c:extLst>
            </c:dLbl>
            <c:numFmt formatCode="0.0%" sourceLinked="0"/>
            <c:spPr>
              <a:noFill/>
              <a:ln w="20975">
                <a:noFill/>
              </a:ln>
            </c:spPr>
            <c:txPr>
              <a:bodyPr/>
              <a:lstStyle/>
              <a:p>
                <a:pPr>
                  <a:defRPr sz="159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'2015'!$B$5:$B$7</c:f>
              <c:strCache>
                <c:ptCount val="3"/>
                <c:pt idx="0">
                  <c:v>моложе трудоспособного</c:v>
                </c:pt>
                <c:pt idx="1">
                  <c:v>в трудоспособном</c:v>
                </c:pt>
                <c:pt idx="2">
                  <c:v>старше трудоспособного</c:v>
                </c:pt>
              </c:strCache>
            </c:strRef>
          </c:cat>
          <c:val>
            <c:numRef>
              <c:f>'2015'!$C$5:$C$7</c:f>
              <c:numCache>
                <c:formatCode>0.0</c:formatCode>
                <c:ptCount val="3"/>
                <c:pt idx="0">
                  <c:v>33.9</c:v>
                </c:pt>
                <c:pt idx="1">
                  <c:v>58.6</c:v>
                </c:pt>
                <c:pt idx="2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39-4ABA-AE28-0CE0D7C56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5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722937423025325E-2"/>
          <c:y val="8.9262051691226238E-2"/>
          <c:w val="0.94020534696185598"/>
          <c:h val="0.8340113509846424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Лист1!$A$5</c:f>
              <c:strCache>
                <c:ptCount val="1"/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dLbls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D7D-44E6-BBE7-B41F853D5A2E}"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D7D-44E6-BBE7-B41F853D5A2E}"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D7D-44E6-BBE7-B41F853D5A2E}"/>
                </c:ext>
              </c:extLst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D7D-44E6-BBE7-B41F853D5A2E}"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D7D-44E6-BBE7-B41F853D5A2E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D7D-44E6-BBE7-B41F853D5A2E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Лист1!$B$4:$AC$4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Лист1!$B$5:$AC$5</c:f>
              <c:numCache>
                <c:formatCode>0.0</c:formatCode>
                <c:ptCount val="28"/>
                <c:pt idx="0">
                  <c:v>3.6</c:v>
                </c:pt>
                <c:pt idx="1">
                  <c:v>3.6</c:v>
                </c:pt>
                <c:pt idx="2">
                  <c:v>3.5</c:v>
                </c:pt>
                <c:pt idx="3">
                  <c:v>3.2</c:v>
                </c:pt>
                <c:pt idx="4">
                  <c:v>3</c:v>
                </c:pt>
                <c:pt idx="5">
                  <c:v>3.1</c:v>
                </c:pt>
                <c:pt idx="6">
                  <c:v>2.8</c:v>
                </c:pt>
                <c:pt idx="7">
                  <c:v>2.6</c:v>
                </c:pt>
                <c:pt idx="8">
                  <c:v>2.7</c:v>
                </c:pt>
                <c:pt idx="9">
                  <c:v>2.6</c:v>
                </c:pt>
                <c:pt idx="10">
                  <c:v>2.4</c:v>
                </c:pt>
                <c:pt idx="11">
                  <c:v>2.39</c:v>
                </c:pt>
                <c:pt idx="12">
                  <c:v>2.4300000000000002</c:v>
                </c:pt>
                <c:pt idx="13">
                  <c:v>2.4900000000000002</c:v>
                </c:pt>
                <c:pt idx="14">
                  <c:v>2.5499999999999998</c:v>
                </c:pt>
                <c:pt idx="15">
                  <c:v>2.5</c:v>
                </c:pt>
                <c:pt idx="16">
                  <c:v>2.7</c:v>
                </c:pt>
                <c:pt idx="17">
                  <c:v>2.71</c:v>
                </c:pt>
                <c:pt idx="18">
                  <c:v>2.75664</c:v>
                </c:pt>
                <c:pt idx="19">
                  <c:v>2.88</c:v>
                </c:pt>
                <c:pt idx="20">
                  <c:v>3.06</c:v>
                </c:pt>
                <c:pt idx="21">
                  <c:v>3.09</c:v>
                </c:pt>
                <c:pt idx="22">
                  <c:v>3.15</c:v>
                </c:pt>
                <c:pt idx="23">
                  <c:v>3.11</c:v>
                </c:pt>
                <c:pt idx="24">
                  <c:v>3.19</c:v>
                </c:pt>
                <c:pt idx="25">
                  <c:v>3.19</c:v>
                </c:pt>
                <c:pt idx="26">
                  <c:v>3.1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7D-44E6-BBE7-B41F853D5A2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2699816"/>
        <c:axId val="112697072"/>
      </c:lineChart>
      <c:catAx>
        <c:axId val="112699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697072"/>
        <c:crosses val="autoZero"/>
        <c:auto val="1"/>
        <c:lblAlgn val="ctr"/>
        <c:lblOffset val="100"/>
        <c:tickLblSkip val="3"/>
        <c:noMultiLvlLbl val="0"/>
      </c:catAx>
      <c:valAx>
        <c:axId val="112697072"/>
        <c:scaling>
          <c:orientation val="minMax"/>
        </c:scaling>
        <c:delete val="0"/>
        <c:axPos val="l"/>
        <c:majorGridlines>
          <c:spPr>
            <a:ln w="3175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699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2580805871488279E-2"/>
          <c:y val="1.4646057845424583E-2"/>
          <c:w val="0.94264717627206884"/>
          <c:h val="0.82687988371662413"/>
        </c:manualLayout>
      </c:layout>
      <c:lineChart>
        <c:grouping val="standard"/>
        <c:varyColors val="0"/>
        <c:ser>
          <c:idx val="0"/>
          <c:order val="0"/>
          <c:tx>
            <c:strRef>
              <c:f>'[7  млад_дет_смерть-КР-1990-2017.xlsx]кыргызча'!$A$6</c:f>
              <c:strCache>
                <c:ptCount val="1"/>
                <c:pt idx="0">
                  <c:v>Ымыркайлардын өлүмү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628-4C98-81B6-13381A25E552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628-4C98-81B6-13381A25E552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628-4C98-81B6-13381A25E552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628-4C98-81B6-13381A25E552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B628-4C98-81B6-13381A25E552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628-4C98-81B6-13381A25E552}"/>
                </c:ext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B628-4C98-81B6-13381A25E552}"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628-4C98-81B6-13381A25E552}"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628-4C98-81B6-13381A25E552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628-4C98-81B6-13381A25E552}"/>
                </c:ext>
              </c:extLst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628-4C98-81B6-13381A25E552}"/>
                </c:ext>
              </c:extLst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B628-4C98-81B6-13381A25E552}"/>
                </c:ext>
              </c:extLst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B628-4C98-81B6-13381A25E552}"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B628-4C98-81B6-13381A25E552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B628-4C98-81B6-13381A25E552}"/>
                </c:ext>
              </c:extLst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B628-4C98-81B6-13381A25E552}"/>
                </c:ext>
              </c:extLst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B628-4C98-81B6-13381A25E552}"/>
                </c:ext>
              </c:extLst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B628-4C98-81B6-13381A25E552}"/>
                </c:ext>
              </c:extLst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B628-4C98-81B6-13381A25E552}"/>
                </c:ext>
              </c:extLst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B628-4C98-81B6-13381A25E552}"/>
                </c:ext>
              </c:extLst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B628-4C98-81B6-13381A25E552}"/>
                </c:ext>
              </c:extLst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B628-4C98-81B6-13381A25E552}"/>
                </c:ext>
              </c:extLst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B628-4C98-81B6-13381A25E552}"/>
                </c:ext>
              </c:extLst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B628-4C98-81B6-13381A25E552}"/>
                </c:ext>
              </c:extLst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B628-4C98-81B6-13381A25E55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'[7  млад_дет_смерть-КР-1990-2017.xlsx]кыргызча'!$B$5:$AC$5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'[7  млад_дет_смерть-КР-1990-2017.xlsx]кыргызча'!$B$6:$AC$6</c:f>
              <c:numCache>
                <c:formatCode>0.0</c:formatCode>
                <c:ptCount val="28"/>
                <c:pt idx="0">
                  <c:v>30</c:v>
                </c:pt>
                <c:pt idx="1">
                  <c:v>29.7</c:v>
                </c:pt>
                <c:pt idx="2">
                  <c:v>31.5</c:v>
                </c:pt>
                <c:pt idx="3">
                  <c:v>32</c:v>
                </c:pt>
                <c:pt idx="4">
                  <c:v>29.1</c:v>
                </c:pt>
                <c:pt idx="5">
                  <c:v>28.1</c:v>
                </c:pt>
                <c:pt idx="6">
                  <c:v>25.94</c:v>
                </c:pt>
                <c:pt idx="7">
                  <c:v>28.19</c:v>
                </c:pt>
                <c:pt idx="8">
                  <c:v>26.16</c:v>
                </c:pt>
                <c:pt idx="9">
                  <c:v>22.66</c:v>
                </c:pt>
                <c:pt idx="10">
                  <c:v>22.57</c:v>
                </c:pt>
                <c:pt idx="11">
                  <c:v>21.7</c:v>
                </c:pt>
                <c:pt idx="12">
                  <c:v>21.18</c:v>
                </c:pt>
                <c:pt idx="13">
                  <c:v>20.88</c:v>
                </c:pt>
                <c:pt idx="14">
                  <c:v>25.73</c:v>
                </c:pt>
                <c:pt idx="15">
                  <c:v>29.66</c:v>
                </c:pt>
                <c:pt idx="16">
                  <c:v>29.2</c:v>
                </c:pt>
                <c:pt idx="17">
                  <c:v>30.6</c:v>
                </c:pt>
                <c:pt idx="18">
                  <c:v>27.12</c:v>
                </c:pt>
                <c:pt idx="19">
                  <c:v>25.04</c:v>
                </c:pt>
                <c:pt idx="20">
                  <c:v>22.84</c:v>
                </c:pt>
                <c:pt idx="21">
                  <c:v>21.1</c:v>
                </c:pt>
                <c:pt idx="22">
                  <c:v>20</c:v>
                </c:pt>
                <c:pt idx="23">
                  <c:v>19.899999999999999</c:v>
                </c:pt>
                <c:pt idx="24">
                  <c:v>20.2</c:v>
                </c:pt>
                <c:pt idx="25">
                  <c:v>18</c:v>
                </c:pt>
                <c:pt idx="26">
                  <c:v>16.600000000000001</c:v>
                </c:pt>
                <c:pt idx="27">
                  <c:v>15.6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B628-4C98-81B6-13381A25E552}"/>
            </c:ext>
          </c:extLst>
        </c:ser>
        <c:ser>
          <c:idx val="1"/>
          <c:order val="1"/>
          <c:tx>
            <c:strRef>
              <c:f>'[7  млад_дет_смерть-КР-1990-2017.xlsx]кыргызча'!$A$7</c:f>
              <c:strCache>
                <c:ptCount val="1"/>
                <c:pt idx="0">
                  <c:v>Балдардын өлүмү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square"/>
            <c:size val="4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B628-4C98-81B6-13381A25E552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B628-4C98-81B6-13381A25E552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B628-4C98-81B6-13381A25E552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B628-4C98-81B6-13381A25E552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B628-4C98-81B6-13381A25E552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B628-4C98-81B6-13381A25E552}"/>
                </c:ext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0-B628-4C98-81B6-13381A25E552}"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1-B628-4C98-81B6-13381A25E552}"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2-B628-4C98-81B6-13381A25E552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3-B628-4C98-81B6-13381A25E552}"/>
                </c:ext>
              </c:extLst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4-B628-4C98-81B6-13381A25E552}"/>
                </c:ext>
              </c:extLst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5-B628-4C98-81B6-13381A25E552}"/>
                </c:ext>
              </c:extLst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B628-4C98-81B6-13381A25E552}"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7-B628-4C98-81B6-13381A25E552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8-B628-4C98-81B6-13381A25E552}"/>
                </c:ext>
              </c:extLst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9-B628-4C98-81B6-13381A25E552}"/>
                </c:ext>
              </c:extLst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A-B628-4C98-81B6-13381A25E552}"/>
                </c:ext>
              </c:extLst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B-B628-4C98-81B6-13381A25E552}"/>
                </c:ext>
              </c:extLst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C-B628-4C98-81B6-13381A25E552}"/>
                </c:ext>
              </c:extLst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D-B628-4C98-81B6-13381A25E552}"/>
                </c:ext>
              </c:extLst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E-B628-4C98-81B6-13381A25E552}"/>
                </c:ext>
              </c:extLst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F-B628-4C98-81B6-13381A25E552}"/>
                </c:ext>
              </c:extLst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0-B628-4C98-81B6-13381A25E552}"/>
                </c:ext>
              </c:extLst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1-B628-4C98-81B6-13381A25E552}"/>
                </c:ext>
              </c:extLst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2-B628-4C98-81B6-13381A25E55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'[7  млад_дет_смерть-КР-1990-2017.xlsx]кыргызча'!$B$5:$AC$5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'[7  млад_дет_смерть-КР-1990-2017.xlsx]кыргызча'!$B$7:$AC$7</c:f>
              <c:numCache>
                <c:formatCode>0.0</c:formatCode>
                <c:ptCount val="28"/>
                <c:pt idx="0">
                  <c:v>41.3</c:v>
                </c:pt>
                <c:pt idx="1">
                  <c:v>38.6</c:v>
                </c:pt>
                <c:pt idx="2">
                  <c:v>42.2</c:v>
                </c:pt>
                <c:pt idx="3">
                  <c:v>44.6</c:v>
                </c:pt>
                <c:pt idx="4">
                  <c:v>41.9</c:v>
                </c:pt>
                <c:pt idx="5">
                  <c:v>41.3</c:v>
                </c:pt>
                <c:pt idx="6">
                  <c:v>36.369999999999997</c:v>
                </c:pt>
                <c:pt idx="7">
                  <c:v>42.13</c:v>
                </c:pt>
                <c:pt idx="8">
                  <c:v>40.74</c:v>
                </c:pt>
                <c:pt idx="9">
                  <c:v>35.47</c:v>
                </c:pt>
                <c:pt idx="10">
                  <c:v>33.19</c:v>
                </c:pt>
                <c:pt idx="11">
                  <c:v>29.47</c:v>
                </c:pt>
                <c:pt idx="12">
                  <c:v>29.03</c:v>
                </c:pt>
                <c:pt idx="13">
                  <c:v>27.65</c:v>
                </c:pt>
                <c:pt idx="14">
                  <c:v>31.82</c:v>
                </c:pt>
                <c:pt idx="15">
                  <c:v>35.090000000000003</c:v>
                </c:pt>
                <c:pt idx="16">
                  <c:v>35.31</c:v>
                </c:pt>
                <c:pt idx="17">
                  <c:v>35.340000000000003</c:v>
                </c:pt>
                <c:pt idx="18">
                  <c:v>31.53</c:v>
                </c:pt>
                <c:pt idx="19">
                  <c:v>29.34</c:v>
                </c:pt>
                <c:pt idx="20">
                  <c:v>26.48</c:v>
                </c:pt>
                <c:pt idx="21">
                  <c:v>24.5</c:v>
                </c:pt>
                <c:pt idx="22">
                  <c:v>23.4</c:v>
                </c:pt>
                <c:pt idx="23">
                  <c:v>23.3</c:v>
                </c:pt>
                <c:pt idx="24">
                  <c:v>23.1</c:v>
                </c:pt>
                <c:pt idx="25">
                  <c:v>21.5</c:v>
                </c:pt>
                <c:pt idx="26">
                  <c:v>19.8</c:v>
                </c:pt>
                <c:pt idx="27">
                  <c:v>18.5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3-B628-4C98-81B6-13381A25E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696680"/>
        <c:axId val="112701384"/>
      </c:lineChart>
      <c:catAx>
        <c:axId val="112696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701384"/>
        <c:crosses val="autoZero"/>
        <c:auto val="1"/>
        <c:lblAlgn val="ctr"/>
        <c:lblOffset val="100"/>
        <c:noMultiLvlLbl val="0"/>
      </c:catAx>
      <c:valAx>
        <c:axId val="11270138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6966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4.7540828229804606E-2"/>
          <c:y val="0.90890924828076103"/>
          <c:w val="0.77707339369161432"/>
          <c:h val="6.8086054474036234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387458818227776E-2"/>
          <c:y val="1.9804878048780488E-2"/>
          <c:w val="0.9497032476508882"/>
          <c:h val="0.82062556814544518"/>
        </c:manualLayout>
      </c:layout>
      <c:lineChart>
        <c:grouping val="standard"/>
        <c:varyColors val="0"/>
        <c:ser>
          <c:idx val="0"/>
          <c:order val="0"/>
          <c:tx>
            <c:strRef>
              <c:f>'[8  мат смерт-1990-2017.xlsx]рус яз (2)'!$A$5</c:f>
              <c:strCache>
                <c:ptCount val="1"/>
                <c:pt idx="0">
                  <c:v>Өлгөн аялдардын саны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circle"/>
            <c:size val="4"/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2F0-479A-BDD8-FB63DFB9854C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2F0-479A-BDD8-FB63DFB9854C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2F0-479A-BDD8-FB63DFB9854C}"/>
                </c:ext>
              </c:extLst>
            </c:dLbl>
            <c:dLbl>
              <c:idx val="3"/>
              <c:layout>
                <c:manualLayout>
                  <c:x val="-1.1867364746945899E-2"/>
                  <c:y val="-3.90987408880053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2F0-479A-BDD8-FB63DFB9854C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B2F0-479A-BDD8-FB63DFB9854C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2F0-479A-BDD8-FB63DFB9854C}"/>
                </c:ext>
              </c:extLst>
            </c:dLbl>
            <c:dLbl>
              <c:idx val="6"/>
              <c:layout>
                <c:manualLayout>
                  <c:x val="-2.6581561178510741E-2"/>
                  <c:y val="-8.573165909975871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2F0-479A-BDD8-FB63DFB9854C}"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2F0-479A-BDD8-FB63DFB9854C}"/>
                </c:ext>
              </c:extLst>
            </c:dLbl>
            <c:dLbl>
              <c:idx val="8"/>
              <c:layout>
                <c:manualLayout>
                  <c:x val="-1.1867364746945899E-2"/>
                  <c:y val="-5.76540755467196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2F0-479A-BDD8-FB63DFB9854C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2F0-479A-BDD8-FB63DFB9854C}"/>
                </c:ext>
              </c:extLst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2F0-479A-BDD8-FB63DFB9854C}"/>
                </c:ext>
              </c:extLst>
            </c:dLbl>
            <c:dLbl>
              <c:idx val="11"/>
              <c:layout>
                <c:manualLayout>
                  <c:x val="-2.5828970331588132E-2"/>
                  <c:y val="-3.64479787939033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2F0-479A-BDD8-FB63DFB9854C}"/>
                </c:ext>
              </c:extLst>
            </c:dLbl>
            <c:dLbl>
              <c:idx val="1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B2F0-479A-BDD8-FB63DFB9854C}"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B2F0-479A-BDD8-FB63DFB9854C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B2F0-479A-BDD8-FB63DFB9854C}"/>
                </c:ext>
              </c:extLst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B2F0-479A-BDD8-FB63DFB9854C}"/>
                </c:ext>
              </c:extLst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B2F0-479A-BDD8-FB63DFB9854C}"/>
                </c:ext>
              </c:extLst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B2F0-479A-BDD8-FB63DFB9854C}"/>
                </c:ext>
              </c:extLst>
            </c:dLbl>
            <c:dLbl>
              <c:idx val="18"/>
              <c:layout>
                <c:manualLayout>
                  <c:x val="-2.7225130890052459E-2"/>
                  <c:y val="-3.37972166998012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B2F0-479A-BDD8-FB63DFB9854C}"/>
                </c:ext>
              </c:extLst>
            </c:dLbl>
            <c:dLbl>
              <c:idx val="1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B2F0-479A-BDD8-FB63DFB9854C}"/>
                </c:ext>
              </c:extLst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B2F0-479A-BDD8-FB63DFB9854C}"/>
                </c:ext>
              </c:extLst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B2F0-479A-BDD8-FB63DFB9854C}"/>
                </c:ext>
              </c:extLst>
            </c:dLbl>
            <c:dLbl>
              <c:idx val="2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B2F0-479A-BDD8-FB63DFB9854C}"/>
                </c:ext>
              </c:extLst>
            </c:dLbl>
            <c:dLbl>
              <c:idx val="23"/>
              <c:layout>
                <c:manualLayout>
                  <c:x val="-1.884816753926712E-2"/>
                  <c:y val="-7.8860172299536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B2F0-479A-BDD8-FB63DFB9854C}"/>
                </c:ext>
              </c:extLst>
            </c:dLbl>
            <c:dLbl>
              <c:idx val="2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B2F0-479A-BDD8-FB63DFB9854C}"/>
                </c:ext>
              </c:extLst>
            </c:dLbl>
            <c:dLbl>
              <c:idx val="25"/>
              <c:layout>
                <c:manualLayout>
                  <c:x val="-1.0471204188481778E-2"/>
                  <c:y val="-3.3797216699801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B2F0-479A-BDD8-FB63DFB9854C}"/>
                </c:ext>
              </c:extLst>
            </c:dLbl>
            <c:dLbl>
              <c:idx val="26"/>
              <c:layout>
                <c:manualLayout>
                  <c:x val="-1.4659685863874346E-2"/>
                  <c:y val="-6.03048376408217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B2F0-479A-BDD8-FB63DFB9854C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'[8  мат смерт-1990-2017.xlsx]рус яз (2)'!$B$4:$AC$4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'[8  мат смерт-1990-2017.xlsx]рус яз (2)'!$B$5:$AC$5</c:f>
              <c:numCache>
                <c:formatCode>General</c:formatCode>
                <c:ptCount val="28"/>
                <c:pt idx="0">
                  <c:v>81</c:v>
                </c:pt>
                <c:pt idx="1">
                  <c:v>72</c:v>
                </c:pt>
                <c:pt idx="2">
                  <c:v>64</c:v>
                </c:pt>
                <c:pt idx="3">
                  <c:v>52</c:v>
                </c:pt>
                <c:pt idx="4">
                  <c:v>47</c:v>
                </c:pt>
                <c:pt idx="5">
                  <c:v>52</c:v>
                </c:pt>
                <c:pt idx="6">
                  <c:v>34</c:v>
                </c:pt>
                <c:pt idx="7">
                  <c:v>64</c:v>
                </c:pt>
                <c:pt idx="8">
                  <c:v>35</c:v>
                </c:pt>
                <c:pt idx="9">
                  <c:v>44</c:v>
                </c:pt>
                <c:pt idx="10">
                  <c:v>44</c:v>
                </c:pt>
                <c:pt idx="11">
                  <c:v>43</c:v>
                </c:pt>
                <c:pt idx="12">
                  <c:v>54</c:v>
                </c:pt>
                <c:pt idx="13">
                  <c:v>52</c:v>
                </c:pt>
                <c:pt idx="14">
                  <c:v>56</c:v>
                </c:pt>
                <c:pt idx="15">
                  <c:v>66</c:v>
                </c:pt>
                <c:pt idx="16">
                  <c:v>67</c:v>
                </c:pt>
                <c:pt idx="17">
                  <c:v>64</c:v>
                </c:pt>
                <c:pt idx="18">
                  <c:v>70</c:v>
                </c:pt>
                <c:pt idx="19">
                  <c:v>86</c:v>
                </c:pt>
                <c:pt idx="20">
                  <c:v>75</c:v>
                </c:pt>
                <c:pt idx="21">
                  <c:v>82</c:v>
                </c:pt>
                <c:pt idx="22">
                  <c:v>76</c:v>
                </c:pt>
                <c:pt idx="23">
                  <c:v>56</c:v>
                </c:pt>
                <c:pt idx="24">
                  <c:v>81</c:v>
                </c:pt>
                <c:pt idx="25">
                  <c:v>63</c:v>
                </c:pt>
                <c:pt idx="26">
                  <c:v>48</c:v>
                </c:pt>
                <c:pt idx="27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B2F0-479A-BDD8-FB63DFB9854C}"/>
            </c:ext>
          </c:extLst>
        </c:ser>
        <c:ser>
          <c:idx val="1"/>
          <c:order val="1"/>
          <c:tx>
            <c:strRef>
              <c:f>'[8  мат смерт-1990-2017.xlsx]рус яз (2)'!$A$6</c:f>
              <c:strCache>
                <c:ptCount val="1"/>
                <c:pt idx="0">
                  <c:v>Энелик өлүмдүн коэффициенти</c:v>
                </c:pt>
              </c:strCache>
            </c:strRef>
          </c:tx>
          <c:spPr>
            <a:ln w="38100">
              <a:solidFill>
                <a:srgbClr val="800080"/>
              </a:solidFill>
              <a:prstDash val="solid"/>
            </a:ln>
          </c:spPr>
          <c:marker>
            <c:symbol val="circle"/>
            <c:size val="4"/>
          </c:marker>
          <c:dLbls>
            <c:dLbl>
              <c:idx val="0"/>
              <c:layout>
                <c:manualLayout>
                  <c:x val="-2.425834467026701E-2"/>
                  <c:y val="3.756797795901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B2F0-479A-BDD8-FB63DFB9854C}"/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B2F0-479A-BDD8-FB63DFB9854C}"/>
                </c:ext>
              </c:extLst>
            </c:dLbl>
            <c:dLbl>
              <c:idx val="2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B2F0-479A-BDD8-FB63DFB9854C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B2F0-479A-BDD8-FB63DFB9854C}"/>
                </c:ext>
              </c:extLst>
            </c:dLbl>
            <c:dLbl>
              <c:idx val="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0-B2F0-479A-BDD8-FB63DFB9854C}"/>
                </c:ext>
              </c:extLst>
            </c:dLbl>
            <c:dLbl>
              <c:idx val="5"/>
              <c:layout>
                <c:manualLayout>
                  <c:x val="-2.9232084209369142E-2"/>
                  <c:y val="3.94633772170128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B2F0-479A-BDD8-FB63DFB9854C}"/>
                </c:ext>
              </c:extLst>
            </c:dLbl>
            <c:dLbl>
              <c:idx val="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2-B2F0-479A-BDD8-FB63DFB9854C}"/>
                </c:ext>
              </c:extLst>
            </c:dLbl>
            <c:dLbl>
              <c:idx val="7"/>
              <c:layout>
                <c:manualLayout>
                  <c:x val="-2.5344583573809396E-2"/>
                  <c:y val="9.247864512443035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B2F0-479A-BDD8-FB63DFB9854C}"/>
                </c:ext>
              </c:extLst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4-B2F0-479A-BDD8-FB63DFB9854C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5-B2F0-479A-BDD8-FB63DFB9854C}"/>
                </c:ext>
              </c:extLst>
            </c:dLbl>
            <c:dLbl>
              <c:idx val="1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B2F0-479A-BDD8-FB63DFB9854C}"/>
                </c:ext>
              </c:extLst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7-B2F0-479A-BDD8-FB63DFB9854C}"/>
                </c:ext>
              </c:extLst>
            </c:dLbl>
            <c:dLbl>
              <c:idx val="12"/>
              <c:layout>
                <c:manualLayout>
                  <c:x val="-1.8673702436410158E-2"/>
                  <c:y val="3.49172158649153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8-B2F0-479A-BDD8-FB63DFB9854C}"/>
                </c:ext>
              </c:extLst>
            </c:dLbl>
            <c:dLbl>
              <c:idx val="1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9-B2F0-479A-BDD8-FB63DFB9854C}"/>
                </c:ext>
              </c:extLst>
            </c:dLbl>
            <c:dLbl>
              <c:idx val="14"/>
              <c:layout>
                <c:manualLayout>
                  <c:x val="-1.885011623838484E-2"/>
                  <c:y val="3.6612821072909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A-B2F0-479A-BDD8-FB63DFB9854C}"/>
                </c:ext>
              </c:extLst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B-B2F0-479A-BDD8-FB63DFB9854C}"/>
                </c:ext>
              </c:extLst>
            </c:dLbl>
            <c:dLbl>
              <c:idx val="16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C-B2F0-479A-BDD8-FB63DFB9854C}"/>
                </c:ext>
              </c:extLst>
            </c:dLbl>
            <c:dLbl>
              <c:idx val="1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D-B2F0-479A-BDD8-FB63DFB9854C}"/>
                </c:ext>
              </c:extLst>
            </c:dLbl>
            <c:dLbl>
              <c:idx val="1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E-B2F0-479A-BDD8-FB63DFB9854C}"/>
                </c:ext>
              </c:extLst>
            </c:dLbl>
            <c:dLbl>
              <c:idx val="19"/>
              <c:layout>
                <c:manualLayout>
                  <c:x val="-2.3647441975512325E-2"/>
                  <c:y val="5.0066425593421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B2F0-479A-BDD8-FB63DFB9854C}"/>
                </c:ext>
              </c:extLst>
            </c:dLbl>
            <c:dLbl>
              <c:idx val="2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0-B2F0-479A-BDD8-FB63DFB9854C}"/>
                </c:ext>
              </c:extLst>
            </c:dLbl>
            <c:dLbl>
              <c:idx val="2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1-B2F0-479A-BDD8-FB63DFB9854C}"/>
                </c:ext>
              </c:extLst>
            </c:dLbl>
            <c:dLbl>
              <c:idx val="22"/>
              <c:layout>
                <c:manualLayout>
                  <c:x val="-3.3872141795606291E-2"/>
                  <c:y val="3.416180270189348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2-B2F0-479A-BDD8-FB63DFB9854C}"/>
                </c:ext>
              </c:extLst>
            </c:dLbl>
            <c:dLbl>
              <c:idx val="2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3-B2F0-479A-BDD8-FB63DFB9854C}"/>
                </c:ext>
              </c:extLst>
            </c:dLbl>
            <c:dLbl>
              <c:idx val="24"/>
              <c:layout>
                <c:manualLayout>
                  <c:x val="-2.4098959182662017E-2"/>
                  <c:y val="6.171607775079133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4-B2F0-479A-BDD8-FB63DFB9854C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'[8  мат смерт-1990-2017.xlsx]рус яз (2)'!$B$4:$AC$4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'[8  мат смерт-1990-2017.xlsx]рус яз (2)'!$B$6:$AC$6</c:f>
              <c:numCache>
                <c:formatCode>General</c:formatCode>
                <c:ptCount val="28"/>
                <c:pt idx="0">
                  <c:v>62.9</c:v>
                </c:pt>
                <c:pt idx="1">
                  <c:v>55.6</c:v>
                </c:pt>
                <c:pt idx="2">
                  <c:v>49.9</c:v>
                </c:pt>
                <c:pt idx="3">
                  <c:v>44.5</c:v>
                </c:pt>
                <c:pt idx="4">
                  <c:v>42.7</c:v>
                </c:pt>
                <c:pt idx="5">
                  <c:v>44.3</c:v>
                </c:pt>
                <c:pt idx="6">
                  <c:v>31.5</c:v>
                </c:pt>
                <c:pt idx="7">
                  <c:v>62.7</c:v>
                </c:pt>
                <c:pt idx="8">
                  <c:v>33.6</c:v>
                </c:pt>
                <c:pt idx="9">
                  <c:v>42.3</c:v>
                </c:pt>
                <c:pt idx="10">
                  <c:v>45.5</c:v>
                </c:pt>
                <c:pt idx="11">
                  <c:v>43.8</c:v>
                </c:pt>
                <c:pt idx="12">
                  <c:v>53.5</c:v>
                </c:pt>
                <c:pt idx="13">
                  <c:v>49.3</c:v>
                </c:pt>
                <c:pt idx="14">
                  <c:v>50.9</c:v>
                </c:pt>
                <c:pt idx="15">
                  <c:v>60.1</c:v>
                </c:pt>
                <c:pt idx="16">
                  <c:v>55.5</c:v>
                </c:pt>
                <c:pt idx="17">
                  <c:v>51.9</c:v>
                </c:pt>
                <c:pt idx="18" formatCode="0.0">
                  <c:v>55</c:v>
                </c:pt>
                <c:pt idx="19">
                  <c:v>63.5</c:v>
                </c:pt>
                <c:pt idx="20">
                  <c:v>51.3</c:v>
                </c:pt>
                <c:pt idx="21">
                  <c:v>54.8</c:v>
                </c:pt>
                <c:pt idx="22">
                  <c:v>49.1</c:v>
                </c:pt>
                <c:pt idx="23" formatCode="0.0">
                  <c:v>36</c:v>
                </c:pt>
                <c:pt idx="24" formatCode="0.0">
                  <c:v>50.1</c:v>
                </c:pt>
                <c:pt idx="25" formatCode="0.0">
                  <c:v>38.5</c:v>
                </c:pt>
                <c:pt idx="26" formatCode="0.0">
                  <c:v>30.3</c:v>
                </c:pt>
                <c:pt idx="27" formatCode="0.0">
                  <c:v>31.9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5-B2F0-479A-BDD8-FB63DFB98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701776"/>
        <c:axId val="112697464"/>
      </c:lineChart>
      <c:catAx>
        <c:axId val="11270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697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2697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7017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8.325057395667769E-2"/>
          <c:y val="0.91854170667690915"/>
          <c:w val="0.76338917612096635"/>
          <c:h val="7.1666602650278466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5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911297584152347E-2"/>
          <c:y val="7.909604519774012E-2"/>
          <c:w val="0.91633049238056208"/>
          <c:h val="0.72683367709001423"/>
        </c:manualLayout>
      </c:layout>
      <c:lineChart>
        <c:grouping val="standard"/>
        <c:varyColors val="0"/>
        <c:ser>
          <c:idx val="0"/>
          <c:order val="0"/>
          <c:tx>
            <c:strRef>
              <c:f>'[9  Ожид_прод жизни-2010-2017.xlsx]рус яз (2)'!$A$4</c:f>
              <c:strCache>
                <c:ptCount val="1"/>
                <c:pt idx="0">
                  <c:v>Экөө тең</c:v>
                </c:pt>
              </c:strCache>
            </c:strRef>
          </c:tx>
          <c:spPr>
            <a:ln w="38100">
              <a:solidFill>
                <a:srgbClr val="993366"/>
              </a:solidFill>
              <a:prstDash val="solid"/>
            </a:ln>
          </c:spPr>
          <c:marker>
            <c:symbol val="circl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'[9  Ожид_прод жизни-2010-2017.xlsx]рус яз (2)'!$B$3:$I$3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'[9  Ожид_прод жизни-2010-2017.xlsx]рус яз (2)'!$B$4:$I$4</c:f>
              <c:numCache>
                <c:formatCode>General</c:formatCode>
                <c:ptCount val="8"/>
                <c:pt idx="0">
                  <c:v>69.3</c:v>
                </c:pt>
                <c:pt idx="1">
                  <c:v>69.599999999999994</c:v>
                </c:pt>
                <c:pt idx="2" formatCode="0.0">
                  <c:v>70</c:v>
                </c:pt>
                <c:pt idx="3" formatCode="0.0">
                  <c:v>70.2</c:v>
                </c:pt>
                <c:pt idx="4" formatCode="0.0">
                  <c:v>70.400000000000006</c:v>
                </c:pt>
                <c:pt idx="5" formatCode="0.0">
                  <c:v>70.599999999999994</c:v>
                </c:pt>
                <c:pt idx="6" formatCode="0.0">
                  <c:v>70.900000000000006</c:v>
                </c:pt>
                <c:pt idx="7" formatCode="0.0">
                  <c:v>71.099999999999994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AA-4FB9-AA01-A01D2D43D07B}"/>
            </c:ext>
          </c:extLst>
        </c:ser>
        <c:ser>
          <c:idx val="1"/>
          <c:order val="1"/>
          <c:tx>
            <c:strRef>
              <c:f>'[9  Ожид_прод жизни-2010-2017.xlsx]рус яз (2)'!$A$5</c:f>
              <c:strCache>
                <c:ptCount val="1"/>
                <c:pt idx="0">
                  <c:v>Эркек балдар</c:v>
                </c:pt>
              </c:strCache>
            </c:strRef>
          </c:tx>
          <c:spPr>
            <a:ln w="38100">
              <a:solidFill>
                <a:srgbClr val="002060"/>
              </a:solidFill>
              <a:prstDash val="solid"/>
            </a:ln>
          </c:spPr>
          <c:marker>
            <c:symbol val="circle"/>
            <c:size val="4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CAA-4FB9-AA01-A01D2D43D07B}"/>
                </c:ext>
              </c:extLst>
            </c:dLbl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CAA-4FB9-AA01-A01D2D43D07B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CAA-4FB9-AA01-A01D2D43D07B}"/>
                </c:ext>
              </c:extLst>
            </c:dLbl>
            <c:dLbl>
              <c:idx val="1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CAA-4FB9-AA01-A01D2D43D07B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CAA-4FB9-AA01-A01D2D43D07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'[9  Ожид_прод жизни-2010-2017.xlsx]рус яз (2)'!$B$3:$I$3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'[9  Ожид_прод жизни-2010-2017.xlsx]рус яз (2)'!$B$5:$I$5</c:f>
              <c:numCache>
                <c:formatCode>General</c:formatCode>
                <c:ptCount val="8"/>
                <c:pt idx="0">
                  <c:v>65.3</c:v>
                </c:pt>
                <c:pt idx="1">
                  <c:v>65.7</c:v>
                </c:pt>
                <c:pt idx="2" formatCode="0.0">
                  <c:v>66.099999999999994</c:v>
                </c:pt>
                <c:pt idx="3" formatCode="0.0">
                  <c:v>66.3</c:v>
                </c:pt>
                <c:pt idx="4" formatCode="0.0">
                  <c:v>66.5</c:v>
                </c:pt>
                <c:pt idx="5" formatCode="0.0">
                  <c:v>66.7</c:v>
                </c:pt>
                <c:pt idx="6" formatCode="0.0">
                  <c:v>67</c:v>
                </c:pt>
                <c:pt idx="7" formatCode="0.0">
                  <c:v>67.2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CAA-4FB9-AA01-A01D2D43D07B}"/>
            </c:ext>
          </c:extLst>
        </c:ser>
        <c:ser>
          <c:idx val="2"/>
          <c:order val="2"/>
          <c:tx>
            <c:strRef>
              <c:f>'[9  Ожид_прод жизни-2010-2017.xlsx]рус яз (2)'!$A$6</c:f>
              <c:strCache>
                <c:ptCount val="1"/>
                <c:pt idx="0">
                  <c:v>Кыздар</c:v>
                </c:pt>
              </c:strCache>
            </c:strRef>
          </c:tx>
          <c:spPr>
            <a:ln w="38100">
              <a:solidFill>
                <a:srgbClr val="FFC000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'[9  Ожид_прод жизни-2010-2017.xlsx]рус яз (2)'!$B$3:$I$3</c:f>
              <c:numCache>
                <c:formatCode>General</c:formatCod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'[9  Ожид_прод жизни-2010-2017.xlsx]рус яз (2)'!$B$6:$I$6</c:f>
              <c:numCache>
                <c:formatCode>General</c:formatCode>
                <c:ptCount val="8"/>
                <c:pt idx="0">
                  <c:v>73.5</c:v>
                </c:pt>
                <c:pt idx="1">
                  <c:v>73.7</c:v>
                </c:pt>
                <c:pt idx="2" formatCode="0.0">
                  <c:v>74.099999999999994</c:v>
                </c:pt>
                <c:pt idx="3" formatCode="0.0">
                  <c:v>74.3</c:v>
                </c:pt>
                <c:pt idx="4" formatCode="0.0">
                  <c:v>74.5</c:v>
                </c:pt>
                <c:pt idx="5" formatCode="0.0">
                  <c:v>74.8</c:v>
                </c:pt>
                <c:pt idx="6" formatCode="0.0">
                  <c:v>75.099999999999994</c:v>
                </c:pt>
                <c:pt idx="7" formatCode="0.0">
                  <c:v>75.400000000000006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AA-4FB9-AA01-A01D2D43D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697856"/>
        <c:axId val="112698248"/>
      </c:lineChart>
      <c:catAx>
        <c:axId val="112697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698248"/>
        <c:crosses val="autoZero"/>
        <c:auto val="1"/>
        <c:lblAlgn val="ctr"/>
        <c:lblOffset val="100"/>
        <c:noMultiLvlLbl val="0"/>
      </c:catAx>
      <c:valAx>
        <c:axId val="112698248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2697856"/>
        <c:crosses val="autoZero"/>
        <c:crossBetween val="between"/>
      </c:valAx>
      <c:spPr>
        <a:solidFill>
          <a:srgbClr val="FFFFFF"/>
        </a:solidFill>
        <a:ln w="38100">
          <a:solidFill>
            <a:srgbClr val="FFFFFF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1989887597030281"/>
          <c:y val="0.91595990126273941"/>
          <c:w val="0.78300693395892862"/>
          <c:h val="8.2116562566635021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3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47254132603503E-2"/>
          <c:y val="2.2158467291743842E-2"/>
          <c:w val="0.93627450112043076"/>
          <c:h val="0.83529750791460344"/>
        </c:manualLayout>
      </c:layout>
      <c:lineChart>
        <c:grouping val="standard"/>
        <c:varyColors val="0"/>
        <c:ser>
          <c:idx val="0"/>
          <c:order val="0"/>
          <c:tx>
            <c:strRef>
              <c:f>'рус яз'!$B$3:$B$5</c:f>
              <c:strCache>
                <c:ptCount val="3"/>
                <c:pt idx="0">
                  <c:v>Келгендердин саны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'рус яз'!$A$6:$A$33</c:f>
              <c:numCache>
                <c:formatCode>0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яз'!$B$6:$B$33</c:f>
              <c:numCache>
                <c:formatCode>0.0</c:formatCode>
                <c:ptCount val="28"/>
                <c:pt idx="0">
                  <c:v>40.939</c:v>
                </c:pt>
                <c:pt idx="1">
                  <c:v>37.558</c:v>
                </c:pt>
                <c:pt idx="2">
                  <c:v>26.274999999999999</c:v>
                </c:pt>
                <c:pt idx="3">
                  <c:v>23.015000000000001</c:v>
                </c:pt>
                <c:pt idx="4">
                  <c:v>20.103999999999999</c:v>
                </c:pt>
                <c:pt idx="5">
                  <c:v>18.367999999999999</c:v>
                </c:pt>
                <c:pt idx="6">
                  <c:v>15.91</c:v>
                </c:pt>
                <c:pt idx="7">
                  <c:v>12.798999999999999</c:v>
                </c:pt>
                <c:pt idx="8">
                  <c:v>10.218999999999999</c:v>
                </c:pt>
                <c:pt idx="9">
                  <c:v>7.8789999999999996</c:v>
                </c:pt>
                <c:pt idx="10">
                  <c:v>5.3490000000000002</c:v>
                </c:pt>
                <c:pt idx="11">
                  <c:v>5.048</c:v>
                </c:pt>
                <c:pt idx="12">
                  <c:v>4.8929999999999998</c:v>
                </c:pt>
                <c:pt idx="13">
                  <c:v>4.4829999999999997</c:v>
                </c:pt>
                <c:pt idx="14">
                  <c:v>3.2839999999999998</c:v>
                </c:pt>
                <c:pt idx="15">
                  <c:v>3.7610000000000001</c:v>
                </c:pt>
                <c:pt idx="16">
                  <c:v>3.42</c:v>
                </c:pt>
                <c:pt idx="17">
                  <c:v>3.96</c:v>
                </c:pt>
                <c:pt idx="18">
                  <c:v>3.4969999999999999</c:v>
                </c:pt>
                <c:pt idx="19">
                  <c:v>3.8290000000000002</c:v>
                </c:pt>
                <c:pt idx="20">
                  <c:v>3.903</c:v>
                </c:pt>
                <c:pt idx="21">
                  <c:v>6.3369999999999997</c:v>
                </c:pt>
                <c:pt idx="22">
                  <c:v>5.532</c:v>
                </c:pt>
                <c:pt idx="23">
                  <c:v>4.3490000000000002</c:v>
                </c:pt>
                <c:pt idx="24">
                  <c:v>3.9279999999999999</c:v>
                </c:pt>
                <c:pt idx="25">
                  <c:v>3.5590000000000002</c:v>
                </c:pt>
                <c:pt idx="26">
                  <c:v>3.16</c:v>
                </c:pt>
                <c:pt idx="27" formatCode="#,##0.0">
                  <c:v>1.974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2E-4F07-9F0E-405833070CC5}"/>
            </c:ext>
          </c:extLst>
        </c:ser>
        <c:ser>
          <c:idx val="1"/>
          <c:order val="1"/>
          <c:tx>
            <c:strRef>
              <c:f>'рус яз'!$C$3:$C$5</c:f>
              <c:strCache>
                <c:ptCount val="3"/>
                <c:pt idx="0">
                  <c:v>Кеткендердин саны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'рус яз'!$A$6:$A$33</c:f>
              <c:numCache>
                <c:formatCode>0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яз'!$C$6:$C$33</c:f>
              <c:numCache>
                <c:formatCode>0.0</c:formatCode>
                <c:ptCount val="28"/>
                <c:pt idx="0">
                  <c:v>82.852000000000004</c:v>
                </c:pt>
                <c:pt idx="1">
                  <c:v>71.314999999999998</c:v>
                </c:pt>
                <c:pt idx="2">
                  <c:v>103.72799999999999</c:v>
                </c:pt>
                <c:pt idx="3">
                  <c:v>143.619</c:v>
                </c:pt>
                <c:pt idx="4">
                  <c:v>71.197000000000003</c:v>
                </c:pt>
                <c:pt idx="5">
                  <c:v>37.302</c:v>
                </c:pt>
                <c:pt idx="6">
                  <c:v>27.584</c:v>
                </c:pt>
                <c:pt idx="7">
                  <c:v>19.538</c:v>
                </c:pt>
                <c:pt idx="8">
                  <c:v>15.670999999999999</c:v>
                </c:pt>
                <c:pt idx="9">
                  <c:v>17.818000000000001</c:v>
                </c:pt>
                <c:pt idx="10">
                  <c:v>27.887</c:v>
                </c:pt>
                <c:pt idx="11">
                  <c:v>31.632999999999999</c:v>
                </c:pt>
                <c:pt idx="12">
                  <c:v>32.716999999999999</c:v>
                </c:pt>
                <c:pt idx="13">
                  <c:v>21.209</c:v>
                </c:pt>
                <c:pt idx="14">
                  <c:v>22.606999999999999</c:v>
                </c:pt>
                <c:pt idx="15">
                  <c:v>30.741</c:v>
                </c:pt>
                <c:pt idx="16">
                  <c:v>34.423000000000002</c:v>
                </c:pt>
                <c:pt idx="17">
                  <c:v>54.607999999999997</c:v>
                </c:pt>
                <c:pt idx="18">
                  <c:v>41.286999999999999</c:v>
                </c:pt>
                <c:pt idx="19">
                  <c:v>33.380000000000003</c:v>
                </c:pt>
                <c:pt idx="20">
                  <c:v>54.530999999999999</c:v>
                </c:pt>
                <c:pt idx="21">
                  <c:v>45.74</c:v>
                </c:pt>
                <c:pt idx="22">
                  <c:v>13.019</c:v>
                </c:pt>
                <c:pt idx="23">
                  <c:v>11.552</c:v>
                </c:pt>
                <c:pt idx="24">
                  <c:v>11.685</c:v>
                </c:pt>
                <c:pt idx="25">
                  <c:v>7.7880000000000003</c:v>
                </c:pt>
                <c:pt idx="26">
                  <c:v>7.125</c:v>
                </c:pt>
                <c:pt idx="27" formatCode="#,##0.0">
                  <c:v>5.899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2E-4F07-9F0E-405833070CC5}"/>
            </c:ext>
          </c:extLst>
        </c:ser>
        <c:ser>
          <c:idx val="2"/>
          <c:order val="2"/>
          <c:tx>
            <c:strRef>
              <c:f>'рус яз'!$D$3:$D$5</c:f>
              <c:strCache>
                <c:ptCount val="3"/>
                <c:pt idx="0">
                  <c:v>Миграциялык кетүү агымы</c:v>
                </c:pt>
              </c:strCache>
            </c:strRef>
          </c:tx>
          <c:spPr>
            <a:ln w="38100">
              <a:solidFill>
                <a:srgbClr val="800000"/>
              </a:solidFill>
              <a:prstDash val="solid"/>
            </a:ln>
          </c:spPr>
          <c:marker>
            <c:symbol val="none"/>
          </c:marker>
          <c:dLbls>
            <c:delete val="1"/>
          </c:dLbls>
          <c:cat>
            <c:numRef>
              <c:f>'рус яз'!$A$6:$A$33</c:f>
              <c:numCache>
                <c:formatCode>0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'рус яз'!$D$6:$D$33</c:f>
              <c:numCache>
                <c:formatCode>0.0</c:formatCode>
                <c:ptCount val="28"/>
                <c:pt idx="0">
                  <c:v>-41.913000000000004</c:v>
                </c:pt>
                <c:pt idx="1">
                  <c:v>-33.756999999999998</c:v>
                </c:pt>
                <c:pt idx="2">
                  <c:v>-77.453000000000003</c:v>
                </c:pt>
                <c:pt idx="3">
                  <c:v>-120.604</c:v>
                </c:pt>
                <c:pt idx="4">
                  <c:v>-51.093000000000004</c:v>
                </c:pt>
                <c:pt idx="5">
                  <c:v>-18.934000000000001</c:v>
                </c:pt>
                <c:pt idx="6">
                  <c:v>-11.673999999999999</c:v>
                </c:pt>
                <c:pt idx="7">
                  <c:v>-6.7390000000000008</c:v>
                </c:pt>
                <c:pt idx="8">
                  <c:v>-5.452</c:v>
                </c:pt>
                <c:pt idx="9">
                  <c:v>-9.9390000000000018</c:v>
                </c:pt>
                <c:pt idx="10">
                  <c:v>-22.538</c:v>
                </c:pt>
                <c:pt idx="11">
                  <c:v>-26.585000000000001</c:v>
                </c:pt>
                <c:pt idx="12">
                  <c:v>-27.823999999999998</c:v>
                </c:pt>
                <c:pt idx="13">
                  <c:v>-16.725999999999999</c:v>
                </c:pt>
                <c:pt idx="14">
                  <c:v>-19.323</c:v>
                </c:pt>
                <c:pt idx="15">
                  <c:v>-26.98</c:v>
                </c:pt>
                <c:pt idx="16">
                  <c:v>-31.003</c:v>
                </c:pt>
                <c:pt idx="17">
                  <c:v>-50.647999999999996</c:v>
                </c:pt>
                <c:pt idx="18">
                  <c:v>-37.79</c:v>
                </c:pt>
                <c:pt idx="19">
                  <c:v>-29.551000000000002</c:v>
                </c:pt>
                <c:pt idx="20">
                  <c:v>-50.628</c:v>
                </c:pt>
                <c:pt idx="21">
                  <c:v>-39.403000000000006</c:v>
                </c:pt>
                <c:pt idx="22">
                  <c:v>-7.4870000000000001</c:v>
                </c:pt>
                <c:pt idx="23">
                  <c:v>-7.2029999999999994</c:v>
                </c:pt>
                <c:pt idx="24">
                  <c:v>-7.7570000000000006</c:v>
                </c:pt>
                <c:pt idx="25">
                  <c:v>-4.2290000000000001</c:v>
                </c:pt>
                <c:pt idx="26">
                  <c:v>-3.9</c:v>
                </c:pt>
                <c:pt idx="27" formatCode="#,##0.0">
                  <c:v>-3.9249999999999998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2E-4F07-9F0E-405833070C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2698640"/>
        <c:axId val="112702560"/>
      </c:lineChart>
      <c:catAx>
        <c:axId val="11269864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127025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270256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112698640"/>
        <c:crosses val="autoZero"/>
        <c:crossBetween val="between"/>
      </c:valAx>
      <c:spPr>
        <a:solidFill>
          <a:srgbClr val="FFFFFF"/>
        </a:solidFill>
        <a:ln w="381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5945935891871788"/>
          <c:y val="0.89830657161442595"/>
          <c:w val="0.72815992489127834"/>
          <c:h val="7.7966230743893583E-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250" b="1" i="0" u="none" strike="noStrike" baseline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422" cy="49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148" y="0"/>
            <a:ext cx="2930421" cy="49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388"/>
            <a:ext cx="2930422" cy="4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148" y="9443388"/>
            <a:ext cx="2930421" cy="4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2A37969F-0BEF-4C31-8FDC-72B8353C51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869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422" cy="49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148" y="0"/>
            <a:ext cx="2930421" cy="49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5640" y="4722494"/>
            <a:ext cx="5409886" cy="447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388"/>
            <a:ext cx="2930422" cy="4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148" y="9443388"/>
            <a:ext cx="2930421" cy="4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3C98D216-73ED-4C20-844A-8F78842994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8709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FA94B-E798-422D-8BBE-A5D3341D0F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23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6DCE6-ABE1-4ED8-B1BF-A7859879BC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54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C4D3E-E4ED-4B47-B4CC-DC37E1CF4F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71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3B5B1-B6F5-40CA-9004-251FB6EDC2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95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28F17-6833-42CF-8A1E-3A4BDDE68A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38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440E-A1CD-4836-B14E-60AE4C5AF6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73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4E55C-03BB-49E9-A597-CF6CA9EAD3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47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F72B6-7DE0-4A7C-9BE4-347DAB29B3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4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28852-49BE-435D-A591-EEB6CD2F7E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69064-1A91-4A31-A7D7-5B26AC048A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6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82D77-9904-48CC-86FF-0B403E8407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4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24F0-E27C-41B1-AB7E-ECA5317183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63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ED4C-5081-4C72-9C76-512F740ED03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96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304BC-3BA5-4B8C-AE21-B7B4D1FEC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7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FF1E-4FFF-4B8D-8411-A6BC78D63B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86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E9A5-CF90-4C1E-87A7-2C3D8B6E2B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8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B8B4-E2C5-4CC3-8379-C7CE1D3136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48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6F88-5D80-4A20-80DC-5B336CB001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1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CE7B1-72C6-4CC1-9D50-756D3972EE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60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D2EF5-3932-4B47-9545-73BAFDC483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68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D550-E30D-426E-9123-031E3AEE00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966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E076D-2EFE-4ED0-97A6-6DDAE1B03F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64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731EB-901F-440F-B9C0-D4F3BD5DE1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15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1FF80-DFFB-4D77-A168-C813A92637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3532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24B6-4973-40F3-812E-BDC7C50DDC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5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5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B976DDC-C2D1-410C-9D6D-CFB1A7E2BA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CE9C2FC-E99E-438B-840A-3D5DC6DD49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97710" y="116632"/>
            <a:ext cx="7267575" cy="2736304"/>
          </a:xfrm>
        </p:spPr>
        <p:txBody>
          <a:bodyPr/>
          <a:lstStyle/>
          <a:p>
            <a:pPr eaLnBrk="1" hangingPunct="1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800" b="1" dirty="0" err="1" smtClean="0"/>
              <a:t>Кыргыз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Республикасынын</a:t>
            </a:r>
            <a:r>
              <a:rPr lang="ru-RU" sz="2800" b="1" dirty="0" smtClean="0"/>
              <a:t> </a:t>
            </a:r>
            <a:br>
              <a:rPr lang="ru-RU" sz="2800" b="1" dirty="0" smtClean="0"/>
            </a:br>
            <a:r>
              <a:rPr lang="ru-RU" sz="2800" b="1" dirty="0" err="1" smtClean="0"/>
              <a:t>Улуттук</a:t>
            </a:r>
            <a:r>
              <a:rPr lang="ru-RU" sz="2800" b="1" dirty="0" smtClean="0"/>
              <a:t> статистика </a:t>
            </a:r>
            <a:r>
              <a:rPr lang="ru-RU" sz="2800" b="1" dirty="0" err="1" smtClean="0"/>
              <a:t>комитети</a:t>
            </a:r>
            <a:r>
              <a:rPr lang="ru-RU" sz="2800" b="1" dirty="0" smtClean="0">
                <a:solidFill>
                  <a:srgbClr val="000066"/>
                </a:solidFill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rgbClr val="000066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800" b="1" dirty="0" smtClean="0">
                <a:solidFill>
                  <a:srgbClr val="000066"/>
                </a:solidFill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rgbClr val="000066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2017-жылдагы </a:t>
            </a:r>
            <a:b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36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Кыргыз</a:t>
            </a: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Республикасынын</a:t>
            </a: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демографиялык</a:t>
            </a: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 </a:t>
            </a:r>
            <a:r>
              <a:rPr lang="ru-RU" sz="36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кырдаалы</a:t>
            </a: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  <a:t> </a:t>
            </a:r>
            <a:b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 UniToktom" pitchFamily="18" charset="0"/>
                <a:cs typeface="Times New Roman UniToktom" pitchFamily="18" charset="0"/>
              </a:rPr>
            </a:br>
            <a:endParaRPr lang="ru-RU" sz="3600" b="1" dirty="0" smtClean="0">
              <a:solidFill>
                <a:schemeClr val="tx1"/>
              </a:solidFill>
              <a:latin typeface="Arial" panose="020B0604020202020204" pitchFamily="34" charset="0"/>
              <a:ea typeface="Times New Roman UniToktom" pitchFamily="18" charset="0"/>
              <a:cs typeface="Times New Roman UniToktom" pitchFamily="18" charset="0"/>
            </a:endParaRPr>
          </a:p>
        </p:txBody>
      </p:sp>
      <p:pic>
        <p:nvPicPr>
          <p:cNvPr id="2052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23" y="188640"/>
            <a:ext cx="12842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512" y="5930116"/>
            <a:ext cx="8698905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Жанара Мааткулова,</a:t>
            </a:r>
          </a:p>
          <a:p>
            <a:r>
              <a:rPr lang="ru-RU" sz="1400" b="1" dirty="0" err="1" smtClean="0">
                <a:latin typeface="Arial" panose="020B0604020202020204" pitchFamily="34" charset="0"/>
                <a:cs typeface="Times New Roman UniToktom" pitchFamily="18" charset="0"/>
              </a:rPr>
              <a:t>Статистикалык</a:t>
            </a:r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 UniToktom" pitchFamily="18" charset="0"/>
              </a:rPr>
              <a:t>каттоолор</a:t>
            </a:r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 UniToktom" pitchFamily="18" charset="0"/>
              </a:rPr>
              <a:t>жана</a:t>
            </a:r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Times New Roman UniToktom" pitchFamily="18" charset="0"/>
              </a:rPr>
              <a:t>демографиялык</a:t>
            </a:r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 статистика </a:t>
            </a:r>
            <a:r>
              <a:rPr lang="ru-RU" sz="1400" b="1" dirty="0" err="1" smtClean="0">
                <a:latin typeface="Arial" panose="020B0604020202020204" pitchFamily="34" charset="0"/>
                <a:cs typeface="Times New Roman UniToktom" pitchFamily="18" charset="0"/>
              </a:rPr>
              <a:t>башкармалыгынын</a:t>
            </a:r>
            <a:r>
              <a:rPr lang="ru-RU" sz="1400" b="1" dirty="0" smtClean="0">
                <a:latin typeface="Arial" panose="020B0604020202020204" pitchFamily="34" charset="0"/>
                <a:cs typeface="Times New Roman UniToktom" pitchFamily="18" charset="0"/>
              </a:rPr>
              <a:t> башкы адиси.</a:t>
            </a:r>
            <a:endParaRPr lang="ru-RU" sz="1400" b="1" dirty="0">
              <a:latin typeface="Arial" panose="020B0604020202020204" pitchFamily="34" charset="0"/>
              <a:cs typeface="Times New Roman UniToktom" pitchFamily="18" charset="0"/>
            </a:endParaRPr>
          </a:p>
        </p:txBody>
      </p:sp>
      <p:pic>
        <p:nvPicPr>
          <p:cNvPr id="6" name="Picture 2" descr="E:\диск D\Римма\презентация+графики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85" y="3265820"/>
            <a:ext cx="814070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0"/>
            <a:ext cx="8496944" cy="1268760"/>
          </a:xfrm>
        </p:spPr>
        <p:txBody>
          <a:bodyPr/>
          <a:lstStyle/>
          <a:p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КМШнын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айрым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ky-KG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өлкөлөрүнүн калкынын санынын өсүү темпи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ky-KG" sz="20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өткөн жылга карата </a:t>
            </a:r>
            <a:r>
              <a:rPr lang="ru-RU" sz="2000" i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пайыз</a:t>
            </a:r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менен</a:t>
            </a:r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1809750" y="2481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41269"/>
            <a:ext cx="936104" cy="90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302317"/>
              </p:ext>
            </p:extLst>
          </p:nvPr>
        </p:nvGraphicFramePr>
        <p:xfrm>
          <a:off x="323181" y="1700808"/>
          <a:ext cx="8497638" cy="331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475656" y="6289304"/>
            <a:ext cx="66247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статистика  </a:t>
            </a:r>
            <a:r>
              <a:rPr lang="ru-RU" altLang="ru-RU" sz="1400" b="1" dirty="0" err="1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комитети</a:t>
            </a:r>
            <a:r>
              <a:rPr lang="ru-RU" altLang="ru-RU" sz="1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32259"/>
              </p:ext>
            </p:extLst>
          </p:nvPr>
        </p:nvGraphicFramePr>
        <p:xfrm>
          <a:off x="539552" y="1268761"/>
          <a:ext cx="820891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8971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19" y="122238"/>
            <a:ext cx="8641655" cy="80444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Калктын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санынын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өсүшүнүн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>көрсөткүчтөрү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chemeClr val="tx1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chemeClr val="tx1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адам</a:t>
            </a:r>
            <a:r>
              <a:rPr lang="ru-RU" sz="2000" i="1" dirty="0" smtClean="0">
                <a:solidFill>
                  <a:schemeClr val="tx1"/>
                </a:solidFill>
                <a:latin typeface="+mn-lt"/>
                <a:ea typeface="Times New Roman UniToktom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905000" y="2481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7" y="5746401"/>
            <a:ext cx="864791" cy="8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2" y="6093296"/>
            <a:ext cx="6626926" cy="377985"/>
          </a:xfrm>
          <a:prstGeom prst="rect">
            <a:avLst/>
          </a:prstGeom>
        </p:spPr>
      </p:pic>
      <p:graphicFrame>
        <p:nvGraphicFramePr>
          <p:cNvPr id="10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23695838"/>
              </p:ext>
            </p:extLst>
          </p:nvPr>
        </p:nvGraphicFramePr>
        <p:xfrm>
          <a:off x="251519" y="1124745"/>
          <a:ext cx="8641655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1"/>
            <a:ext cx="8571493" cy="1136594"/>
          </a:xfrm>
        </p:spPr>
        <p:txBody>
          <a:bodyPr/>
          <a:lstStyle/>
          <a:p>
            <a:pPr eaLnBrk="1" hangingPunct="1"/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Айрым</a:t>
            </a:r>
            <a:r>
              <a:rPr lang="ru-RU" sz="2800" b="1" dirty="0" smtClean="0">
                <a:solidFill>
                  <a:srgbClr val="000099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курактык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топтор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боюнча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калктын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саны</a:t>
            </a:r>
            <a:b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жылдын</a:t>
            </a: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карата, 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жалпы</a:t>
            </a: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калктын</a:t>
            </a: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санына</a:t>
            </a: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пайыз</a:t>
            </a:r>
            <a:r>
              <a:rPr lang="ru-RU" sz="20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менен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ea typeface="Times New Roman UniToktom" pitchFamily="18" charset="0"/>
                <a:cs typeface="Times New Roman" pitchFamily="18" charset="0"/>
              </a:rPr>
              <a:t>)</a:t>
            </a:r>
            <a:endParaRPr lang="ru-RU" sz="1600" i="1" dirty="0" smtClean="0">
              <a:solidFill>
                <a:srgbClr val="000099"/>
              </a:solidFill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7450179"/>
              </p:ext>
            </p:extLst>
          </p:nvPr>
        </p:nvGraphicFramePr>
        <p:xfrm>
          <a:off x="5207000" y="980728"/>
          <a:ext cx="393700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05264"/>
            <a:ext cx="982248" cy="93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6159763"/>
            <a:ext cx="6626926" cy="377985"/>
          </a:xfrm>
          <a:prstGeom prst="rect">
            <a:avLst/>
          </a:prstGeom>
        </p:spPr>
      </p:pic>
      <p:graphicFrame>
        <p:nvGraphicFramePr>
          <p:cNvPr id="12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92836632"/>
              </p:ext>
            </p:extLst>
          </p:nvPr>
        </p:nvGraphicFramePr>
        <p:xfrm>
          <a:off x="107504" y="1044412"/>
          <a:ext cx="4752528" cy="4328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939187"/>
              </p:ext>
            </p:extLst>
          </p:nvPr>
        </p:nvGraphicFramePr>
        <p:xfrm>
          <a:off x="4571999" y="980728"/>
          <a:ext cx="4395029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7848872" cy="1224136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15 - 49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жаштагы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бир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аялга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төрөлгөн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балдардын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саны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төрөлгөндөрдүн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суммардык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коэффициенти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pic>
        <p:nvPicPr>
          <p:cNvPr id="3584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28" y="5716154"/>
            <a:ext cx="907919" cy="80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418" y="6101452"/>
            <a:ext cx="6626926" cy="377985"/>
          </a:xfrm>
          <a:prstGeom prst="rect">
            <a:avLst/>
          </a:prstGeom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725197"/>
              </p:ext>
            </p:extLst>
          </p:nvPr>
        </p:nvGraphicFramePr>
        <p:xfrm>
          <a:off x="179388" y="1556792"/>
          <a:ext cx="8713093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5763582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65532" y="0"/>
            <a:ext cx="7905750" cy="1340768"/>
          </a:xfrm>
        </p:spPr>
        <p:txBody>
          <a:bodyPr/>
          <a:lstStyle/>
          <a:p>
            <a:pPr eaLnBrk="1" hangingPunct="1"/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Балдардын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жана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ымыркайлардын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өлүмү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өлгөн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балдардын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саны,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тийиштүүлүгүнө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жараша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, 5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жашка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чейин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жана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бир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жашка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чейин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тирүү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cs typeface="Times New Roman" pitchFamily="18" charset="0"/>
              </a:rPr>
              <a:t>төрөлгөндөрдүн</a:t>
            </a:r>
            <a:r>
              <a:rPr lang="ru-RU" sz="2000" i="1" dirty="0" smtClean="0">
                <a:solidFill>
                  <a:schemeClr val="tx1"/>
                </a:solidFill>
                <a:cs typeface="Times New Roman" pitchFamily="18" charset="0"/>
              </a:rPr>
              <a:t> 1000ине)</a:t>
            </a:r>
            <a:r>
              <a:rPr lang="ru-RU" sz="2000" i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endParaRPr lang="ru-RU" sz="2000" i="1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84688" y="4509119"/>
            <a:ext cx="8424935" cy="144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ts val="600"/>
              </a:spcBef>
            </a:pPr>
            <a:r>
              <a:rPr lang="ky-KG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 UniToktom" pitchFamily="18" charset="0"/>
                <a:cs typeface="Arial" panose="020B0604020202020204" pitchFamily="34" charset="0"/>
              </a:rPr>
              <a:t>.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ea typeface="Times New Roman UniToktom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22099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2" y="6093296"/>
            <a:ext cx="6626926" cy="377985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020830"/>
              </p:ext>
            </p:extLst>
          </p:nvPr>
        </p:nvGraphicFramePr>
        <p:xfrm>
          <a:off x="323527" y="1340768"/>
          <a:ext cx="8586095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4624"/>
            <a:ext cx="8064896" cy="1054431"/>
          </a:xfrm>
        </p:spPr>
        <p:txBody>
          <a:bodyPr/>
          <a:lstStyle/>
          <a:p>
            <a:pPr eaLnBrk="1" hangingPunct="1"/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Энелик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>өлүм</a:t>
            </a:r>
            <a: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a typeface="Times New Roman UniToktom" pitchFamily="18" charset="0"/>
                <a:cs typeface="Times New Roman UniToktom" pitchFamily="18" charset="0"/>
              </a:rPr>
            </a:b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(ЖААК 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органындагы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катталган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энелердин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b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</a:b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өлүмүнүн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саны (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), 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жана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тирүү</a:t>
            </a:r>
            <a:r>
              <a:rPr lang="ru-RU" sz="1800" i="1" dirty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төрөлгөндөрдүн</a:t>
            </a:r>
            <a:r>
              <a:rPr lang="ru-RU" sz="1800" i="1" dirty="0" smtClean="0">
                <a:solidFill>
                  <a:schemeClr val="tx1"/>
                </a:solidFill>
                <a:ea typeface="Times New Roman UniToktom" pitchFamily="18" charset="0"/>
                <a:cs typeface="Times New Roman" pitchFamily="18" charset="0"/>
              </a:rPr>
              <a:t> 100 000ине)</a:t>
            </a:r>
            <a:endParaRPr lang="ru-RU" sz="1800" i="1" dirty="0" smtClean="0">
              <a:solidFill>
                <a:schemeClr val="tx1"/>
              </a:solidFill>
              <a:latin typeface="Times New Roman" pitchFamily="18" charset="0"/>
              <a:ea typeface="Times New Roman UniToktom" pitchFamily="18" charset="0"/>
              <a:cs typeface="Times New Roman" pitchFamily="18" charset="0"/>
            </a:endParaRPr>
          </a:p>
        </p:txBody>
      </p:sp>
      <p:pic>
        <p:nvPicPr>
          <p:cNvPr id="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3" y="5906831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2" y="6093296"/>
            <a:ext cx="6626926" cy="377985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10989262"/>
              </p:ext>
            </p:extLst>
          </p:nvPr>
        </p:nvGraphicFramePr>
        <p:xfrm>
          <a:off x="537321" y="1243070"/>
          <a:ext cx="8211143" cy="4562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3"/>
            <a:ext cx="8856340" cy="936104"/>
          </a:xfrm>
        </p:spPr>
        <p:txBody>
          <a:bodyPr/>
          <a:lstStyle/>
          <a:p>
            <a:r>
              <a:rPr lang="ru-RU" sz="2800" b="1" dirty="0" err="1" smtClean="0">
                <a:solidFill>
                  <a:schemeClr val="tx1"/>
                </a:solidFill>
              </a:rPr>
              <a:t>Төрөлгөндөгү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жашоонун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күтүлгөн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узактыгы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</a:rPr>
              <a:t>(</a:t>
            </a:r>
            <a:r>
              <a:rPr lang="ru-RU" sz="2000" i="1" dirty="0" err="1" smtClean="0">
                <a:solidFill>
                  <a:schemeClr val="tx1"/>
                </a:solidFill>
              </a:rPr>
              <a:t>жаш</a:t>
            </a:r>
            <a:r>
              <a:rPr lang="ru-RU" sz="2000" i="1" dirty="0" smtClean="0">
                <a:solidFill>
                  <a:schemeClr val="tx1"/>
                </a:solidFill>
              </a:rPr>
              <a:t>)</a:t>
            </a:r>
            <a:endParaRPr lang="ru-RU" sz="2000" i="1" dirty="0">
              <a:solidFill>
                <a:schemeClr val="tx1"/>
              </a:solidFill>
            </a:endParaRPr>
          </a:p>
        </p:txBody>
      </p:sp>
      <p:sp>
        <p:nvSpPr>
          <p:cNvPr id="545795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77" y="5862647"/>
            <a:ext cx="802736" cy="72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2" y="6093296"/>
            <a:ext cx="6626926" cy="377985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863399"/>
              </p:ext>
            </p:extLst>
          </p:nvPr>
        </p:nvGraphicFramePr>
        <p:xfrm>
          <a:off x="467544" y="1052737"/>
          <a:ext cx="8280920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48856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Калктын тышкы миграциясы</a:t>
            </a:r>
            <a:br>
              <a:rPr lang="ru-RU" smtClean="0"/>
            </a:br>
            <a:r>
              <a:rPr lang="ru-RU" smtClean="0"/>
              <a:t>(миң адам)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33256"/>
            <a:ext cx="1007362" cy="8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2" y="6093296"/>
            <a:ext cx="6626926" cy="377985"/>
          </a:xfrm>
          <a:prstGeom prst="rect">
            <a:avLst/>
          </a:prstGeom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057902"/>
              </p:ext>
            </p:extLst>
          </p:nvPr>
        </p:nvGraphicFramePr>
        <p:xfrm>
          <a:off x="419826" y="1052527"/>
          <a:ext cx="8467725" cy="467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79903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30313" cy="6597650"/>
          </a:xfrm>
          <a:prstGeom prst="rect">
            <a:avLst/>
          </a:prstGeom>
        </p:spPr>
      </p:pic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1719263" y="2076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7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33256"/>
            <a:ext cx="1007362" cy="8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82" y="6093296"/>
            <a:ext cx="6626926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65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3537045</TotalTime>
  <Words>213</Words>
  <Application>Microsoft Office PowerPoint</Application>
  <PresentationFormat>Экран (4:3)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Cyr</vt:lpstr>
      <vt:lpstr>Calibri</vt:lpstr>
      <vt:lpstr>Tahoma</vt:lpstr>
      <vt:lpstr>Times New Roman</vt:lpstr>
      <vt:lpstr>Times New Roman UniToktom</vt:lpstr>
      <vt:lpstr>Оформление по умолчанию</vt:lpstr>
      <vt:lpstr>Тема Office</vt:lpstr>
      <vt:lpstr>  Кыргыз Республикасынын  Улуттук статистика комитети  2017-жылдагы  Кыргыз Республикасынын демографиялык  кырдаалы  </vt:lpstr>
      <vt:lpstr>КМШнын айрым өлкөлөрүнүн калкынын санынын өсүү темпи   (өткөн жылга карата пайыз менен)</vt:lpstr>
      <vt:lpstr>Калктын санынын өсүшүнүн көрсөткүчтөрү (миң адам)</vt:lpstr>
      <vt:lpstr>Айрым курактык топтор боюнча калктын саны (жылдын башына карата, жалпы калктын санына пайыз менен)</vt:lpstr>
      <vt:lpstr>15 - 49 жаштагы бир аялга төрөлгөн балдардын саны  (төрөлгөндөрдүн суммардык коэффициенти )</vt:lpstr>
      <vt:lpstr>Балдардын жана ымыркайлардын өлүмү (өлгөн балдардын саны, тийиштүүлүгүнө жараша, 5 жашка чейин жана бир жашка чейин, тирүү төрөлгөндөрдүн 1000ине) </vt:lpstr>
      <vt:lpstr>Энелик өлүм (ЖААК органындагы катталган энелердин  өлүмүнүн саны (адам), жана тирүү төрөлгөндөрдүн 100 000ине)</vt:lpstr>
      <vt:lpstr>Төрөлгөндөгү жашоонун күтүлгөн узактыгы  (жаш)</vt:lpstr>
      <vt:lpstr>Калктын тышкы миграциясы (миң адам)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 ситуация</dc:title>
  <dc:creator>Liudmila Torgasheva</dc:creator>
  <cp:lastModifiedBy>User</cp:lastModifiedBy>
  <cp:revision>891</cp:revision>
  <cp:lastPrinted>2018-11-13T12:23:32Z</cp:lastPrinted>
  <dcterms:created xsi:type="dcterms:W3CDTF">2005-12-05T06:59:51Z</dcterms:created>
  <dcterms:modified xsi:type="dcterms:W3CDTF">2018-11-15T04:43:38Z</dcterms:modified>
</cp:coreProperties>
</file>