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0"/>
  </p:notesMasterIdLst>
  <p:sldIdLst>
    <p:sldId id="256" r:id="rId3"/>
    <p:sldId id="346" r:id="rId4"/>
    <p:sldId id="337" r:id="rId5"/>
    <p:sldId id="332" r:id="rId6"/>
    <p:sldId id="339" r:id="rId7"/>
    <p:sldId id="308" r:id="rId8"/>
    <p:sldId id="349" r:id="rId9"/>
    <p:sldId id="350" r:id="rId10"/>
    <p:sldId id="307" r:id="rId11"/>
    <p:sldId id="351" r:id="rId12"/>
    <p:sldId id="353" r:id="rId13"/>
    <p:sldId id="367" r:id="rId14"/>
    <p:sldId id="366" r:id="rId15"/>
    <p:sldId id="362" r:id="rId16"/>
    <p:sldId id="364" r:id="rId17"/>
    <p:sldId id="365" r:id="rId18"/>
    <p:sldId id="306" r:id="rId19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346"/>
            <p14:sldId id="337"/>
            <p14:sldId id="332"/>
            <p14:sldId id="339"/>
          </p14:sldIdLst>
        </p14:section>
        <p14:section name="Основная часть" id="{1F1C8C30-0E0A-473A-85B6-DBD365E752C7}">
          <p14:sldIdLst>
            <p14:sldId id="308"/>
            <p14:sldId id="349"/>
            <p14:sldId id="350"/>
            <p14:sldId id="307"/>
            <p14:sldId id="351"/>
            <p14:sldId id="353"/>
            <p14:sldId id="367"/>
            <p14:sldId id="366"/>
            <p14:sldId id="362"/>
            <p14:sldId id="364"/>
            <p14:sldId id="365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6699"/>
    <a:srgbClr val="3366FF"/>
    <a:srgbClr val="0000FF"/>
    <a:srgbClr val="6699FF"/>
    <a:srgbClr val="66CCFF"/>
    <a:srgbClr val="0099CC"/>
    <a:srgbClr val="0099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189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200707658348767E-2"/>
          <c:y val="1.9192310414209237E-2"/>
          <c:w val="0.90000293904723105"/>
          <c:h val="0.90198432536035333"/>
        </c:manualLayout>
      </c:layout>
      <c:lineChart>
        <c:grouping val="standard"/>
        <c:varyColors val="0"/>
        <c:ser>
          <c:idx val="0"/>
          <c:order val="0"/>
          <c:tx>
            <c:strRef>
              <c:f>'1_рус'!$G$3</c:f>
              <c:strCache>
                <c:ptCount val="1"/>
                <c:pt idx="0">
                  <c:v>Число родившихся</c:v>
                </c:pt>
              </c:strCache>
            </c:strRef>
          </c:tx>
          <c:spPr>
            <a:ln w="31750">
              <a:solidFill>
                <a:srgbClr val="FF00FF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6A3-48EF-8658-A575E006DA68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6A3-48EF-8658-A575E006DA68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6A3-48EF-8658-A575E006DA68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6A3-48EF-8658-A575E006DA68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6A3-48EF-8658-A575E006DA68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6A3-48EF-8658-A575E006DA6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'1_рус'!$F$4:$F$18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'1_рус'!$G$4:$G$18</c:f>
              <c:numCache>
                <c:formatCode>#\ ##0.0</c:formatCode>
                <c:ptCount val="15"/>
                <c:pt idx="0">
                  <c:v>146.1</c:v>
                </c:pt>
                <c:pt idx="1">
                  <c:v>149.6</c:v>
                </c:pt>
                <c:pt idx="2">
                  <c:v>154.9</c:v>
                </c:pt>
                <c:pt idx="3">
                  <c:v>155.5</c:v>
                </c:pt>
                <c:pt idx="4">
                  <c:v>161.80000000000001</c:v>
                </c:pt>
                <c:pt idx="5">
                  <c:v>163.4</c:v>
                </c:pt>
                <c:pt idx="6">
                  <c:v>158.1</c:v>
                </c:pt>
                <c:pt idx="7">
                  <c:v>153.6</c:v>
                </c:pt>
                <c:pt idx="8">
                  <c:v>171.1</c:v>
                </c:pt>
                <c:pt idx="9">
                  <c:v>173.5</c:v>
                </c:pt>
                <c:pt idx="10">
                  <c:v>158.1</c:v>
                </c:pt>
                <c:pt idx="11">
                  <c:v>150.19999999999999</c:v>
                </c:pt>
                <c:pt idx="12" formatCode="General">
                  <c:v>150.19999999999999</c:v>
                </c:pt>
                <c:pt idx="13" formatCode="0.0">
                  <c:v>145.977</c:v>
                </c:pt>
                <c:pt idx="14" formatCode="0.0">
                  <c:v>140.4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6A3-48EF-8658-A575E006DA68}"/>
            </c:ext>
          </c:extLst>
        </c:ser>
        <c:ser>
          <c:idx val="1"/>
          <c:order val="1"/>
          <c:tx>
            <c:strRef>
              <c:f>'1_рус'!$H$3</c:f>
              <c:strCache>
                <c:ptCount val="1"/>
                <c:pt idx="0">
                  <c:v>Число умерших</c:v>
                </c:pt>
              </c:strCache>
            </c:strRef>
          </c:tx>
          <c:spPr>
            <a:ln w="31750">
              <a:solidFill>
                <a:srgbClr val="000000"/>
              </a:solidFill>
              <a:prstDash val="solid"/>
            </a:ln>
          </c:spPr>
          <c:marker>
            <c:symbol val="circle"/>
            <c:size val="7"/>
            <c:spPr>
              <a:ln>
                <a:solidFill>
                  <a:srgbClr val="FFC000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6A3-48EF-8658-A575E006DA68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6A3-48EF-8658-A575E006DA68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6A3-48EF-8658-A575E006DA68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36A3-48EF-8658-A575E006DA68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36A3-48EF-8658-A575E006DA68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36A3-48EF-8658-A575E006DA6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'1_рус'!$F$4:$F$18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'1_рус'!$H$4:$H$18</c:f>
              <c:numCache>
                <c:formatCode>#\ ##0.0</c:formatCode>
                <c:ptCount val="15"/>
                <c:pt idx="0">
                  <c:v>36.200000000000003</c:v>
                </c:pt>
                <c:pt idx="1">
                  <c:v>35.9</c:v>
                </c:pt>
                <c:pt idx="2">
                  <c:v>36.200000000000003</c:v>
                </c:pt>
                <c:pt idx="3">
                  <c:v>34.799999999999997</c:v>
                </c:pt>
                <c:pt idx="4">
                  <c:v>35.6</c:v>
                </c:pt>
                <c:pt idx="5">
                  <c:v>34.799999999999997</c:v>
                </c:pt>
                <c:pt idx="6">
                  <c:v>33.5</c:v>
                </c:pt>
                <c:pt idx="7">
                  <c:v>33.200000000000003</c:v>
                </c:pt>
                <c:pt idx="8">
                  <c:v>32.9</c:v>
                </c:pt>
                <c:pt idx="9">
                  <c:v>33.299999999999997</c:v>
                </c:pt>
                <c:pt idx="10">
                  <c:v>40</c:v>
                </c:pt>
                <c:pt idx="11">
                  <c:v>38.9</c:v>
                </c:pt>
                <c:pt idx="12" formatCode="0.0">
                  <c:v>31.4</c:v>
                </c:pt>
                <c:pt idx="13" formatCode="0.0">
                  <c:v>31.5</c:v>
                </c:pt>
                <c:pt idx="14" formatCode="0.0">
                  <c:v>31.7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6A3-48EF-8658-A575E006DA68}"/>
            </c:ext>
          </c:extLst>
        </c:ser>
        <c:ser>
          <c:idx val="2"/>
          <c:order val="2"/>
          <c:tx>
            <c:strRef>
              <c:f>'1_рус'!$I$3</c:f>
              <c:strCache>
                <c:ptCount val="1"/>
                <c:pt idx="0">
                  <c:v>Миграционный прирост, отток</c:v>
                </c:pt>
              </c:strCache>
            </c:strRef>
          </c:tx>
          <c:spPr>
            <a:ln w="31750">
              <a:solidFill>
                <a:srgbClr val="0000FF"/>
              </a:solidFill>
              <a:prstDash val="solid"/>
            </a:ln>
          </c:spPr>
          <c:marker>
            <c:symbol val="triangle"/>
            <c:size val="9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6116653169906386E-2"/>
                  <c:y val="4.18423209825788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6A3-48EF-8658-A575E006DA68}"/>
                </c:ext>
              </c:extLst>
            </c:dLbl>
            <c:dLbl>
              <c:idx val="1"/>
              <c:layout>
                <c:manualLayout>
                  <c:x val="-2.7845355653418828E-2"/>
                  <c:y val="4.18423209825791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6A3-48EF-8658-A575E006DA68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36A3-48EF-8658-A575E006DA68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36A3-48EF-8658-A575E006DA68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36A3-48EF-8658-A575E006DA68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36A3-48EF-8658-A575E006DA68}"/>
                </c:ext>
              </c:extLst>
            </c:dLbl>
            <c:dLbl>
              <c:idx val="12"/>
              <c:layout>
                <c:manualLayout>
                  <c:x val="-2.6158010960055364E-2"/>
                  <c:y val="-3.2259200933216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6A3-48EF-8658-A575E006DA68}"/>
                </c:ext>
              </c:extLst>
            </c:dLbl>
            <c:dLbl>
              <c:idx val="13"/>
              <c:layout>
                <c:manualLayout>
                  <c:x val="-2.6158010960055364E-2"/>
                  <c:y val="-3.225920093321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6A3-48EF-8658-A575E006DA68}"/>
                </c:ext>
              </c:extLst>
            </c:dLbl>
            <c:dLbl>
              <c:idx val="14"/>
              <c:layout>
                <c:manualLayout>
                  <c:x val="-2.5530173888725007E-2"/>
                  <c:y val="-3.2259200933216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6A3-48EF-8658-A575E006DA6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'1_рус'!$F$4:$F$18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'1_рус'!$I$4:$I$18</c:f>
              <c:numCache>
                <c:formatCode>#\ ##0.0</c:formatCode>
                <c:ptCount val="15"/>
                <c:pt idx="0">
                  <c:v>-50.6</c:v>
                </c:pt>
                <c:pt idx="1">
                  <c:v>-39.4</c:v>
                </c:pt>
                <c:pt idx="2">
                  <c:v>-7.5</c:v>
                </c:pt>
                <c:pt idx="3">
                  <c:v>-7.2</c:v>
                </c:pt>
                <c:pt idx="4">
                  <c:v>-7.7</c:v>
                </c:pt>
                <c:pt idx="5">
                  <c:v>-4.2</c:v>
                </c:pt>
                <c:pt idx="6">
                  <c:v>-3.9</c:v>
                </c:pt>
                <c:pt idx="7">
                  <c:v>-3.9</c:v>
                </c:pt>
                <c:pt idx="8">
                  <c:v>-5.4</c:v>
                </c:pt>
                <c:pt idx="9">
                  <c:v>-6.2</c:v>
                </c:pt>
                <c:pt idx="10">
                  <c:v>-4.8</c:v>
                </c:pt>
                <c:pt idx="11">
                  <c:v>-0.8</c:v>
                </c:pt>
                <c:pt idx="12" formatCode="General">
                  <c:v>5.9</c:v>
                </c:pt>
                <c:pt idx="13" formatCode="0.0">
                  <c:v>9.843</c:v>
                </c:pt>
                <c:pt idx="14" formatCode="0.0">
                  <c:v>11.2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36A3-48EF-8658-A575E006DA68}"/>
            </c:ext>
          </c:extLst>
        </c:ser>
        <c:ser>
          <c:idx val="3"/>
          <c:order val="3"/>
          <c:tx>
            <c:strRef>
              <c:f>'1_рус'!$J$3</c:f>
              <c:strCache>
                <c:ptCount val="1"/>
                <c:pt idx="0">
                  <c:v>Общий прирост</c:v>
                </c:pt>
              </c:strCache>
            </c:strRef>
          </c:tx>
          <c:spPr>
            <a:ln w="31750">
              <a:solidFill>
                <a:srgbClr val="993366"/>
              </a:solidFill>
              <a:prstDash val="solid"/>
            </a:ln>
          </c:spPr>
          <c:marker>
            <c:symbol val="x"/>
            <c:size val="7"/>
            <c:spPr>
              <a:noFill/>
              <a:ln w="25400">
                <a:solidFill>
                  <a:srgbClr val="00FFFF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36A3-48EF-8658-A575E006DA68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36A3-48EF-8658-A575E006DA68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36A3-48EF-8658-A575E006DA68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36A3-48EF-8658-A575E006DA68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36A3-48EF-8658-A575E006DA68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36A3-48EF-8658-A575E006DA68}"/>
                </c:ext>
              </c:extLst>
            </c:dLbl>
            <c:dLbl>
              <c:idx val="13"/>
              <c:layout>
                <c:manualLayout>
                  <c:x val="-3.1534354345772279E-2"/>
                  <c:y val="-3.2259200933216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6A3-48EF-8658-A575E006DA68}"/>
                </c:ext>
              </c:extLst>
            </c:dLbl>
            <c:dLbl>
              <c:idx val="14"/>
              <c:layout>
                <c:manualLayout>
                  <c:x val="-2.2014937572544937E-2"/>
                  <c:y val="-3.22592009332167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6A3-48EF-8658-A575E006DA6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'1_рус'!$F$4:$F$18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'1_рус'!$J$4:$J$18</c:f>
              <c:numCache>
                <c:formatCode>#\ ##0.0</c:formatCode>
                <c:ptCount val="15"/>
                <c:pt idx="0">
                  <c:v>59.29999999999999</c:v>
                </c:pt>
                <c:pt idx="1">
                  <c:v>74.299999999999983</c:v>
                </c:pt>
                <c:pt idx="2">
                  <c:v>111.2</c:v>
                </c:pt>
                <c:pt idx="3">
                  <c:v>113.5</c:v>
                </c:pt>
                <c:pt idx="4">
                  <c:v>118.50000000000001</c:v>
                </c:pt>
                <c:pt idx="5">
                  <c:v>124.4</c:v>
                </c:pt>
                <c:pt idx="6">
                  <c:v>120.7</c:v>
                </c:pt>
                <c:pt idx="7">
                  <c:v>116.5</c:v>
                </c:pt>
                <c:pt idx="8">
                  <c:v>132.80000000000001</c:v>
                </c:pt>
                <c:pt idx="9">
                  <c:v>134</c:v>
                </c:pt>
                <c:pt idx="10">
                  <c:v>113.3</c:v>
                </c:pt>
                <c:pt idx="11">
                  <c:v>110.5</c:v>
                </c:pt>
                <c:pt idx="12" formatCode="General">
                  <c:v>124.7</c:v>
                </c:pt>
                <c:pt idx="13" formatCode="0.0">
                  <c:v>124.32</c:v>
                </c:pt>
                <c:pt idx="14" formatCode="0.0">
                  <c:v>119.9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36A3-48EF-8658-A575E006D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977536"/>
        <c:axId val="167974400"/>
      </c:lineChart>
      <c:catAx>
        <c:axId val="167977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67974400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67974400"/>
        <c:scaling>
          <c:orientation val="minMax"/>
          <c:min val="-100"/>
        </c:scaling>
        <c:delete val="0"/>
        <c:axPos val="l"/>
        <c:majorGridlines>
          <c:spPr>
            <a:ln w="3175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c:spPr>
        </c:majorGridlines>
        <c:numFmt formatCode="#\ 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67977536"/>
        <c:crosses val="autoZero"/>
        <c:crossBetween val="between"/>
        <c:majorUnit val="25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8.9708278500709449E-2"/>
          <c:y val="0.93753746458843423"/>
          <c:w val="0.89650522700413227"/>
          <c:h val="4.6849729074782631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397969590382394E-2"/>
          <c:y val="5.0697355881596254E-2"/>
          <c:w val="0.8752900591510232"/>
          <c:h val="0.85993938976679918"/>
        </c:manualLayout>
      </c:layout>
      <c:barChart>
        <c:barDir val="bar"/>
        <c:grouping val="stacked"/>
        <c:varyColors val="0"/>
        <c:ser>
          <c:idx val="0"/>
          <c:order val="0"/>
          <c:tx>
            <c:v>Мужчины</c:v>
          </c:tx>
          <c:spPr>
            <a:solidFill>
              <a:schemeClr val="accent5">
                <a:lumMod val="75000"/>
              </a:schemeClr>
            </a:solidFill>
            <a:ln w="6350"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'численность  (2)'!$J$6:$J$106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'численность  (2)'!$K$6:$K$106</c:f>
              <c:numCache>
                <c:formatCode>#,##0</c:formatCode>
                <c:ptCount val="101"/>
                <c:pt idx="0">
                  <c:v>-71905</c:v>
                </c:pt>
                <c:pt idx="1">
                  <c:v>-74051</c:v>
                </c:pt>
                <c:pt idx="2">
                  <c:v>-76503</c:v>
                </c:pt>
                <c:pt idx="3">
                  <c:v>-76252</c:v>
                </c:pt>
                <c:pt idx="4">
                  <c:v>-81417</c:v>
                </c:pt>
                <c:pt idx="5">
                  <c:v>-85451</c:v>
                </c:pt>
                <c:pt idx="6">
                  <c:v>-86750</c:v>
                </c:pt>
                <c:pt idx="7">
                  <c:v>-82975</c:v>
                </c:pt>
                <c:pt idx="8">
                  <c:v>-81047</c:v>
                </c:pt>
                <c:pt idx="9">
                  <c:v>-83597</c:v>
                </c:pt>
                <c:pt idx="10">
                  <c:v>-81652</c:v>
                </c:pt>
                <c:pt idx="11">
                  <c:v>-77676</c:v>
                </c:pt>
                <c:pt idx="12">
                  <c:v>-77049</c:v>
                </c:pt>
                <c:pt idx="13">
                  <c:v>-74370</c:v>
                </c:pt>
                <c:pt idx="14">
                  <c:v>-77806</c:v>
                </c:pt>
                <c:pt idx="15">
                  <c:v>-73233</c:v>
                </c:pt>
                <c:pt idx="16">
                  <c:v>-68755</c:v>
                </c:pt>
                <c:pt idx="17">
                  <c:v>-64842</c:v>
                </c:pt>
                <c:pt idx="18">
                  <c:v>-60661</c:v>
                </c:pt>
                <c:pt idx="19">
                  <c:v>-58966</c:v>
                </c:pt>
                <c:pt idx="20">
                  <c:v>-57966</c:v>
                </c:pt>
                <c:pt idx="21">
                  <c:v>-53794</c:v>
                </c:pt>
                <c:pt idx="22">
                  <c:v>-51304</c:v>
                </c:pt>
                <c:pt idx="23">
                  <c:v>-49600</c:v>
                </c:pt>
                <c:pt idx="24">
                  <c:v>-52527</c:v>
                </c:pt>
                <c:pt idx="25">
                  <c:v>-49996</c:v>
                </c:pt>
                <c:pt idx="26">
                  <c:v>-51030</c:v>
                </c:pt>
                <c:pt idx="27">
                  <c:v>-50747</c:v>
                </c:pt>
                <c:pt idx="28">
                  <c:v>-55289</c:v>
                </c:pt>
                <c:pt idx="29">
                  <c:v>-55612</c:v>
                </c:pt>
                <c:pt idx="30">
                  <c:v>-55633</c:v>
                </c:pt>
                <c:pt idx="31">
                  <c:v>-54269</c:v>
                </c:pt>
                <c:pt idx="32">
                  <c:v>-55371</c:v>
                </c:pt>
                <c:pt idx="33">
                  <c:v>-53783</c:v>
                </c:pt>
                <c:pt idx="34">
                  <c:v>-58719</c:v>
                </c:pt>
                <c:pt idx="35">
                  <c:v>-55295</c:v>
                </c:pt>
                <c:pt idx="36">
                  <c:v>-55685</c:v>
                </c:pt>
                <c:pt idx="37">
                  <c:v>-53216</c:v>
                </c:pt>
                <c:pt idx="38">
                  <c:v>-51840</c:v>
                </c:pt>
                <c:pt idx="39">
                  <c:v>-50231</c:v>
                </c:pt>
                <c:pt idx="40">
                  <c:v>-47476</c:v>
                </c:pt>
                <c:pt idx="41">
                  <c:v>-44390</c:v>
                </c:pt>
                <c:pt idx="42">
                  <c:v>-42976</c:v>
                </c:pt>
                <c:pt idx="43">
                  <c:v>-40780</c:v>
                </c:pt>
                <c:pt idx="44">
                  <c:v>-42920</c:v>
                </c:pt>
                <c:pt idx="45">
                  <c:v>-39361</c:v>
                </c:pt>
                <c:pt idx="46">
                  <c:v>-37346</c:v>
                </c:pt>
                <c:pt idx="47">
                  <c:v>-39415</c:v>
                </c:pt>
                <c:pt idx="48">
                  <c:v>-35410</c:v>
                </c:pt>
                <c:pt idx="49">
                  <c:v>-34994</c:v>
                </c:pt>
                <c:pt idx="50">
                  <c:v>-33437</c:v>
                </c:pt>
                <c:pt idx="51">
                  <c:v>-32148</c:v>
                </c:pt>
                <c:pt idx="52">
                  <c:v>-31696</c:v>
                </c:pt>
                <c:pt idx="53">
                  <c:v>-31309</c:v>
                </c:pt>
                <c:pt idx="54">
                  <c:v>-32894</c:v>
                </c:pt>
                <c:pt idx="55">
                  <c:v>-29953</c:v>
                </c:pt>
                <c:pt idx="56">
                  <c:v>-29437</c:v>
                </c:pt>
                <c:pt idx="57">
                  <c:v>-27780</c:v>
                </c:pt>
                <c:pt idx="58">
                  <c:v>-27090</c:v>
                </c:pt>
                <c:pt idx="59">
                  <c:v>-27371</c:v>
                </c:pt>
                <c:pt idx="60">
                  <c:v>-28305</c:v>
                </c:pt>
                <c:pt idx="61">
                  <c:v>-25422</c:v>
                </c:pt>
                <c:pt idx="62">
                  <c:v>-24716</c:v>
                </c:pt>
                <c:pt idx="63">
                  <c:v>-23919</c:v>
                </c:pt>
                <c:pt idx="64">
                  <c:v>-24385</c:v>
                </c:pt>
                <c:pt idx="65">
                  <c:v>-21437</c:v>
                </c:pt>
                <c:pt idx="66">
                  <c:v>-19447</c:v>
                </c:pt>
                <c:pt idx="67">
                  <c:v>-17630</c:v>
                </c:pt>
                <c:pt idx="68">
                  <c:v>-15593</c:v>
                </c:pt>
                <c:pt idx="69">
                  <c:v>-14668</c:v>
                </c:pt>
                <c:pt idx="70">
                  <c:v>-13001</c:v>
                </c:pt>
                <c:pt idx="71">
                  <c:v>-11206</c:v>
                </c:pt>
                <c:pt idx="72">
                  <c:v>-10365</c:v>
                </c:pt>
                <c:pt idx="73">
                  <c:v>-8881</c:v>
                </c:pt>
                <c:pt idx="74">
                  <c:v>-8776</c:v>
                </c:pt>
                <c:pt idx="75">
                  <c:v>-7173</c:v>
                </c:pt>
                <c:pt idx="76">
                  <c:v>-5502</c:v>
                </c:pt>
                <c:pt idx="77">
                  <c:v>-4802</c:v>
                </c:pt>
                <c:pt idx="78">
                  <c:v>-3772</c:v>
                </c:pt>
                <c:pt idx="79">
                  <c:v>-2319</c:v>
                </c:pt>
                <c:pt idx="80">
                  <c:v>-1663</c:v>
                </c:pt>
                <c:pt idx="81">
                  <c:v>-1432</c:v>
                </c:pt>
                <c:pt idx="82">
                  <c:v>-1909</c:v>
                </c:pt>
                <c:pt idx="83">
                  <c:v>-2179</c:v>
                </c:pt>
                <c:pt idx="84">
                  <c:v>-1761</c:v>
                </c:pt>
                <c:pt idx="85">
                  <c:v>-1666</c:v>
                </c:pt>
                <c:pt idx="86">
                  <c:v>-1323</c:v>
                </c:pt>
                <c:pt idx="87">
                  <c:v>-1022</c:v>
                </c:pt>
                <c:pt idx="88">
                  <c:v>-901</c:v>
                </c:pt>
                <c:pt idx="89">
                  <c:v>-685</c:v>
                </c:pt>
                <c:pt idx="90">
                  <c:v>-458</c:v>
                </c:pt>
                <c:pt idx="91">
                  <c:v>-328</c:v>
                </c:pt>
                <c:pt idx="92">
                  <c:v>-340</c:v>
                </c:pt>
                <c:pt idx="93">
                  <c:v>-252</c:v>
                </c:pt>
                <c:pt idx="94">
                  <c:v>-165</c:v>
                </c:pt>
                <c:pt idx="95">
                  <c:v>-196</c:v>
                </c:pt>
                <c:pt idx="96">
                  <c:v>-136</c:v>
                </c:pt>
                <c:pt idx="97">
                  <c:v>-105</c:v>
                </c:pt>
                <c:pt idx="98">
                  <c:v>-72</c:v>
                </c:pt>
                <c:pt idx="99">
                  <c:v>-32</c:v>
                </c:pt>
                <c:pt idx="100">
                  <c:v>-117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A-4A5A-8C0B-DD4A3C3CEEE3}"/>
            </c:ext>
          </c:extLst>
        </c:ser>
        <c:ser>
          <c:idx val="1"/>
          <c:order val="1"/>
          <c:tx>
            <c:v>Женщины</c:v>
          </c:tx>
          <c:spPr>
            <a:solidFill>
              <a:schemeClr val="bg1">
                <a:lumMod val="65000"/>
                <a:alpha val="88000"/>
              </a:schemeClr>
            </a:solidFill>
            <a:ln cmpd="dbl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dPt>
            <c:idx val="47"/>
            <c:invertIfNegative val="0"/>
            <c:bubble3D val="0"/>
            <c:spPr>
              <a:solidFill>
                <a:schemeClr val="bg1">
                  <a:lumMod val="65000"/>
                  <a:alpha val="88000"/>
                </a:schemeClr>
              </a:solidFill>
              <a:ln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97A-4A5A-8C0B-DD4A3C3CEEE3}"/>
              </c:ext>
            </c:extLst>
          </c:dPt>
          <c:cat>
            <c:strRef>
              <c:f>'численность  (2)'!$J$6:$J$106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'численность  (2)'!$L$6:$L$106</c:f>
              <c:numCache>
                <c:formatCode>#,##0</c:formatCode>
                <c:ptCount val="101"/>
                <c:pt idx="0">
                  <c:v>67109</c:v>
                </c:pt>
                <c:pt idx="1">
                  <c:v>70415</c:v>
                </c:pt>
                <c:pt idx="2">
                  <c:v>72243</c:v>
                </c:pt>
                <c:pt idx="3">
                  <c:v>71692</c:v>
                </c:pt>
                <c:pt idx="4">
                  <c:v>77118</c:v>
                </c:pt>
                <c:pt idx="5">
                  <c:v>80537</c:v>
                </c:pt>
                <c:pt idx="6">
                  <c:v>83279</c:v>
                </c:pt>
                <c:pt idx="7">
                  <c:v>78767</c:v>
                </c:pt>
                <c:pt idx="8">
                  <c:v>76895</c:v>
                </c:pt>
                <c:pt idx="9">
                  <c:v>79398</c:v>
                </c:pt>
                <c:pt idx="10">
                  <c:v>77143</c:v>
                </c:pt>
                <c:pt idx="11">
                  <c:v>74113</c:v>
                </c:pt>
                <c:pt idx="12">
                  <c:v>72933</c:v>
                </c:pt>
                <c:pt idx="13">
                  <c:v>70088</c:v>
                </c:pt>
                <c:pt idx="14">
                  <c:v>73208</c:v>
                </c:pt>
                <c:pt idx="15">
                  <c:v>68622</c:v>
                </c:pt>
                <c:pt idx="16">
                  <c:v>64781</c:v>
                </c:pt>
                <c:pt idx="17">
                  <c:v>61415</c:v>
                </c:pt>
                <c:pt idx="18">
                  <c:v>55976</c:v>
                </c:pt>
                <c:pt idx="19">
                  <c:v>55147</c:v>
                </c:pt>
                <c:pt idx="20">
                  <c:v>54175</c:v>
                </c:pt>
                <c:pt idx="21">
                  <c:v>53768</c:v>
                </c:pt>
                <c:pt idx="22">
                  <c:v>52955</c:v>
                </c:pt>
                <c:pt idx="23">
                  <c:v>51237</c:v>
                </c:pt>
                <c:pt idx="24">
                  <c:v>54456</c:v>
                </c:pt>
                <c:pt idx="25">
                  <c:v>52229</c:v>
                </c:pt>
                <c:pt idx="26">
                  <c:v>53183</c:v>
                </c:pt>
                <c:pt idx="27">
                  <c:v>52202</c:v>
                </c:pt>
                <c:pt idx="28">
                  <c:v>55225</c:v>
                </c:pt>
                <c:pt idx="29">
                  <c:v>57006</c:v>
                </c:pt>
                <c:pt idx="30">
                  <c:v>57260</c:v>
                </c:pt>
                <c:pt idx="31">
                  <c:v>55531</c:v>
                </c:pt>
                <c:pt idx="32">
                  <c:v>56977</c:v>
                </c:pt>
                <c:pt idx="33">
                  <c:v>55055</c:v>
                </c:pt>
                <c:pt idx="34">
                  <c:v>57869</c:v>
                </c:pt>
                <c:pt idx="35">
                  <c:v>55580</c:v>
                </c:pt>
                <c:pt idx="36">
                  <c:v>55053</c:v>
                </c:pt>
                <c:pt idx="37">
                  <c:v>54280</c:v>
                </c:pt>
                <c:pt idx="38">
                  <c:v>52420</c:v>
                </c:pt>
                <c:pt idx="39">
                  <c:v>51808</c:v>
                </c:pt>
                <c:pt idx="40">
                  <c:v>48903</c:v>
                </c:pt>
                <c:pt idx="41">
                  <c:v>46367</c:v>
                </c:pt>
                <c:pt idx="42">
                  <c:v>44670</c:v>
                </c:pt>
                <c:pt idx="43">
                  <c:v>42498</c:v>
                </c:pt>
                <c:pt idx="44">
                  <c:v>43439</c:v>
                </c:pt>
                <c:pt idx="45">
                  <c:v>40332</c:v>
                </c:pt>
                <c:pt idx="46">
                  <c:v>38953</c:v>
                </c:pt>
                <c:pt idx="47">
                  <c:v>38637</c:v>
                </c:pt>
                <c:pt idx="48">
                  <c:v>37289</c:v>
                </c:pt>
                <c:pt idx="49">
                  <c:v>37244</c:v>
                </c:pt>
                <c:pt idx="50">
                  <c:v>35184</c:v>
                </c:pt>
                <c:pt idx="51">
                  <c:v>34481</c:v>
                </c:pt>
                <c:pt idx="52">
                  <c:v>34054</c:v>
                </c:pt>
                <c:pt idx="53">
                  <c:v>33764</c:v>
                </c:pt>
                <c:pt idx="54">
                  <c:v>34576</c:v>
                </c:pt>
                <c:pt idx="55">
                  <c:v>32629</c:v>
                </c:pt>
                <c:pt idx="56">
                  <c:v>33054</c:v>
                </c:pt>
                <c:pt idx="57">
                  <c:v>31345</c:v>
                </c:pt>
                <c:pt idx="58">
                  <c:v>30617</c:v>
                </c:pt>
                <c:pt idx="59">
                  <c:v>31443</c:v>
                </c:pt>
                <c:pt idx="60">
                  <c:v>32092</c:v>
                </c:pt>
                <c:pt idx="61">
                  <c:v>30276</c:v>
                </c:pt>
                <c:pt idx="62">
                  <c:v>30246</c:v>
                </c:pt>
                <c:pt idx="63">
                  <c:v>29233</c:v>
                </c:pt>
                <c:pt idx="64">
                  <c:v>29538</c:v>
                </c:pt>
                <c:pt idx="65">
                  <c:v>26631</c:v>
                </c:pt>
                <c:pt idx="66">
                  <c:v>25357</c:v>
                </c:pt>
                <c:pt idx="67">
                  <c:v>23022</c:v>
                </c:pt>
                <c:pt idx="68">
                  <c:v>21313</c:v>
                </c:pt>
                <c:pt idx="69">
                  <c:v>19832</c:v>
                </c:pt>
                <c:pt idx="70">
                  <c:v>17486</c:v>
                </c:pt>
                <c:pt idx="71">
                  <c:v>15798</c:v>
                </c:pt>
                <c:pt idx="72">
                  <c:v>14934</c:v>
                </c:pt>
                <c:pt idx="73">
                  <c:v>13136</c:v>
                </c:pt>
                <c:pt idx="74">
                  <c:v>12488</c:v>
                </c:pt>
                <c:pt idx="75">
                  <c:v>10656</c:v>
                </c:pt>
                <c:pt idx="76">
                  <c:v>8702</c:v>
                </c:pt>
                <c:pt idx="77">
                  <c:v>7613</c:v>
                </c:pt>
                <c:pt idx="78">
                  <c:v>6237</c:v>
                </c:pt>
                <c:pt idx="79">
                  <c:v>3942</c:v>
                </c:pt>
                <c:pt idx="80">
                  <c:v>2814</c:v>
                </c:pt>
                <c:pt idx="81">
                  <c:v>2345</c:v>
                </c:pt>
                <c:pt idx="82">
                  <c:v>3067</c:v>
                </c:pt>
                <c:pt idx="83">
                  <c:v>3757</c:v>
                </c:pt>
                <c:pt idx="84">
                  <c:v>3612</c:v>
                </c:pt>
                <c:pt idx="85">
                  <c:v>3229</c:v>
                </c:pt>
                <c:pt idx="86">
                  <c:v>2632</c:v>
                </c:pt>
                <c:pt idx="87">
                  <c:v>2190</c:v>
                </c:pt>
                <c:pt idx="88">
                  <c:v>1975</c:v>
                </c:pt>
                <c:pt idx="89">
                  <c:v>1487</c:v>
                </c:pt>
                <c:pt idx="90">
                  <c:v>997</c:v>
                </c:pt>
                <c:pt idx="91">
                  <c:v>678</c:v>
                </c:pt>
                <c:pt idx="92">
                  <c:v>612</c:v>
                </c:pt>
                <c:pt idx="93">
                  <c:v>550</c:v>
                </c:pt>
                <c:pt idx="94">
                  <c:v>309</c:v>
                </c:pt>
                <c:pt idx="95">
                  <c:v>388</c:v>
                </c:pt>
                <c:pt idx="96">
                  <c:v>243</c:v>
                </c:pt>
                <c:pt idx="97">
                  <c:v>210</c:v>
                </c:pt>
                <c:pt idx="98">
                  <c:v>105</c:v>
                </c:pt>
                <c:pt idx="99">
                  <c:v>80</c:v>
                </c:pt>
                <c:pt idx="10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7A-4A5A-8C0B-DD4A3C3CE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89175552"/>
        <c:axId val="89177472"/>
      </c:barChart>
      <c:catAx>
        <c:axId val="89175552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sz="1100" b="1" i="1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</a:rPr>
                  <a:t>Возраст, лет</a:t>
                </a:r>
              </a:p>
            </c:rich>
          </c:tx>
          <c:layout>
            <c:manualLayout>
              <c:xMode val="edge"/>
              <c:yMode val="edge"/>
              <c:x val="3.5945534432505324E-2"/>
              <c:y val="5.9501513717434942E-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89177472"/>
        <c:crosses val="autoZero"/>
        <c:auto val="1"/>
        <c:lblAlgn val="ctr"/>
        <c:lblOffset val="100"/>
        <c:tickMarkSkip val="1"/>
        <c:noMultiLvlLbl val="0"/>
      </c:catAx>
      <c:valAx>
        <c:axId val="89177472"/>
        <c:scaling>
          <c:orientation val="minMax"/>
          <c:max val="90000"/>
          <c:min val="-90000"/>
        </c:scaling>
        <c:delete val="0"/>
        <c:axPos val="b"/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8917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8332632454092406E-3"/>
          <c:y val="0.21844949688194348"/>
          <c:w val="0.99077236892349785"/>
          <c:h val="8.13911432426445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5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179986308880732"/>
          <c:y val="3.1024515130315705E-2"/>
          <c:w val="0.55104522935869116"/>
          <c:h val="0.84271378176026679"/>
        </c:manualLayout>
      </c:layout>
      <c:pieChart>
        <c:varyColors val="1"/>
        <c:ser>
          <c:idx val="0"/>
          <c:order val="0"/>
          <c:tx>
            <c:strRef>
              <c:f>рус!$C$4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rgbClr val="0059A3">
                  <a:lumMod val="60000"/>
                  <a:lumOff val="40000"/>
                </a:srgbClr>
              </a:solidFill>
              <a:ln w="19050">
                <a:solidFill>
                  <a:srgbClr val="0059A3">
                    <a:lumMod val="60000"/>
                    <a:lumOff val="4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FF-4B7D-849D-B75758E8CFAC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FF-4B7D-849D-B75758E8CFAC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FF-4B7D-849D-B75758E8CFAC}"/>
              </c:ext>
            </c:extLst>
          </c:dPt>
          <c:dLbls>
            <c:dLbl>
              <c:idx val="0"/>
              <c:layout>
                <c:manualLayout>
                  <c:x val="4.8899947506561681E-2"/>
                  <c:y val="2.935055344619756E-2"/>
                </c:manualLayout>
              </c:layout>
              <c:tx>
                <c:rich>
                  <a:bodyPr/>
                  <a:lstStyle/>
                  <a:p>
                    <a:fld id="{01F9729A-17A9-4152-9D59-0D46D6B0018C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5FF-4B7D-849D-B75758E8CFAC}"/>
                </c:ext>
              </c:extLst>
            </c:dLbl>
            <c:dLbl>
              <c:idx val="1"/>
              <c:layout>
                <c:manualLayout>
                  <c:x val="-9.7147716535433068E-2"/>
                  <c:y val="-3.707876148284122E-2"/>
                </c:manualLayout>
              </c:layout>
              <c:tx>
                <c:rich>
                  <a:bodyPr/>
                  <a:lstStyle/>
                  <a:p>
                    <a:fld id="{EEC0DB71-E90E-45AB-8DD7-CB57724F0367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5FF-4B7D-849D-B75758E8CFAC}"/>
                </c:ext>
              </c:extLst>
            </c:dLbl>
            <c:dLbl>
              <c:idx val="2"/>
              <c:layout>
                <c:manualLayout>
                  <c:x val="-0.17639482332940767"/>
                  <c:y val="5.5450535601764335E-2"/>
                </c:manualLayout>
              </c:layout>
              <c:tx>
                <c:rich>
                  <a:bodyPr/>
                  <a:lstStyle/>
                  <a:p>
                    <a:fld id="{E0D8F4FE-8545-40F9-BB13-BEC92DA9828A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5FF-4B7D-849D-B75758E8CF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94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рус!$B$5:$B$7</c:f>
              <c:strCache>
                <c:ptCount val="3"/>
                <c:pt idx="0">
                  <c:v>Моложе трудоспособного возраста</c:v>
                </c:pt>
                <c:pt idx="1">
                  <c:v>В трудоспособном возрасте</c:v>
                </c:pt>
                <c:pt idx="2">
                  <c:v>Старше трудоспособного возраста</c:v>
                </c:pt>
              </c:strCache>
            </c:strRef>
          </c:cat>
          <c:val>
            <c:numRef>
              <c:f>рус!$C$5:$C$7</c:f>
              <c:numCache>
                <c:formatCode>0.0</c:formatCode>
                <c:ptCount val="3"/>
                <c:pt idx="0">
                  <c:v>33.700000000000003</c:v>
                </c:pt>
                <c:pt idx="1">
                  <c:v>56.7</c:v>
                </c:pt>
                <c:pt idx="2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FF-4B7D-849D-B75758E8C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119790804888576E-2"/>
          <c:y val="0.88053485752844218"/>
          <c:w val="0.87518591696433512"/>
          <c:h val="0.10434226912562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97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3.517858447565575E-2"/>
          <c:y val="7.909604519774012E-2"/>
          <c:w val="0.95642179095921365"/>
          <c:h val="0.7627131268424371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Лист1!$A$5</c:f>
              <c:strCache>
                <c:ptCount val="1"/>
              </c:strCache>
            </c:strRef>
          </c:tx>
          <c:spPr>
            <a:ln w="34347">
              <a:solidFill>
                <a:schemeClr val="tx2">
                  <a:lumMod val="75000"/>
                </a:schemeClr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tx2">
                  <a:lumMod val="75000"/>
                </a:schemeClr>
              </a:solidFill>
              <a:ln w="34347">
                <a:solidFill>
                  <a:schemeClr val="tx2">
                    <a:lumMod val="75000"/>
                  </a:schemeClr>
                </a:solidFill>
              </a:ln>
            </c:spPr>
          </c:marker>
          <c:dLbls>
            <c:dLbl>
              <c:idx val="6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814-4AFD-842E-D9130CC3CC70}"/>
                </c:ext>
              </c:extLst>
            </c:dLbl>
            <c:dLbl>
              <c:idx val="7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814-4AFD-842E-D9130CC3CC70}"/>
                </c:ext>
              </c:extLst>
            </c:dLbl>
            <c:dLbl>
              <c:idx val="8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7814-4AFD-842E-D9130CC3CC70}"/>
                </c:ext>
              </c:extLst>
            </c:dLbl>
            <c:dLbl>
              <c:idx val="12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814-4AFD-842E-D9130CC3CC70}"/>
                </c:ext>
              </c:extLst>
            </c:dLbl>
            <c:dLbl>
              <c:idx val="13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7814-4AFD-842E-D9130CC3CC70}"/>
                </c:ext>
              </c:extLst>
            </c:dLbl>
            <c:dLbl>
              <c:idx val="14"/>
              <c:spPr>
                <a:noFill/>
                <a:ln w="30531">
                  <a:noFill/>
                </a:ln>
              </c:spPr>
              <c:txPr>
                <a:bodyPr/>
                <a:lstStyle/>
                <a:p>
                  <a:pPr>
                    <a:defRPr sz="1082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814-4AFD-842E-D9130CC3CC70}"/>
                </c:ext>
              </c:extLst>
            </c:dLbl>
            <c:spPr>
              <a:noFill/>
              <a:ln w="3053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82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Лист1!$B$4:$AJ$4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Лист1!$B$5:$AJ$5</c:f>
              <c:numCache>
                <c:formatCode>0.0</c:formatCode>
                <c:ptCount val="35"/>
                <c:pt idx="0">
                  <c:v>3.6</c:v>
                </c:pt>
                <c:pt idx="1">
                  <c:v>3.6</c:v>
                </c:pt>
                <c:pt idx="2">
                  <c:v>3.5</c:v>
                </c:pt>
                <c:pt idx="3">
                  <c:v>3.2</c:v>
                </c:pt>
                <c:pt idx="4">
                  <c:v>3</c:v>
                </c:pt>
                <c:pt idx="5">
                  <c:v>3.1</c:v>
                </c:pt>
                <c:pt idx="6">
                  <c:v>2.8</c:v>
                </c:pt>
                <c:pt idx="7">
                  <c:v>2.6</c:v>
                </c:pt>
                <c:pt idx="8">
                  <c:v>2.7</c:v>
                </c:pt>
                <c:pt idx="9">
                  <c:v>2.6</c:v>
                </c:pt>
                <c:pt idx="10">
                  <c:v>2.4</c:v>
                </c:pt>
                <c:pt idx="11">
                  <c:v>2.39</c:v>
                </c:pt>
                <c:pt idx="12">
                  <c:v>2.4300000000000002</c:v>
                </c:pt>
                <c:pt idx="13">
                  <c:v>2.4900000000000002</c:v>
                </c:pt>
                <c:pt idx="14">
                  <c:v>2.5499999999999998</c:v>
                </c:pt>
                <c:pt idx="15">
                  <c:v>2.5</c:v>
                </c:pt>
                <c:pt idx="16">
                  <c:v>2.7</c:v>
                </c:pt>
                <c:pt idx="17">
                  <c:v>2.71</c:v>
                </c:pt>
                <c:pt idx="18">
                  <c:v>2.75664</c:v>
                </c:pt>
                <c:pt idx="19">
                  <c:v>2.88</c:v>
                </c:pt>
                <c:pt idx="20">
                  <c:v>3.06</c:v>
                </c:pt>
                <c:pt idx="21">
                  <c:v>3.09</c:v>
                </c:pt>
                <c:pt idx="22">
                  <c:v>3.15</c:v>
                </c:pt>
                <c:pt idx="23">
                  <c:v>3.11</c:v>
                </c:pt>
                <c:pt idx="24">
                  <c:v>3.19</c:v>
                </c:pt>
                <c:pt idx="25">
                  <c:v>3.19</c:v>
                </c:pt>
                <c:pt idx="26">
                  <c:v>3.1</c:v>
                </c:pt>
                <c:pt idx="27">
                  <c:v>3</c:v>
                </c:pt>
                <c:pt idx="28">
                  <c:v>3.3</c:v>
                </c:pt>
                <c:pt idx="29" formatCode="General">
                  <c:v>3.3</c:v>
                </c:pt>
                <c:pt idx="30">
                  <c:v>3.04</c:v>
                </c:pt>
                <c:pt idx="31">
                  <c:v>2.89</c:v>
                </c:pt>
                <c:pt idx="32">
                  <c:v>2.81</c:v>
                </c:pt>
                <c:pt idx="33" formatCode="General">
                  <c:v>2.7</c:v>
                </c:pt>
                <c:pt idx="34" formatCode="General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14-4AFD-842E-D9130CC3C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3603263"/>
        <c:axId val="1"/>
      </c:lineChart>
      <c:catAx>
        <c:axId val="61360326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816">
            <a:solidFill>
              <a:srgbClr val="000000"/>
            </a:solidFill>
            <a:prstDash val="solid"/>
          </a:ln>
        </c:spPr>
        <c:txPr>
          <a:bodyPr rot="-2400000" vert="horz"/>
          <a:lstStyle/>
          <a:p>
            <a:pPr>
              <a:defRPr sz="1022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81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82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13603263"/>
        <c:crosses val="autoZero"/>
        <c:crossBetween val="between"/>
      </c:valAx>
      <c:spPr>
        <a:noFill/>
        <a:ln w="30531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20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06895837909335E-2"/>
          <c:y val="4.2382949553986173E-2"/>
          <c:w val="0.89752023715482154"/>
          <c:h val="0.783506597757754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99FF"/>
            </a:solidFill>
            <a:ln w="39491">
              <a:solidFill>
                <a:srgbClr val="0099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3732254553909676E-3"/>
                  <c:y val="4.3799884645223941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B5-4A7D-872D-A2C504AE3C71}"/>
                </c:ext>
              </c:extLst>
            </c:dLbl>
            <c:dLbl>
              <c:idx val="1"/>
              <c:layout>
                <c:manualLayout>
                  <c:x val="-4.3149946062567422E-4"/>
                  <c:y val="2.0062956048019771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B5-4A7D-872D-A2C504AE3C71}"/>
                </c:ext>
              </c:extLst>
            </c:dLbl>
            <c:dLbl>
              <c:idx val="2"/>
              <c:layout>
                <c:manualLayout>
                  <c:x val="-1.0789185332416367E-3"/>
                  <c:y val="2.6387423221581629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B5-4A7D-872D-A2C504AE3C71}"/>
                </c:ext>
              </c:extLst>
            </c:dLbl>
            <c:dLbl>
              <c:idx val="3"/>
              <c:layout>
                <c:manualLayout>
                  <c:x val="4.3132957894818344E-4"/>
                  <c:y val="4.8744937810608728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B5-4A7D-872D-A2C504AE3C71}"/>
                </c:ext>
              </c:extLst>
            </c:dLbl>
            <c:dLbl>
              <c:idx val="4"/>
              <c:layout>
                <c:manualLayout>
                  <c:x val="8.6299892125134845E-4"/>
                  <c:y val="4.4440836647996109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B5-4A7D-872D-A2C504AE3C71}"/>
                </c:ext>
              </c:extLst>
            </c:dLbl>
            <c:dLbl>
              <c:idx val="5"/>
              <c:layout>
                <c:manualLayout>
                  <c:x val="-1.9417475728155339E-3"/>
                  <c:y val="6.634016108811141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B5-4A7D-872D-A2C504AE3C71}"/>
                </c:ext>
              </c:extLst>
            </c:dLbl>
            <c:dLbl>
              <c:idx val="6"/>
              <c:layout>
                <c:manualLayout>
                  <c:x val="-3.128371089536217E-3"/>
                  <c:y val="2.7029610989347981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0B5-4A7D-872D-A2C504AE3C71}"/>
                </c:ext>
              </c:extLst>
            </c:dLbl>
            <c:dLbl>
              <c:idx val="7"/>
              <c:layout>
                <c:manualLayout>
                  <c:x val="-1.6181229773462784E-3"/>
                  <c:y val="1.1454392943150147E-2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0B5-4A7D-872D-A2C504AE3C71}"/>
                </c:ext>
              </c:extLst>
            </c:dLbl>
            <c:dLbl>
              <c:idx val="8"/>
              <c:layout>
                <c:manualLayout>
                  <c:x val="2.0496224379719526E-3"/>
                  <c:y val="3.8574559623345841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B5-4A7D-872D-A2C504AE3C71}"/>
                </c:ext>
              </c:extLst>
            </c:dLbl>
            <c:dLbl>
              <c:idx val="9"/>
              <c:layout>
                <c:manualLayout>
                  <c:x val="-1.8338727076591154E-3"/>
                  <c:y val="5.3056254566117272E-3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0B5-4A7D-872D-A2C504AE3C71}"/>
                </c:ext>
              </c:extLst>
            </c:dLbl>
            <c:dLbl>
              <c:idx val="11"/>
              <c:layout>
                <c:manualLayout>
                  <c:xMode val="edge"/>
                  <c:yMode val="edge"/>
                  <c:x val="0.79126338627532466"/>
                  <c:y val="0.16494900715812646"/>
                </c:manualLayout>
              </c:layout>
              <c:spPr>
                <a:noFill/>
                <a:ln w="26327">
                  <a:noFill/>
                </a:ln>
              </c:spPr>
              <c:txPr>
                <a:bodyPr/>
                <a:lstStyle/>
                <a:p>
                  <a:pPr>
                    <a:defRPr sz="1037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0B5-4A7D-872D-A2C504AE3C71}"/>
                </c:ext>
              </c:extLst>
            </c:dLbl>
            <c:spPr>
              <a:noFill/>
              <a:ln w="2632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37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'коээф ферт (2)'!$A$4:$A$13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'коээф ферт (2)'!$B$4:$B$13</c:f>
              <c:numCache>
                <c:formatCode>0.0</c:formatCode>
                <c:ptCount val="10"/>
                <c:pt idx="0">
                  <c:v>2.6</c:v>
                </c:pt>
                <c:pt idx="1">
                  <c:v>3.4</c:v>
                </c:pt>
                <c:pt idx="2">
                  <c:v>3.1</c:v>
                </c:pt>
                <c:pt idx="3">
                  <c:v>2.6</c:v>
                </c:pt>
                <c:pt idx="4">
                  <c:v>3.2</c:v>
                </c:pt>
                <c:pt idx="5">
                  <c:v>3.1</c:v>
                </c:pt>
                <c:pt idx="6">
                  <c:v>3</c:v>
                </c:pt>
                <c:pt idx="7">
                  <c:v>2.9</c:v>
                </c:pt>
                <c:pt idx="8">
                  <c:v>1.3</c:v>
                </c:pt>
                <c:pt idx="9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0B5-4A7D-872D-A2C504AE3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034242848"/>
        <c:axId val="1"/>
      </c:barChart>
      <c:catAx>
        <c:axId val="2034242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3164">
            <a:solidFill>
              <a:srgbClr val="000000"/>
            </a:solidFill>
          </a:ln>
        </c:spPr>
        <c:txPr>
          <a:bodyPr rot="0" vert="horz"/>
          <a:lstStyle/>
          <a:p>
            <a:pPr>
              <a:defRPr sz="95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40"/>
        <c:tickLblSkip val="1"/>
        <c:tickMarkSkip val="1"/>
        <c:noMultiLvlLbl val="0"/>
      </c:catAx>
      <c:valAx>
        <c:axId val="1"/>
        <c:scaling>
          <c:orientation val="minMax"/>
          <c:max val="5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29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37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034242848"/>
        <c:crosses val="autoZero"/>
        <c:crossBetween val="between"/>
        <c:majorUnit val="1"/>
      </c:valAx>
      <c:spPr>
        <a:noFill/>
        <a:ln w="26327">
          <a:noFill/>
        </a:ln>
      </c:spPr>
    </c:plotArea>
    <c:plotVisOnly val="1"/>
    <c:dispBlanksAs val="gap"/>
    <c:showDLblsOverMax val="0"/>
  </c:chart>
  <c:spPr>
    <a:solidFill>
      <a:srgbClr val="FFFFFF"/>
    </a:solidFill>
    <a:ln w="3291">
      <a:solidFill>
        <a:srgbClr val="000000"/>
      </a:solidFill>
      <a:prstDash val="solid"/>
    </a:ln>
  </c:spPr>
  <c:txPr>
    <a:bodyPr/>
    <a:lstStyle/>
    <a:p>
      <a:pPr>
        <a:defRPr sz="82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244922078539067E-2"/>
          <c:y val="2.3067220764071156E-2"/>
          <c:w val="0.92968367252751938"/>
          <c:h val="0.84691078842806178"/>
        </c:manualLayout>
      </c:layout>
      <c:lineChart>
        <c:grouping val="standard"/>
        <c:varyColors val="0"/>
        <c:ser>
          <c:idx val="0"/>
          <c:order val="0"/>
          <c:tx>
            <c:strRef>
              <c:f>рус!$A$6</c:f>
              <c:strCache>
                <c:ptCount val="1"/>
                <c:pt idx="0">
                  <c:v>Младенческая смертность </c:v>
                </c:pt>
              </c:strCache>
            </c:strRef>
          </c:tx>
          <c:spPr>
            <a:ln w="31339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10446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5786375055986646E-3"/>
                  <c:y val="-5.60761154855643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FC-486D-B029-F514C92E56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5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рус!$B$5:$AJ$5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рус!$B$6:$AJ$6</c:f>
              <c:numCache>
                <c:formatCode>0.0</c:formatCode>
                <c:ptCount val="35"/>
                <c:pt idx="0">
                  <c:v>30</c:v>
                </c:pt>
                <c:pt idx="1">
                  <c:v>29.7</c:v>
                </c:pt>
                <c:pt idx="2">
                  <c:v>31.5</c:v>
                </c:pt>
                <c:pt idx="3">
                  <c:v>32</c:v>
                </c:pt>
                <c:pt idx="4">
                  <c:v>29.1</c:v>
                </c:pt>
                <c:pt idx="5">
                  <c:v>28.1</c:v>
                </c:pt>
                <c:pt idx="6">
                  <c:v>25.94</c:v>
                </c:pt>
                <c:pt idx="7">
                  <c:v>28.19</c:v>
                </c:pt>
                <c:pt idx="8">
                  <c:v>26.16</c:v>
                </c:pt>
                <c:pt idx="9">
                  <c:v>22.66</c:v>
                </c:pt>
                <c:pt idx="10">
                  <c:v>22.57</c:v>
                </c:pt>
                <c:pt idx="11">
                  <c:v>21.7</c:v>
                </c:pt>
                <c:pt idx="12">
                  <c:v>21.18</c:v>
                </c:pt>
                <c:pt idx="13">
                  <c:v>20.88</c:v>
                </c:pt>
                <c:pt idx="14">
                  <c:v>25.73</c:v>
                </c:pt>
                <c:pt idx="15">
                  <c:v>29.66</c:v>
                </c:pt>
                <c:pt idx="16">
                  <c:v>29.2</c:v>
                </c:pt>
                <c:pt idx="17">
                  <c:v>30.6</c:v>
                </c:pt>
                <c:pt idx="18">
                  <c:v>27.12</c:v>
                </c:pt>
                <c:pt idx="19">
                  <c:v>25.04</c:v>
                </c:pt>
                <c:pt idx="20">
                  <c:v>22.84</c:v>
                </c:pt>
                <c:pt idx="21">
                  <c:v>21.1</c:v>
                </c:pt>
                <c:pt idx="22">
                  <c:v>20</c:v>
                </c:pt>
                <c:pt idx="23">
                  <c:v>19.899999999999999</c:v>
                </c:pt>
                <c:pt idx="24">
                  <c:v>20.2</c:v>
                </c:pt>
                <c:pt idx="25">
                  <c:v>18</c:v>
                </c:pt>
                <c:pt idx="26">
                  <c:v>16.600000000000001</c:v>
                </c:pt>
                <c:pt idx="27">
                  <c:v>15.6</c:v>
                </c:pt>
                <c:pt idx="28">
                  <c:v>14.8</c:v>
                </c:pt>
                <c:pt idx="29">
                  <c:v>15.1</c:v>
                </c:pt>
                <c:pt idx="30">
                  <c:v>14.4</c:v>
                </c:pt>
                <c:pt idx="31">
                  <c:v>15.2</c:v>
                </c:pt>
                <c:pt idx="32">
                  <c:v>14.3</c:v>
                </c:pt>
                <c:pt idx="33">
                  <c:v>14</c:v>
                </c:pt>
                <c:pt idx="34">
                  <c:v>13.1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FC-486D-B029-F514C92E5679}"/>
            </c:ext>
          </c:extLst>
        </c:ser>
        <c:ser>
          <c:idx val="1"/>
          <c:order val="1"/>
          <c:tx>
            <c:strRef>
              <c:f>рус!$A$7</c:f>
              <c:strCache>
                <c:ptCount val="1"/>
                <c:pt idx="0">
                  <c:v>Детская смертность</c:v>
                </c:pt>
              </c:strCache>
            </c:strRef>
          </c:tx>
          <c:spPr>
            <a:ln w="31339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10446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7720234225486613E-3"/>
                  <c:y val="-9.4386482939632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FC-486D-B029-F514C92E56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5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рус!$B$5:$AJ$5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рус!$B$7:$AJ$7</c:f>
              <c:numCache>
                <c:formatCode>0.0</c:formatCode>
                <c:ptCount val="35"/>
                <c:pt idx="0">
                  <c:v>41.3</c:v>
                </c:pt>
                <c:pt idx="1">
                  <c:v>38.6</c:v>
                </c:pt>
                <c:pt idx="2">
                  <c:v>42.2</c:v>
                </c:pt>
                <c:pt idx="3">
                  <c:v>44.6</c:v>
                </c:pt>
                <c:pt idx="4">
                  <c:v>41.9</c:v>
                </c:pt>
                <c:pt idx="5">
                  <c:v>41.3</c:v>
                </c:pt>
                <c:pt idx="6">
                  <c:v>36.369999999999997</c:v>
                </c:pt>
                <c:pt idx="7">
                  <c:v>42.13</c:v>
                </c:pt>
                <c:pt idx="8">
                  <c:v>40.74</c:v>
                </c:pt>
                <c:pt idx="9">
                  <c:v>35.47</c:v>
                </c:pt>
                <c:pt idx="10">
                  <c:v>33.19</c:v>
                </c:pt>
                <c:pt idx="11">
                  <c:v>29.47</c:v>
                </c:pt>
                <c:pt idx="12">
                  <c:v>29.03</c:v>
                </c:pt>
                <c:pt idx="13">
                  <c:v>27.65</c:v>
                </c:pt>
                <c:pt idx="14">
                  <c:v>31.82</c:v>
                </c:pt>
                <c:pt idx="15">
                  <c:v>35.090000000000003</c:v>
                </c:pt>
                <c:pt idx="16">
                  <c:v>35.31</c:v>
                </c:pt>
                <c:pt idx="17">
                  <c:v>35.340000000000003</c:v>
                </c:pt>
                <c:pt idx="18">
                  <c:v>31.53</c:v>
                </c:pt>
                <c:pt idx="19">
                  <c:v>29.34</c:v>
                </c:pt>
                <c:pt idx="20">
                  <c:v>26.48</c:v>
                </c:pt>
                <c:pt idx="21">
                  <c:v>24.5</c:v>
                </c:pt>
                <c:pt idx="22">
                  <c:v>23.4</c:v>
                </c:pt>
                <c:pt idx="23">
                  <c:v>23.3</c:v>
                </c:pt>
                <c:pt idx="24">
                  <c:v>23.1</c:v>
                </c:pt>
                <c:pt idx="25">
                  <c:v>21.5</c:v>
                </c:pt>
                <c:pt idx="26">
                  <c:v>19.8</c:v>
                </c:pt>
                <c:pt idx="27">
                  <c:v>18.5</c:v>
                </c:pt>
                <c:pt idx="28">
                  <c:v>17.600000000000001</c:v>
                </c:pt>
                <c:pt idx="29">
                  <c:v>17.5</c:v>
                </c:pt>
                <c:pt idx="30">
                  <c:v>16.71</c:v>
                </c:pt>
                <c:pt idx="31">
                  <c:v>17.899999999999999</c:v>
                </c:pt>
                <c:pt idx="32">
                  <c:v>16.696653653506477</c:v>
                </c:pt>
                <c:pt idx="33">
                  <c:v>16.5</c:v>
                </c:pt>
                <c:pt idx="34">
                  <c:v>15.9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FC-486D-B029-F514C92E5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7597727"/>
        <c:axId val="1"/>
      </c:lineChart>
      <c:catAx>
        <c:axId val="143759772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0446" cap="flat" cmpd="sng" algn="ctr">
            <a:solidFill>
              <a:schemeClr val="tx1"/>
            </a:solidFill>
            <a:round/>
          </a:ln>
          <a:effectLst/>
        </c:spPr>
        <c:txPr>
          <a:bodyPr rot="-60000" spcFirstLastPara="1" vertOverflow="ellipsis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50"/>
        <c:tickLblSkip val="2"/>
        <c:noMultiLvlLbl val="0"/>
      </c:catAx>
      <c:valAx>
        <c:axId val="1"/>
        <c:scaling>
          <c:orientation val="minMax"/>
          <c:min val="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87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1437597727"/>
        <c:crosses val="autoZero"/>
        <c:crossBetween val="midCat"/>
        <c:majorUnit val="5"/>
      </c:valAx>
      <c:spPr>
        <a:noFill/>
        <a:ln w="27857">
          <a:noFill/>
        </a:ln>
      </c:spPr>
    </c:plotArea>
    <c:legend>
      <c:legendPos val="b"/>
      <c:layout>
        <c:manualLayout>
          <c:xMode val="edge"/>
          <c:yMode val="edge"/>
          <c:x val="0.22563506680309028"/>
          <c:y val="0.92654930142465819"/>
          <c:w val="0.5293709981167608"/>
          <c:h val="7.34506985753418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387458818227776E-2"/>
          <c:y val="1.9804878048780488E-2"/>
          <c:w val="0.94318354942474292"/>
          <c:h val="0.82062556814544518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яз'!$A$5</c:f>
              <c:strCache>
                <c:ptCount val="1"/>
                <c:pt idx="0">
                  <c:v>Число умерших женщин</c:v>
                </c:pt>
              </c:strCache>
            </c:strRef>
          </c:tx>
          <c:spPr>
            <a:ln w="39291">
              <a:solidFill>
                <a:srgbClr val="C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1.34138162307177E-3"/>
                  <c:y val="-3.2471835652750164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27-4B99-8A1F-A649AA244230}"/>
                </c:ext>
              </c:extLst>
            </c:dLbl>
            <c:dLbl>
              <c:idx val="1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F27-4B99-8A1F-A649AA244230}"/>
                </c:ext>
              </c:extLst>
            </c:dLbl>
            <c:dLbl>
              <c:idx val="2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F27-4B99-8A1F-A649AA244230}"/>
                </c:ext>
              </c:extLst>
            </c:dLbl>
            <c:dLbl>
              <c:idx val="3"/>
              <c:layout>
                <c:manualLayout>
                  <c:x val="-1.1867364746945899E-2"/>
                  <c:y val="-3.90987408880053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27-4B99-8A1F-A649AA244230}"/>
                </c:ext>
              </c:extLst>
            </c:dLbl>
            <c:dLbl>
              <c:idx val="4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F27-4B99-8A1F-A649AA244230}"/>
                </c:ext>
              </c:extLst>
            </c:dLbl>
            <c:dLbl>
              <c:idx val="5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F27-4B99-8A1F-A649AA244230}"/>
                </c:ext>
              </c:extLst>
            </c:dLbl>
            <c:dLbl>
              <c:idx val="6"/>
              <c:layout>
                <c:manualLayout>
                  <c:x val="-1.8848167539267068E-2"/>
                  <c:y val="-7.6209410205434161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27-4B99-8A1F-A649AA244230}"/>
                </c:ext>
              </c:extLst>
            </c:dLbl>
            <c:dLbl>
              <c:idx val="7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F27-4B99-8A1F-A649AA244230}"/>
                </c:ext>
              </c:extLst>
            </c:dLbl>
            <c:dLbl>
              <c:idx val="8"/>
              <c:layout>
                <c:manualLayout>
                  <c:x val="-1.1867364746945899E-2"/>
                  <c:y val="-5.7654075546719682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27-4B99-8A1F-A649AA244230}"/>
                </c:ext>
              </c:extLst>
            </c:dLbl>
            <c:dLbl>
              <c:idx val="9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F27-4B99-8A1F-A649AA244230}"/>
                </c:ext>
              </c:extLst>
            </c:dLbl>
            <c:dLbl>
              <c:idx val="10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2F27-4B99-8A1F-A649AA244230}"/>
                </c:ext>
              </c:extLst>
            </c:dLbl>
            <c:dLbl>
              <c:idx val="11"/>
              <c:layout>
                <c:manualLayout>
                  <c:x val="-2.1804844816933094E-2"/>
                  <c:y val="-3.644797879390334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27-4B99-8A1F-A649AA244230}"/>
                </c:ext>
              </c:extLst>
            </c:dLbl>
            <c:dLbl>
              <c:idx val="12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2F27-4B99-8A1F-A649AA244230}"/>
                </c:ext>
              </c:extLst>
            </c:dLbl>
            <c:dLbl>
              <c:idx val="13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2F27-4B99-8A1F-A649AA244230}"/>
                </c:ext>
              </c:extLst>
            </c:dLbl>
            <c:dLbl>
              <c:idx val="14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2F27-4B99-8A1F-A649AA244230}"/>
                </c:ext>
              </c:extLst>
            </c:dLbl>
            <c:dLbl>
              <c:idx val="15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2F27-4B99-8A1F-A649AA244230}"/>
                </c:ext>
              </c:extLst>
            </c:dLbl>
            <c:dLbl>
              <c:idx val="16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2F27-4B99-8A1F-A649AA244230}"/>
                </c:ext>
              </c:extLst>
            </c:dLbl>
            <c:dLbl>
              <c:idx val="17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2F27-4B99-8A1F-A649AA244230}"/>
                </c:ext>
              </c:extLst>
            </c:dLbl>
            <c:dLbl>
              <c:idx val="18"/>
              <c:layout>
                <c:manualLayout>
                  <c:x val="-2.7225130890052459E-2"/>
                  <c:y val="-3.379721669980121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F27-4B99-8A1F-A649AA244230}"/>
                </c:ext>
              </c:extLst>
            </c:dLbl>
            <c:dLbl>
              <c:idx val="19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2F27-4B99-8A1F-A649AA244230}"/>
                </c:ext>
              </c:extLst>
            </c:dLbl>
            <c:dLbl>
              <c:idx val="20"/>
              <c:layout>
                <c:manualLayout>
                  <c:x val="-1.3413816230717737E-2"/>
                  <c:y val="-3.512259774685224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F27-4B99-8A1F-A649AA244230}"/>
                </c:ext>
              </c:extLst>
            </c:dLbl>
            <c:dLbl>
              <c:idx val="21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2F27-4B99-8A1F-A649AA244230}"/>
                </c:ext>
              </c:extLst>
            </c:dLbl>
            <c:dLbl>
              <c:idx val="22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2F27-4B99-8A1F-A649AA244230}"/>
                </c:ext>
              </c:extLst>
            </c:dLbl>
            <c:dLbl>
              <c:idx val="23"/>
              <c:layout>
                <c:manualLayout>
                  <c:x val="-1.884816753926712E-2"/>
                  <c:y val="-7.886017229953611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F27-4B99-8A1F-A649AA244230}"/>
                </c:ext>
              </c:extLst>
            </c:dLbl>
            <c:dLbl>
              <c:idx val="24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2F27-4B99-8A1F-A649AA244230}"/>
                </c:ext>
              </c:extLst>
            </c:dLbl>
            <c:dLbl>
              <c:idx val="25"/>
              <c:layout>
                <c:manualLayout>
                  <c:x val="-1.0471204188481778E-2"/>
                  <c:y val="-3.3797216699801194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F27-4B99-8A1F-A649AA244230}"/>
                </c:ext>
              </c:extLst>
            </c:dLbl>
            <c:dLbl>
              <c:idx val="26"/>
              <c:layout>
                <c:manualLayout>
                  <c:x val="-1.4659685863874346E-2"/>
                  <c:y val="-6.0304837640821736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F27-4B99-8A1F-A649AA244230}"/>
                </c:ext>
              </c:extLst>
            </c:dLbl>
            <c:dLbl>
              <c:idx val="29"/>
              <c:layout>
                <c:manualLayout>
                  <c:x val="-2.1462105969148222E-2"/>
                  <c:y val="-3.5122597746852266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F27-4B99-8A1F-A649AA244230}"/>
                </c:ext>
              </c:extLst>
            </c:dLbl>
            <c:dLbl>
              <c:idx val="31"/>
              <c:layout>
                <c:manualLayout>
                  <c:x val="-1.0030489609851584E-2"/>
                  <c:y val="-4.363822315451125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F27-4B99-8A1F-A649AA244230}"/>
                </c:ext>
              </c:extLst>
            </c:dLbl>
            <c:dLbl>
              <c:idx val="33"/>
              <c:layout>
                <c:manualLayout>
                  <c:x val="-1.0836248891366229E-2"/>
                  <c:y val="-3.1208764540339922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F27-4B99-8A1F-A649AA244230}"/>
                </c:ext>
              </c:extLst>
            </c:dLbl>
            <c:dLbl>
              <c:idx val="34"/>
              <c:layout>
                <c:manualLayout>
                  <c:x val="-1.315178727787308E-3"/>
                  <c:y val="-2.848608528674850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F27-4B99-8A1F-A649AA244230}"/>
                </c:ext>
              </c:extLst>
            </c:dLbl>
            <c:spPr>
              <a:noFill/>
              <a:ln w="2619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8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'рус яз'!$B$4:$AJ$4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яз'!$B$5:$AJ$5</c:f>
              <c:numCache>
                <c:formatCode>General</c:formatCode>
                <c:ptCount val="35"/>
                <c:pt idx="0">
                  <c:v>81</c:v>
                </c:pt>
                <c:pt idx="1">
                  <c:v>72</c:v>
                </c:pt>
                <c:pt idx="2">
                  <c:v>64</c:v>
                </c:pt>
                <c:pt idx="3">
                  <c:v>52</c:v>
                </c:pt>
                <c:pt idx="4">
                  <c:v>47</c:v>
                </c:pt>
                <c:pt idx="5">
                  <c:v>52</c:v>
                </c:pt>
                <c:pt idx="6">
                  <c:v>34</c:v>
                </c:pt>
                <c:pt idx="7">
                  <c:v>64</c:v>
                </c:pt>
                <c:pt idx="8">
                  <c:v>35</c:v>
                </c:pt>
                <c:pt idx="9">
                  <c:v>44</c:v>
                </c:pt>
                <c:pt idx="10">
                  <c:v>44</c:v>
                </c:pt>
                <c:pt idx="11">
                  <c:v>43</c:v>
                </c:pt>
                <c:pt idx="12">
                  <c:v>54</c:v>
                </c:pt>
                <c:pt idx="13">
                  <c:v>52</c:v>
                </c:pt>
                <c:pt idx="14">
                  <c:v>56</c:v>
                </c:pt>
                <c:pt idx="15">
                  <c:v>66</c:v>
                </c:pt>
                <c:pt idx="16">
                  <c:v>67</c:v>
                </c:pt>
                <c:pt idx="17">
                  <c:v>64</c:v>
                </c:pt>
                <c:pt idx="18">
                  <c:v>70</c:v>
                </c:pt>
                <c:pt idx="19">
                  <c:v>86</c:v>
                </c:pt>
                <c:pt idx="20">
                  <c:v>75</c:v>
                </c:pt>
                <c:pt idx="21">
                  <c:v>82</c:v>
                </c:pt>
                <c:pt idx="22">
                  <c:v>76</c:v>
                </c:pt>
                <c:pt idx="23">
                  <c:v>56</c:v>
                </c:pt>
                <c:pt idx="24">
                  <c:v>81</c:v>
                </c:pt>
                <c:pt idx="25">
                  <c:v>63</c:v>
                </c:pt>
                <c:pt idx="26">
                  <c:v>48</c:v>
                </c:pt>
                <c:pt idx="27">
                  <c:v>49</c:v>
                </c:pt>
                <c:pt idx="28">
                  <c:v>49</c:v>
                </c:pt>
                <c:pt idx="29">
                  <c:v>43</c:v>
                </c:pt>
                <c:pt idx="30">
                  <c:v>61</c:v>
                </c:pt>
                <c:pt idx="31">
                  <c:v>50</c:v>
                </c:pt>
                <c:pt idx="32">
                  <c:v>41</c:v>
                </c:pt>
                <c:pt idx="33">
                  <c:v>33</c:v>
                </c:pt>
                <c:pt idx="3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2F27-4B99-8A1F-A649AA244230}"/>
            </c:ext>
          </c:extLst>
        </c:ser>
        <c:ser>
          <c:idx val="1"/>
          <c:order val="1"/>
          <c:tx>
            <c:strRef>
              <c:f>'рус яз'!$A$6</c:f>
              <c:strCache>
                <c:ptCount val="1"/>
                <c:pt idx="0">
                  <c:v>Коэффициент материнской смертности</c:v>
                </c:pt>
              </c:strCache>
            </c:strRef>
          </c:tx>
          <c:spPr>
            <a:ln w="39291">
              <a:solidFill>
                <a:srgbClr val="4A2206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4A2206"/>
              </a:solidFill>
              <a:ln>
                <a:solidFill>
                  <a:srgbClr val="4A2206"/>
                </a:solidFill>
              </a:ln>
            </c:spPr>
          </c:marker>
          <c:dLbls>
            <c:dLbl>
              <c:idx val="0"/>
              <c:layout>
                <c:manualLayout>
                  <c:x val="-8.8324170746262344E-3"/>
                  <c:y val="-2.4725035613093096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F27-4B99-8A1F-A649AA244230}"/>
                </c:ext>
              </c:extLst>
            </c:dLbl>
            <c:dLbl>
              <c:idx val="1"/>
              <c:layout>
                <c:manualLayout>
                  <c:x val="-3.3953748739154084E-2"/>
                  <c:y val="2.3757507448745798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2F27-4B99-8A1F-A649AA244230}"/>
                </c:ext>
              </c:extLst>
            </c:dLbl>
            <c:dLbl>
              <c:idx val="2"/>
              <c:layout>
                <c:manualLayout>
                  <c:x val="-2.9929603869938794E-2"/>
                  <c:y val="3.1709793731052011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2F27-4B99-8A1F-A649AA244230}"/>
                </c:ext>
              </c:extLst>
            </c:dLbl>
            <c:dLbl>
              <c:idx val="3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3-2F27-4B99-8A1F-A649AA244230}"/>
                </c:ext>
              </c:extLst>
            </c:dLbl>
            <c:dLbl>
              <c:idx val="4"/>
              <c:layout>
                <c:manualLayout>
                  <c:x val="-2.5318630945779689E-2"/>
                  <c:y val="3.0941072723762411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2F27-4B99-8A1F-A649AA244230}"/>
                </c:ext>
              </c:extLst>
            </c:dLbl>
            <c:dLbl>
              <c:idx val="5"/>
              <c:layout>
                <c:manualLayout>
                  <c:x val="-2.9232084209369142E-2"/>
                  <c:y val="3.9463377217012881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2F27-4B99-8A1F-A649AA244230}"/>
                </c:ext>
              </c:extLst>
            </c:dLbl>
            <c:dLbl>
              <c:idx val="6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2F27-4B99-8A1F-A649AA244230}"/>
                </c:ext>
              </c:extLst>
            </c:dLbl>
            <c:dLbl>
              <c:idx val="7"/>
              <c:layout>
                <c:manualLayout>
                  <c:x val="-2.2251303094155486E-2"/>
                  <c:y val="0.10573242956956425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2F27-4B99-8A1F-A649AA244230}"/>
                </c:ext>
              </c:extLst>
            </c:dLbl>
            <c:dLbl>
              <c:idx val="8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8-2F27-4B99-8A1F-A649AA244230}"/>
                </c:ext>
              </c:extLst>
            </c:dLbl>
            <c:dLbl>
              <c:idx val="9"/>
              <c:layout>
                <c:manualLayout>
                  <c:x val="-1.5928959584277317E-2"/>
                  <c:y val="3.0941072723762314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2F27-4B99-8A1F-A649AA244230}"/>
                </c:ext>
              </c:extLst>
            </c:dLbl>
            <c:dLbl>
              <c:idx val="10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A-2F27-4B99-8A1F-A649AA244230}"/>
                </c:ext>
              </c:extLst>
            </c:dLbl>
            <c:dLbl>
              <c:idx val="11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B-2F27-4B99-8A1F-A649AA244230}"/>
                </c:ext>
              </c:extLst>
            </c:dLbl>
            <c:dLbl>
              <c:idx val="12"/>
              <c:layout>
                <c:manualLayout>
                  <c:x val="-1.8673702436410158E-2"/>
                  <c:y val="3.4917215864915398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2F27-4B99-8A1F-A649AA244230}"/>
                </c:ext>
              </c:extLst>
            </c:dLbl>
            <c:dLbl>
              <c:idx val="13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D-2F27-4B99-8A1F-A649AA244230}"/>
                </c:ext>
              </c:extLst>
            </c:dLbl>
            <c:dLbl>
              <c:idx val="14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E-2F27-4B99-8A1F-A649AA244230}"/>
                </c:ext>
              </c:extLst>
            </c:dLbl>
            <c:dLbl>
              <c:idx val="15"/>
              <c:layout>
                <c:manualLayout>
                  <c:x val="-1.9953104453492708E-2"/>
                  <c:y val="3.8893359006068579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2F27-4B99-8A1F-A649AA244230}"/>
                </c:ext>
              </c:extLst>
            </c:dLbl>
            <c:dLbl>
              <c:idx val="16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0-2F27-4B99-8A1F-A649AA244230}"/>
                </c:ext>
              </c:extLst>
            </c:dLbl>
            <c:dLbl>
              <c:idx val="17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1-2F27-4B99-8A1F-A649AA244230}"/>
                </c:ext>
              </c:extLst>
            </c:dLbl>
            <c:dLbl>
              <c:idx val="18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2-2F27-4B99-8A1F-A649AA244230}"/>
                </c:ext>
              </c:extLst>
            </c:dLbl>
            <c:dLbl>
              <c:idx val="19"/>
              <c:layout>
                <c:manualLayout>
                  <c:x val="-2.3647441975512325E-2"/>
                  <c:y val="5.006642559342115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2F27-4B99-8A1F-A649AA244230}"/>
                </c:ext>
              </c:extLst>
            </c:dLbl>
            <c:dLbl>
              <c:idx val="20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4-2F27-4B99-8A1F-A649AA244230}"/>
                </c:ext>
              </c:extLst>
            </c:dLbl>
            <c:dLbl>
              <c:idx val="21"/>
              <c:layout>
                <c:manualLayout>
                  <c:x val="-2.5318630945779762E-2"/>
                  <c:y val="3.3591834817864513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2F27-4B99-8A1F-A649AA244230}"/>
                </c:ext>
              </c:extLst>
            </c:dLbl>
            <c:dLbl>
              <c:idx val="22"/>
              <c:layout>
                <c:manualLayout>
                  <c:x val="-2.9232084209369218E-2"/>
                  <c:y val="3.4161853028808774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2F27-4B99-8A1F-A649AA244230}"/>
                </c:ext>
              </c:extLst>
            </c:dLbl>
            <c:dLbl>
              <c:idx val="23"/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7-2F27-4B99-8A1F-A649AA244230}"/>
                </c:ext>
              </c:extLst>
            </c:dLbl>
            <c:dLbl>
              <c:idx val="24"/>
              <c:layout>
                <c:manualLayout>
                  <c:x val="-1.9458960300119656E-2"/>
                  <c:y val="5.5367949781625209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2F27-4B99-8A1F-A649AA244230}"/>
                </c:ext>
              </c:extLst>
            </c:dLbl>
            <c:dLbl>
              <c:idx val="25"/>
              <c:layout>
                <c:manualLayout>
                  <c:x val="-2.8001394191923192E-2"/>
                  <c:y val="2.8290310629660358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2F27-4B99-8A1F-A649AA244230}"/>
                </c:ext>
              </c:extLst>
            </c:dLbl>
            <c:dLbl>
              <c:idx val="30"/>
              <c:layout>
                <c:manualLayout>
                  <c:x val="-2.3922778549292981E-2"/>
                  <c:y val="4.8171026335425762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2F27-4B99-8A1F-A649AA244230}"/>
                </c:ext>
              </c:extLst>
            </c:dLbl>
            <c:dLbl>
              <c:idx val="31"/>
              <c:layout>
                <c:manualLayout>
                  <c:x val="-2.2099638860931858E-2"/>
                  <c:y val="3.5685936872205087E-2"/>
                </c:manualLayout>
              </c:layout>
              <c:spPr>
                <a:noFill/>
                <a:ln w="26194">
                  <a:noFill/>
                </a:ln>
              </c:spPr>
              <c:txPr>
                <a:bodyPr/>
                <a:lstStyle/>
                <a:p>
                  <a:pPr>
                    <a:defRPr sz="98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2F27-4B99-8A1F-A649AA244230}"/>
                </c:ext>
              </c:extLst>
            </c:dLbl>
            <c:spPr>
              <a:noFill/>
              <a:ln w="2619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8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'рус яз'!$B$4:$AJ$4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яз'!$B$6:$AJ$6</c:f>
              <c:numCache>
                <c:formatCode>General</c:formatCode>
                <c:ptCount val="35"/>
                <c:pt idx="0">
                  <c:v>62.9</c:v>
                </c:pt>
                <c:pt idx="1">
                  <c:v>55.6</c:v>
                </c:pt>
                <c:pt idx="2">
                  <c:v>49.9</c:v>
                </c:pt>
                <c:pt idx="3">
                  <c:v>44.5</c:v>
                </c:pt>
                <c:pt idx="4">
                  <c:v>42.7</c:v>
                </c:pt>
                <c:pt idx="5">
                  <c:v>44.3</c:v>
                </c:pt>
                <c:pt idx="6">
                  <c:v>31.5</c:v>
                </c:pt>
                <c:pt idx="7">
                  <c:v>62.7</c:v>
                </c:pt>
                <c:pt idx="8">
                  <c:v>33.6</c:v>
                </c:pt>
                <c:pt idx="9">
                  <c:v>42.3</c:v>
                </c:pt>
                <c:pt idx="10">
                  <c:v>45.5</c:v>
                </c:pt>
                <c:pt idx="11">
                  <c:v>43.8</c:v>
                </c:pt>
                <c:pt idx="12">
                  <c:v>53.5</c:v>
                </c:pt>
                <c:pt idx="13">
                  <c:v>49.3</c:v>
                </c:pt>
                <c:pt idx="14">
                  <c:v>50.9</c:v>
                </c:pt>
                <c:pt idx="15">
                  <c:v>60.1</c:v>
                </c:pt>
                <c:pt idx="16">
                  <c:v>55.5</c:v>
                </c:pt>
                <c:pt idx="17">
                  <c:v>51.9</c:v>
                </c:pt>
                <c:pt idx="18" formatCode="0.0">
                  <c:v>55</c:v>
                </c:pt>
                <c:pt idx="19">
                  <c:v>63.5</c:v>
                </c:pt>
                <c:pt idx="20">
                  <c:v>51.3</c:v>
                </c:pt>
                <c:pt idx="21">
                  <c:v>54.8</c:v>
                </c:pt>
                <c:pt idx="22">
                  <c:v>49.1</c:v>
                </c:pt>
                <c:pt idx="23" formatCode="0.0">
                  <c:v>36</c:v>
                </c:pt>
                <c:pt idx="24" formatCode="0.0">
                  <c:v>50.1</c:v>
                </c:pt>
                <c:pt idx="25" formatCode="0.0">
                  <c:v>38.5</c:v>
                </c:pt>
                <c:pt idx="26" formatCode="0.0">
                  <c:v>30.3</c:v>
                </c:pt>
                <c:pt idx="27" formatCode="0.0">
                  <c:v>31.9</c:v>
                </c:pt>
                <c:pt idx="28" formatCode="0.0">
                  <c:v>28.6</c:v>
                </c:pt>
                <c:pt idx="29" formatCode="0.0">
                  <c:v>24.8</c:v>
                </c:pt>
                <c:pt idx="30" formatCode="0.0">
                  <c:v>38.6</c:v>
                </c:pt>
                <c:pt idx="31" formatCode="0.0">
                  <c:v>33.299999999999997</c:v>
                </c:pt>
                <c:pt idx="32" formatCode="0.0">
                  <c:v>27.3</c:v>
                </c:pt>
                <c:pt idx="33" formatCode="0.0">
                  <c:v>22.606300992622124</c:v>
                </c:pt>
                <c:pt idx="34" formatCode="0.0">
                  <c:v>15.7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2F27-4B99-8A1F-A649AA244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3919984"/>
        <c:axId val="1"/>
      </c:lineChart>
      <c:catAx>
        <c:axId val="147391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274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95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2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2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34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73919984"/>
        <c:crosses val="autoZero"/>
        <c:crossBetween val="midCat"/>
      </c:valAx>
      <c:spPr>
        <a:noFill/>
        <a:ln w="26194">
          <a:noFill/>
        </a:ln>
      </c:spPr>
    </c:plotArea>
    <c:legend>
      <c:legendPos val="b"/>
      <c:layout>
        <c:manualLayout>
          <c:xMode val="edge"/>
          <c:yMode val="edge"/>
          <c:x val="0.10739546134560728"/>
          <c:y val="0.91854175370935776"/>
          <c:w val="0.76338920680827549"/>
          <c:h val="7.1666613101933674E-2"/>
        </c:manualLayout>
      </c:layout>
      <c:overlay val="0"/>
      <c:spPr>
        <a:solidFill>
          <a:srgbClr val="FFFFFF"/>
        </a:solidFill>
        <a:ln w="3274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134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3693896371061724E-2"/>
          <c:y val="2.6661653248400124E-2"/>
          <c:w val="0.96430872778943411"/>
          <c:h val="0.80849664779850683"/>
        </c:manualLayout>
      </c:layout>
      <c:lineChart>
        <c:grouping val="standard"/>
        <c:varyColors val="0"/>
        <c:ser>
          <c:idx val="0"/>
          <c:order val="0"/>
          <c:tx>
            <c:strRef>
              <c:f>рус!$A$4</c:f>
              <c:strCache>
                <c:ptCount val="1"/>
                <c:pt idx="0">
                  <c:v>Оба пола</c:v>
                </c:pt>
              </c:strCache>
            </c:strRef>
          </c:tx>
          <c:spPr>
            <a:ln w="38100">
              <a:solidFill>
                <a:srgbClr val="00B05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рус!$B$3:$Z$3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рус!$B$4:$Z$4</c:f>
              <c:numCache>
                <c:formatCode>General</c:formatCode>
                <c:ptCount val="25"/>
                <c:pt idx="0">
                  <c:v>68.5</c:v>
                </c:pt>
                <c:pt idx="1">
                  <c:v>68.7</c:v>
                </c:pt>
                <c:pt idx="2">
                  <c:v>68.099999999999994</c:v>
                </c:pt>
                <c:pt idx="3">
                  <c:v>68.2</c:v>
                </c:pt>
                <c:pt idx="4">
                  <c:v>68.2</c:v>
                </c:pt>
                <c:pt idx="5">
                  <c:v>67.900000000000006</c:v>
                </c:pt>
                <c:pt idx="6">
                  <c:v>67.7</c:v>
                </c:pt>
                <c:pt idx="7">
                  <c:v>67.8</c:v>
                </c:pt>
                <c:pt idx="8">
                  <c:v>68.400000000000006</c:v>
                </c:pt>
                <c:pt idx="9">
                  <c:v>69.099999999999994</c:v>
                </c:pt>
                <c:pt idx="10">
                  <c:v>69.3</c:v>
                </c:pt>
                <c:pt idx="11">
                  <c:v>69.599999999999994</c:v>
                </c:pt>
                <c:pt idx="12" formatCode="0.0">
                  <c:v>70</c:v>
                </c:pt>
                <c:pt idx="13" formatCode="0.0">
                  <c:v>70.2</c:v>
                </c:pt>
                <c:pt idx="14" formatCode="0.0">
                  <c:v>70.400000000000006</c:v>
                </c:pt>
                <c:pt idx="15" formatCode="0.0">
                  <c:v>70.599999999999994</c:v>
                </c:pt>
                <c:pt idx="16" formatCode="0.0">
                  <c:v>70.900000000000006</c:v>
                </c:pt>
                <c:pt idx="17" formatCode="0.0">
                  <c:v>71.099999999999994</c:v>
                </c:pt>
                <c:pt idx="18" formatCode="0.0">
                  <c:v>71.3</c:v>
                </c:pt>
                <c:pt idx="19" formatCode="0.0">
                  <c:v>71.5</c:v>
                </c:pt>
                <c:pt idx="20" formatCode="0.0">
                  <c:v>71.7</c:v>
                </c:pt>
                <c:pt idx="21" formatCode="0.0">
                  <c:v>71.8</c:v>
                </c:pt>
                <c:pt idx="22" formatCode="0.0">
                  <c:v>71.900000000000006</c:v>
                </c:pt>
                <c:pt idx="23" formatCode="0.0">
                  <c:v>72</c:v>
                </c:pt>
                <c:pt idx="24" formatCode="0.0">
                  <c:v>72.099999999999994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32-4D9A-9D23-8EA178D03162}"/>
            </c:ext>
          </c:extLst>
        </c:ser>
        <c:ser>
          <c:idx val="1"/>
          <c:order val="1"/>
          <c:tx>
            <c:strRef>
              <c:f>рус!$A$5</c:f>
              <c:strCache>
                <c:ptCount val="1"/>
                <c:pt idx="0">
                  <c:v>Мальчики</c:v>
                </c:pt>
              </c:strCache>
            </c:strRef>
          </c:tx>
          <c:spPr>
            <a:ln w="38100">
              <a:solidFill>
                <a:schemeClr val="accent5">
                  <a:lumMod val="50000"/>
                </a:schemeClr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2060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132-4D9A-9D23-8EA178D03162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132-4D9A-9D23-8EA178D03162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132-4D9A-9D23-8EA178D03162}"/>
                </c:ext>
              </c:extLst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132-4D9A-9D23-8EA178D03162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132-4D9A-9D23-8EA178D0316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рус!$B$3:$Z$3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рус!$B$5:$Z$5</c:f>
              <c:numCache>
                <c:formatCode>0.0</c:formatCode>
                <c:ptCount val="25"/>
                <c:pt idx="0" formatCode="General">
                  <c:v>64.900000000000006</c:v>
                </c:pt>
                <c:pt idx="1">
                  <c:v>65</c:v>
                </c:pt>
                <c:pt idx="2" formatCode="General">
                  <c:v>64.400000000000006</c:v>
                </c:pt>
                <c:pt idx="3" formatCode="General">
                  <c:v>64.5</c:v>
                </c:pt>
                <c:pt idx="4" formatCode="General">
                  <c:v>64.3</c:v>
                </c:pt>
                <c:pt idx="5" formatCode="General">
                  <c:v>64.2</c:v>
                </c:pt>
                <c:pt idx="6" formatCode="General">
                  <c:v>63.5</c:v>
                </c:pt>
                <c:pt idx="7" formatCode="General">
                  <c:v>63.7</c:v>
                </c:pt>
                <c:pt idx="8" formatCode="General">
                  <c:v>64.5</c:v>
                </c:pt>
                <c:pt idx="9" formatCode="General">
                  <c:v>65.2</c:v>
                </c:pt>
                <c:pt idx="10" formatCode="General">
                  <c:v>65.3</c:v>
                </c:pt>
                <c:pt idx="11" formatCode="General">
                  <c:v>65.7</c:v>
                </c:pt>
                <c:pt idx="12">
                  <c:v>66.099999999999994</c:v>
                </c:pt>
                <c:pt idx="13">
                  <c:v>66.3</c:v>
                </c:pt>
                <c:pt idx="14">
                  <c:v>66.5</c:v>
                </c:pt>
                <c:pt idx="15">
                  <c:v>66.7</c:v>
                </c:pt>
                <c:pt idx="16">
                  <c:v>67</c:v>
                </c:pt>
                <c:pt idx="17">
                  <c:v>67.2</c:v>
                </c:pt>
                <c:pt idx="18">
                  <c:v>67.400000000000006</c:v>
                </c:pt>
                <c:pt idx="19">
                  <c:v>67.599999999999994</c:v>
                </c:pt>
                <c:pt idx="20">
                  <c:v>67.8</c:v>
                </c:pt>
                <c:pt idx="21">
                  <c:v>67.900000000000006</c:v>
                </c:pt>
                <c:pt idx="22">
                  <c:v>68</c:v>
                </c:pt>
                <c:pt idx="23">
                  <c:v>68.2</c:v>
                </c:pt>
                <c:pt idx="24">
                  <c:v>68.400000000000006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132-4D9A-9D23-8EA178D03162}"/>
            </c:ext>
          </c:extLst>
        </c:ser>
        <c:ser>
          <c:idx val="2"/>
          <c:order val="2"/>
          <c:tx>
            <c:strRef>
              <c:f>рус!$A$6</c:f>
              <c:strCache>
                <c:ptCount val="1"/>
                <c:pt idx="0">
                  <c:v>Девочки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рус!$B$3:$Z$3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рус!$B$6:$Z$6</c:f>
              <c:numCache>
                <c:formatCode>General</c:formatCode>
                <c:ptCount val="25"/>
                <c:pt idx="0">
                  <c:v>72.400000000000006</c:v>
                </c:pt>
                <c:pt idx="1">
                  <c:v>72.599999999999994</c:v>
                </c:pt>
                <c:pt idx="2">
                  <c:v>72.099999999999994</c:v>
                </c:pt>
                <c:pt idx="3">
                  <c:v>72.2</c:v>
                </c:pt>
                <c:pt idx="4">
                  <c:v>72.2</c:v>
                </c:pt>
                <c:pt idx="5">
                  <c:v>71.900000000000006</c:v>
                </c:pt>
                <c:pt idx="6">
                  <c:v>72.099999999999994</c:v>
                </c:pt>
                <c:pt idx="7">
                  <c:v>72.2</c:v>
                </c:pt>
                <c:pt idx="8">
                  <c:v>72.599999999999994</c:v>
                </c:pt>
                <c:pt idx="9">
                  <c:v>73.2</c:v>
                </c:pt>
                <c:pt idx="10">
                  <c:v>73.5</c:v>
                </c:pt>
                <c:pt idx="11">
                  <c:v>73.7</c:v>
                </c:pt>
                <c:pt idx="12" formatCode="0.0">
                  <c:v>74.099999999999994</c:v>
                </c:pt>
                <c:pt idx="13" formatCode="0.0">
                  <c:v>74.3</c:v>
                </c:pt>
                <c:pt idx="14" formatCode="0.0">
                  <c:v>74.5</c:v>
                </c:pt>
                <c:pt idx="15" formatCode="0.0">
                  <c:v>74.8</c:v>
                </c:pt>
                <c:pt idx="16" formatCode="0.0">
                  <c:v>75.099999999999994</c:v>
                </c:pt>
                <c:pt idx="17" formatCode="0.0">
                  <c:v>75.400000000000006</c:v>
                </c:pt>
                <c:pt idx="18" formatCode="0.0">
                  <c:v>75.599999999999994</c:v>
                </c:pt>
                <c:pt idx="19" formatCode="0.0">
                  <c:v>75.8</c:v>
                </c:pt>
                <c:pt idx="20" formatCode="0.0">
                  <c:v>76</c:v>
                </c:pt>
                <c:pt idx="21" formatCode="0.0">
                  <c:v>76.099999999999994</c:v>
                </c:pt>
                <c:pt idx="22" formatCode="0.0">
                  <c:v>76.3</c:v>
                </c:pt>
                <c:pt idx="23" formatCode="0.0">
                  <c:v>76.5</c:v>
                </c:pt>
                <c:pt idx="24" formatCode="0.0">
                  <c:v>76.599999999999994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132-4D9A-9D23-8EA178D03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2090888"/>
        <c:axId val="372084616"/>
      </c:lineChart>
      <c:catAx>
        <c:axId val="372090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372084616"/>
        <c:crosses val="autoZero"/>
        <c:auto val="1"/>
        <c:lblAlgn val="ctr"/>
        <c:lblOffset val="200"/>
        <c:noMultiLvlLbl val="0"/>
      </c:catAx>
      <c:valAx>
        <c:axId val="372084616"/>
        <c:scaling>
          <c:orientation val="minMax"/>
          <c:max val="78"/>
          <c:min val="60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372090888"/>
        <c:crosses val="autoZero"/>
        <c:crossBetween val="between"/>
        <c:majorUnit val="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6611721298644419"/>
          <c:y val="0.92389041257483262"/>
          <c:w val="0.65375070168252092"/>
          <c:h val="6.799377196494506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FB-4D80-9BDB-7530B043B7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FB-4D80-9BDB-7530B043B7A1}"/>
              </c:ext>
            </c:extLst>
          </c:dPt>
          <c:dPt>
            <c:idx val="2"/>
            <c:bubble3D val="0"/>
            <c:spPr>
              <a:solidFill>
                <a:srgbClr val="0059A3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FB-4D80-9BDB-7530B043B7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BFB-4D80-9BDB-7530B043B7A1}"/>
              </c:ext>
            </c:extLst>
          </c:dPt>
          <c:dPt>
            <c:idx val="4"/>
            <c:bubble3D val="0"/>
            <c:spPr>
              <a:solidFill>
                <a:srgbClr val="00A98F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BFB-4D80-9BDB-7530B043B7A1}"/>
              </c:ext>
            </c:extLst>
          </c:dPt>
          <c:dPt>
            <c:idx val="5"/>
            <c:bubble3D val="0"/>
            <c:spPr>
              <a:solidFill>
                <a:srgbClr val="79AFDF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BFB-4D80-9BDB-7530B043B7A1}"/>
              </c:ext>
            </c:extLst>
          </c:dPt>
          <c:dLbls>
            <c:dLbl>
              <c:idx val="0"/>
              <c:layout>
                <c:manualLayout>
                  <c:x val="8.9075412647109387E-3"/>
                  <c:y val="-0.1915288668573765"/>
                </c:manualLayout>
              </c:layout>
              <c:tx>
                <c:rich>
                  <a:bodyPr/>
                  <a:lstStyle/>
                  <a:p>
                    <a:fld id="{E8638078-196B-485D-983D-04ED0F78C811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52,5%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171444077964971"/>
                      <c:h val="0.162839624143668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BFB-4D80-9BDB-7530B043B7A1}"/>
                </c:ext>
              </c:extLst>
            </c:dLbl>
            <c:dLbl>
              <c:idx val="1"/>
              <c:layout>
                <c:manualLayout>
                  <c:x val="3.616097035247632E-2"/>
                  <c:y val="-7.24613308683606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C102197-B580-4B51-A21F-FD557E807BFB}" type="CATEGORYNAME">
                      <a:rPr lang="ru-RU" sz="1400"/>
                      <a:pPr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baseline="0" dirty="0"/>
                      <a:t> </a:t>
                    </a:r>
                    <a:fld id="{22C502CB-A977-4275-AE77-4F45F80B661A}" type="VALUE">
                      <a:rPr lang="ru-RU" sz="1400" baseline="0"/>
                      <a:pPr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aseline="0" dirty="0"/>
                      <a:t>%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ID4096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133473824663958"/>
                      <c:h val="0.1205593063022119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BFB-4D80-9BDB-7530B043B7A1}"/>
                </c:ext>
              </c:extLst>
            </c:dLbl>
            <c:dLbl>
              <c:idx val="2"/>
              <c:layout>
                <c:manualLayout>
                  <c:x val="0"/>
                  <c:y val="-6.7648508546331379E-2"/>
                </c:manualLayout>
              </c:layout>
              <c:tx>
                <c:rich>
                  <a:bodyPr/>
                  <a:lstStyle/>
                  <a:p>
                    <a:fld id="{3BCC0AE5-4B34-4F4A-83D0-B71874ADE1A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46292A27-8F70-404C-B362-D3A97DCA0507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BFB-4D80-9BDB-7530B043B7A1}"/>
                </c:ext>
              </c:extLst>
            </c:dLbl>
            <c:dLbl>
              <c:idx val="3"/>
              <c:layout>
                <c:manualLayout>
                  <c:x val="2.786343501439232E-2"/>
                  <c:y val="-4.3562658580699291E-3"/>
                </c:manualLayout>
              </c:layout>
              <c:tx>
                <c:rich>
                  <a:bodyPr/>
                  <a:lstStyle/>
                  <a:p>
                    <a:fld id="{FC6711A5-7D6E-4BC3-B482-84FF30860C21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A908865E-B50A-4730-B907-7AF4A21AEAA6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BFB-4D80-9BDB-7530B043B7A1}"/>
                </c:ext>
              </c:extLst>
            </c:dLbl>
            <c:dLbl>
              <c:idx val="4"/>
              <c:layout>
                <c:manualLayout>
                  <c:x val="7.2242123524171212E-2"/>
                  <c:y val="3.9857831598968378E-2"/>
                </c:manualLayout>
              </c:layout>
              <c:tx>
                <c:rich>
                  <a:bodyPr/>
                  <a:lstStyle/>
                  <a:p>
                    <a:fld id="{2C98B3DB-F50E-4FCD-8162-5D11C36F2E82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A5FCCD21-4FBE-42EF-A70C-0E217377711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BFB-4D80-9BDB-7530B043B7A1}"/>
                </c:ext>
              </c:extLst>
            </c:dLbl>
            <c:dLbl>
              <c:idx val="5"/>
              <c:layout>
                <c:manualLayout>
                  <c:x val="3.9987285361571125E-2"/>
                  <c:y val="-2.5868515725900264E-3"/>
                </c:manualLayout>
              </c:layout>
              <c:tx>
                <c:rich>
                  <a:bodyPr/>
                  <a:lstStyle/>
                  <a:p>
                    <a:fld id="{002D3AAD-FE12-4F65-8A99-866C0F07D776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16,0%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BFB-4D80-9BDB-7530B043B7A1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рус!$A$30:$A$35</c:f>
              <c:strCache>
                <c:ptCount val="6"/>
                <c:pt idx="0">
                  <c:v>Болезни системы кровообращения</c:v>
                </c:pt>
                <c:pt idx="1">
                  <c:v>Новообразования</c:v>
                </c:pt>
                <c:pt idx="2">
                  <c:v>Болезни органов дыхания</c:v>
                </c:pt>
                <c:pt idx="3">
                  <c:v>Травмы, отравления и внешние причины</c:v>
                </c:pt>
                <c:pt idx="4">
                  <c:v>Болезни органов пищеварения</c:v>
                </c:pt>
                <c:pt idx="5">
                  <c:v>Другие болезни</c:v>
                </c:pt>
              </c:strCache>
            </c:strRef>
          </c:cat>
          <c:val>
            <c:numRef>
              <c:f>рус!$B$30:$B$35</c:f>
              <c:numCache>
                <c:formatCode>#\ ##0.0</c:formatCode>
                <c:ptCount val="6"/>
                <c:pt idx="0">
                  <c:v>52.4</c:v>
                </c:pt>
                <c:pt idx="1">
                  <c:v>13.7</c:v>
                </c:pt>
                <c:pt idx="2">
                  <c:v>6.2</c:v>
                </c:pt>
                <c:pt idx="3">
                  <c:v>6.5</c:v>
                </c:pt>
                <c:pt idx="4">
                  <c:v>5.0999999999999996</c:v>
                </c:pt>
                <c:pt idx="5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BFB-4D80-9BDB-7530B043B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3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448227664703589E-2"/>
          <c:y val="2.0927835051546391E-2"/>
          <c:w val="0.93615343027961007"/>
          <c:h val="0.84217036014828039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яз'!$B$3:$B$5</c:f>
              <c:strCache>
                <c:ptCount val="3"/>
                <c:pt idx="0">
                  <c:v>Число прибывших</c:v>
                </c:pt>
              </c:strCache>
            </c:strRef>
          </c:tx>
          <c:spPr>
            <a:ln w="32212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'рус яз'!$A$6:$A$40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яз'!$B$6:$B$40</c:f>
              <c:numCache>
                <c:formatCode>0.0</c:formatCode>
                <c:ptCount val="35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\ ##0.0">
                  <c:v>1.974</c:v>
                </c:pt>
                <c:pt idx="28" formatCode="#\ ##0.0">
                  <c:v>1.7000000000000002</c:v>
                </c:pt>
                <c:pt idx="29" formatCode="#\ ##0.0">
                  <c:v>1.4</c:v>
                </c:pt>
                <c:pt idx="30" formatCode="#\ ##0.0">
                  <c:v>1</c:v>
                </c:pt>
                <c:pt idx="31" formatCode="#\ ##0.0">
                  <c:v>8.1999999999999993</c:v>
                </c:pt>
                <c:pt idx="32" formatCode="#\ ##0.0">
                  <c:v>12.4</c:v>
                </c:pt>
                <c:pt idx="33" formatCode="#\ ##0.0">
                  <c:v>14.452999999999999</c:v>
                </c:pt>
                <c:pt idx="34" formatCode="#\ ##0.0">
                  <c:v>14.7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E7-476B-AD52-33003ADE24F7}"/>
            </c:ext>
          </c:extLst>
        </c:ser>
        <c:ser>
          <c:idx val="1"/>
          <c:order val="1"/>
          <c:tx>
            <c:strRef>
              <c:f>'рус яз'!$C$3:$C$5</c:f>
              <c:strCache>
                <c:ptCount val="3"/>
                <c:pt idx="0">
                  <c:v>Число выбывших</c:v>
                </c:pt>
              </c:strCache>
            </c:strRef>
          </c:tx>
          <c:spPr>
            <a:ln w="32212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numRef>
              <c:f>'рус яз'!$A$6:$A$40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яз'!$C$6:$C$40</c:f>
              <c:numCache>
                <c:formatCode>0.0</c:formatCode>
                <c:ptCount val="35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\ ##0.0">
                  <c:v>5.899</c:v>
                </c:pt>
                <c:pt idx="28" formatCode="#\ ##0.0">
                  <c:v>7.1</c:v>
                </c:pt>
                <c:pt idx="29" formatCode="#\ ##0.0">
                  <c:v>7.6</c:v>
                </c:pt>
                <c:pt idx="30" formatCode="#\ ##0.0">
                  <c:v>5.8</c:v>
                </c:pt>
                <c:pt idx="31" formatCode="#\ ##0.0">
                  <c:v>9</c:v>
                </c:pt>
                <c:pt idx="32" formatCode="#\ ##0.0">
                  <c:v>6.5</c:v>
                </c:pt>
                <c:pt idx="33" formatCode="#\ ##0.0">
                  <c:v>4.6100000000000003</c:v>
                </c:pt>
                <c:pt idx="34" formatCode="#\ ##0.0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E7-476B-AD52-33003ADE24F7}"/>
            </c:ext>
          </c:extLst>
        </c:ser>
        <c:ser>
          <c:idx val="2"/>
          <c:order val="2"/>
          <c:tx>
            <c:strRef>
              <c:f>'рус яз'!$D$3:$D$5</c:f>
              <c:strCache>
                <c:ptCount val="3"/>
                <c:pt idx="0">
                  <c:v>Миграционный приток, отток</c:v>
                </c:pt>
              </c:strCache>
            </c:strRef>
          </c:tx>
          <c:spPr>
            <a:ln w="32212">
              <a:solidFill>
                <a:srgbClr val="0070C0"/>
              </a:solidFill>
              <a:prstDash val="solid"/>
            </a:ln>
          </c:spPr>
          <c:marker>
            <c:symbol val="none"/>
          </c:marker>
          <c:cat>
            <c:numRef>
              <c:f>'рус яз'!$A$6:$A$40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'рус яз'!$D$6:$D$40</c:f>
              <c:numCache>
                <c:formatCode>0.0</c:formatCode>
                <c:ptCount val="35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</c:v>
                </c:pt>
                <c:pt idx="27" formatCode="#\ ##0.0">
                  <c:v>-3.9249999999999998</c:v>
                </c:pt>
                <c:pt idx="28" formatCode="#\ ##0.0">
                  <c:v>-5.3999999999999995</c:v>
                </c:pt>
                <c:pt idx="29" formatCode="#\ ##0.0">
                  <c:v>-6.2</c:v>
                </c:pt>
                <c:pt idx="30" formatCode="#\ ##0.0">
                  <c:v>-4.8</c:v>
                </c:pt>
                <c:pt idx="31" formatCode="#\ ##0.0">
                  <c:v>-0.8</c:v>
                </c:pt>
                <c:pt idx="32" formatCode="#\ ##0.0">
                  <c:v>5.9</c:v>
                </c:pt>
                <c:pt idx="33" formatCode="#\ ##0.0">
                  <c:v>9.843</c:v>
                </c:pt>
                <c:pt idx="34" formatCode="#\ ##0.0">
                  <c:v>11.2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E7-476B-AD52-33003ADE2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781712"/>
        <c:axId val="1"/>
      </c:lineChart>
      <c:catAx>
        <c:axId val="54378171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221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22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16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en-US"/>
          </a:p>
        </c:txPr>
        <c:crossAx val="543781712"/>
        <c:crosses val="autoZero"/>
        <c:crossBetween val="between"/>
      </c:valAx>
      <c:spPr>
        <a:solidFill>
          <a:srgbClr val="FFFFFF"/>
        </a:solidFill>
        <a:ln w="38654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5945932324802442"/>
          <c:y val="0.89830645884526394"/>
          <c:w val="0.7281598699838896"/>
          <c:h val="7.7966267883940454E-2"/>
        </c:manualLayout>
      </c:layout>
      <c:overlay val="0"/>
      <c:spPr>
        <a:solidFill>
          <a:srgbClr val="FFFFFF"/>
        </a:solidFill>
        <a:ln w="3221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1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25" tIns="46013" rIns="92025" bIns="460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5"/>
          </a:xfrm>
          <a:prstGeom prst="rect">
            <a:avLst/>
          </a:prstGeom>
        </p:spPr>
        <p:txBody>
          <a:bodyPr vert="horz" lIns="92025" tIns="46013" rIns="92025" bIns="460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4"/>
            <a:ext cx="2929837" cy="498852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4"/>
            <a:ext cx="2929837" cy="498852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3294" indent="-28588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528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940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351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5762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173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5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996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7538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467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3185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7705" indent="-287579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0315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0441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0567" indent="-230063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0693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0820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0946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11072" indent="-2300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546E4B-65CD-4C2A-8EFB-8B9E1E73B389}" type="slidenum">
              <a:rPr lang="ru-RU" altLang="ru-RU" sz="1200">
                <a:solidFill>
                  <a:srgbClr val="000000"/>
                </a:solidFill>
                <a:latin typeface="Tahoma" panose="020B0604030504040204" pitchFamily="34" charset="0"/>
              </a:rPr>
              <a:pPr/>
              <a:t>10</a:t>
            </a:fld>
            <a:endParaRPr lang="ru-RU" altLang="ru-RU" sz="12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5F91-24FE-4CA4-8D15-B2993E9780E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F91A-CDA8-4E26-9976-D9E16779F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6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B6A14-7D12-4FA2-B067-BBE6867443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26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15D36-F210-4A64-8CF8-044502837D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44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Relationship Id="rId9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813540" y="2555915"/>
            <a:ext cx="7094296" cy="27559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О ДЕМОГРАФИЧЕСКОЙ СИТУАЦИИ</a:t>
            </a:r>
          </a:p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В КЫРГЫЗСКОЙ РЕСПУБЛИКЕ </a:t>
            </a:r>
          </a:p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В 2024 ГОДУ 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617102" y="6058859"/>
            <a:ext cx="63309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МААТКУЛОВА  </a:t>
            </a:r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ЖАНАРа</a:t>
            </a:r>
            <a:endParaRPr 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r"/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Заведующая отделом демографической статистики</a:t>
            </a:r>
          </a:p>
          <a:p>
            <a:pPr algn="r"/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Нацстаткома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Кыргызской</a:t>
            </a:r>
            <a:r>
              <a:rPr 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Республики</a:t>
            </a:r>
          </a:p>
        </p:txBody>
      </p:sp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8182"/>
            <a:ext cx="12191999" cy="92162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300" b="1" dirty="0"/>
              <a:t>ПРИРОСТ ЧИСЛЕННОСТИ НАСЕЛЕНИЯ </a:t>
            </a:r>
            <a:br>
              <a:rPr lang="ru-RU" altLang="ru-RU" sz="3300" b="1" dirty="0"/>
            </a:br>
            <a:r>
              <a:rPr lang="ru-RU" altLang="ru-RU" sz="3300" b="1" dirty="0"/>
              <a:t>КЫРГЫЗСКОЙ РЕСПУБЛИКИ ПО ТЕРРИТОРИИ В 2024 ГОДУ </a:t>
            </a:r>
            <a:br>
              <a:rPr lang="ru-RU" sz="3300" b="1" dirty="0">
                <a:solidFill>
                  <a:schemeClr val="tx1"/>
                </a:solidFill>
                <a:cs typeface="Times New Roman" pitchFamily="18" charset="0"/>
              </a:rPr>
            </a:br>
            <a:endParaRPr lang="ru-RU" sz="33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EB583B5-6692-04E5-895B-04821D8E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A073898-F85F-48C5-2B27-A854D4EE69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466365"/>
              </p:ext>
            </p:extLst>
          </p:nvPr>
        </p:nvGraphicFramePr>
        <p:xfrm>
          <a:off x="521994" y="1300346"/>
          <a:ext cx="10042433" cy="4816368"/>
        </p:xfrm>
        <a:graphic>
          <a:graphicData uri="http://schemas.openxmlformats.org/drawingml/2006/table">
            <a:tbl>
              <a:tblPr/>
              <a:tblGrid>
                <a:gridCol w="3161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9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2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380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Численность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постоянного населения,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/>
                        </a:rPr>
                        <a:t>тыс. человек</a:t>
                      </a:r>
                      <a:endParaRPr lang="ru-RU" sz="1600" b="1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Прирост численности населения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 2024г.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805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оценка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на 1 января 2024г.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оценка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на 1 января 2025г.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тыс</a:t>
                      </a:r>
                      <a:r>
                        <a:rPr lang="ru-RU" sz="1600" b="1" dirty="0">
                          <a:effectLst/>
                        </a:rPr>
                        <a:t>. человек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 % к предыдущему году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</a:rPr>
                        <a:t>Кыргызская</a:t>
                      </a:r>
                      <a:r>
                        <a:rPr lang="ru-RU" sz="1600" b="1" dirty="0">
                          <a:effectLst/>
                        </a:rPr>
                        <a:t> Республика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7 161,9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7 281,8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Баткенская</a:t>
                      </a:r>
                      <a:r>
                        <a:rPr lang="ru-RU" sz="1600" dirty="0">
                          <a:effectLst/>
                        </a:rPr>
                        <a:t>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594,7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Джалал-Абадская</a:t>
                      </a:r>
                      <a:r>
                        <a:rPr lang="ru-RU" sz="1600" dirty="0">
                          <a:effectLst/>
                        </a:rPr>
                        <a:t>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1 335,8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1 358,5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Иссык-Кульская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Нарынская</a:t>
                      </a:r>
                      <a:r>
                        <a:rPr lang="ru-RU" sz="1600" dirty="0">
                          <a:effectLst/>
                        </a:rPr>
                        <a:t>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312,1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314,9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Ошская</a:t>
                      </a:r>
                      <a:r>
                        <a:rPr lang="ru-RU" sz="1600" dirty="0">
                          <a:effectLst/>
                        </a:rPr>
                        <a:t> область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1 393,6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1 416,7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Таласская</a:t>
                      </a:r>
                      <a:r>
                        <a:rPr lang="ru-RU" sz="1600" dirty="0">
                          <a:effectLst/>
                        </a:rPr>
                        <a:t>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280,5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Чуйская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957,6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971,3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г. Бишкек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1 294,8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1 321,9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3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г. Ош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463,1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473,5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864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51" y="32218"/>
            <a:ext cx="103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ПОКАЗАТЕЛИ ПРИРОСТА ЧИСЛЕННОСТИ НАСЕЛЕНИЯ </a:t>
            </a:r>
            <a:r>
              <a:rPr lang="ru-RU" sz="2600" i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(тысяч человек)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9CD6DEB-5C4E-7379-DAF7-619EFB95F0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286287"/>
              </p:ext>
            </p:extLst>
          </p:nvPr>
        </p:nvGraphicFramePr>
        <p:xfrm>
          <a:off x="733423" y="1214507"/>
          <a:ext cx="10789793" cy="4458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867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3076" y="79898"/>
            <a:ext cx="10395750" cy="967666"/>
          </a:xfrm>
        </p:spPr>
        <p:txBody>
          <a:bodyPr>
            <a:norm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sz="3300" b="1" dirty="0">
                <a:cs typeface="Arial" panose="020B0604020202020204" pitchFamily="34" charset="0"/>
              </a:rPr>
              <a:t>ПОЛОВОЗРАСТНАЯ ПИРАМИДА НАСЕЛЕНИЯ 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(оценка на начало 2025 года, человек)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01892CEC-E387-C1A6-AF9E-D6580FB1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93631"/>
              </p:ext>
            </p:extLst>
          </p:nvPr>
        </p:nvGraphicFramePr>
        <p:xfrm>
          <a:off x="1846555" y="1171852"/>
          <a:ext cx="8345009" cy="5166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047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442" y="128018"/>
            <a:ext cx="10733104" cy="1061590"/>
          </a:xfrm>
        </p:spPr>
        <p:txBody>
          <a:bodyPr>
            <a:normAutofit fontScale="90000"/>
          </a:bodyPr>
          <a:lstStyle/>
          <a:p>
            <a:pPr lvl="0" algn="ctr" eaLnBrk="1" hangingPunct="1"/>
            <a:r>
              <a:rPr lang="ru-RU" sz="3300" b="1" dirty="0">
                <a:cs typeface="Arial" panose="020B0604020202020204" pitchFamily="34" charset="0"/>
              </a:rPr>
              <a:t>ЧИСЛЕННОСТЬ НАСЕЛЕНИЯ ПО ОТДЕЛЬНЫМ ВОЗРАСТНЫМ ГРУППАМ</a:t>
            </a:r>
            <a:br>
              <a:rPr lang="ru-RU" sz="33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(на начало 2025 года, в % к общей численности населения)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5D3AD4F-44F5-0DE5-802A-578E81BBC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439892"/>
              </p:ext>
            </p:extLst>
          </p:nvPr>
        </p:nvGraphicFramePr>
        <p:xfrm>
          <a:off x="2781299" y="1266825"/>
          <a:ext cx="7705725" cy="5038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5453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70517" y="44865"/>
            <a:ext cx="11567603" cy="85956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ЧИСЛО РОЖДЕННЫХ ДЕТЕЙ НА ОДНУ ЖЕНЩИНУ В ВОЗРАСТЕ 15-49 ЛЕТ </a:t>
            </a:r>
            <a:br>
              <a:rPr lang="ru-RU" sz="25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900" i="1" dirty="0">
                <a:ea typeface="Times New Roman" panose="02020603050405020304" pitchFamily="18" charset="0"/>
                <a:cs typeface="Arial" panose="020B0604020202020204" pitchFamily="34" charset="0"/>
              </a:rPr>
              <a:t>(суммарный коэффициент рождаемости)</a:t>
            </a:r>
            <a:endParaRPr lang="en-US" altLang="" sz="2900" i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749420-7F25-8322-2B08-987B0214D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Диаграмма 3">
            <a:extLst>
              <a:ext uri="{FF2B5EF4-FFF2-40B4-BE49-F238E27FC236}">
                <a16:creationId xmlns:a16="http://schemas.microsoft.com/office/drawing/2014/main" id="{C2CB9161-732A-CD9C-1C70-ECA35BA4EE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943058"/>
              </p:ext>
            </p:extLst>
          </p:nvPr>
        </p:nvGraphicFramePr>
        <p:xfrm>
          <a:off x="450296" y="922182"/>
          <a:ext cx="11146408" cy="2456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4">
            <a:extLst>
              <a:ext uri="{FF2B5EF4-FFF2-40B4-BE49-F238E27FC236}">
                <a16:creationId xmlns:a16="http://schemas.microsoft.com/office/drawing/2014/main" id="{A43A00CD-0487-EDE5-07CF-B0AFFE4D95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399212"/>
              </p:ext>
            </p:extLst>
          </p:nvPr>
        </p:nvGraphicFramePr>
        <p:xfrm>
          <a:off x="967667" y="3515312"/>
          <a:ext cx="9516862" cy="281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824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61391" y="116829"/>
            <a:ext cx="10933044" cy="109053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300" b="1" dirty="0">
                <a:cs typeface="Arial" panose="020B0604020202020204" pitchFamily="34" charset="0"/>
              </a:rPr>
              <a:t>ДЕТСКАЯ И МЛАДЕНЧЕСКАЯ СМЕРТНОСТЬ</a:t>
            </a:r>
            <a:br>
              <a:rPr lang="ru-RU" altLang="ru-RU" sz="3200" b="1" dirty="0">
                <a:cs typeface="Arial" panose="020B0604020202020204" pitchFamily="34" charset="0"/>
              </a:rPr>
            </a:br>
            <a:r>
              <a:rPr lang="ru-RU" altLang="ru-RU" sz="2900" i="1" dirty="0">
                <a:cs typeface="Arial" panose="020B0604020202020204" pitchFamily="34" charset="0"/>
              </a:rPr>
              <a:t>(число умерших детей, в возрасте до 5 лет и до одного года, </a:t>
            </a:r>
            <a:br>
              <a:rPr lang="ru-RU" altLang="ru-RU" sz="2900" i="1" dirty="0">
                <a:cs typeface="Arial" panose="020B0604020202020204" pitchFamily="34" charset="0"/>
              </a:rPr>
            </a:br>
            <a:r>
              <a:rPr lang="ru-RU" altLang="ru-RU" sz="2900" i="1" dirty="0">
                <a:cs typeface="Arial" panose="020B0604020202020204" pitchFamily="34" charset="0"/>
              </a:rPr>
              <a:t>на 1000 родившихся живыми)</a:t>
            </a:r>
            <a:endParaRPr lang="ru-RU" altLang="" sz="2900" i="1" dirty="0">
              <a:cs typeface="Arial" panose="020B0604020202020204" pitchFamily="34" charset="0"/>
            </a:endParaRPr>
          </a:p>
        </p:txBody>
      </p:sp>
      <p:sp>
        <p:nvSpPr>
          <p:cNvPr id="1331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34350" y="63277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1">
            <a:extLst>
              <a:ext uri="{FF2B5EF4-FFF2-40B4-BE49-F238E27FC236}">
                <a16:creationId xmlns:a16="http://schemas.microsoft.com/office/drawing/2014/main" id="{719E0283-FDFA-3A5D-108A-857BE711A4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386234"/>
              </p:ext>
            </p:extLst>
          </p:nvPr>
        </p:nvGraphicFramePr>
        <p:xfrm>
          <a:off x="468312" y="1484313"/>
          <a:ext cx="10140504" cy="4792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980086"/>
      </p:ext>
    </p:extLst>
  </p:cSld>
  <p:clrMapOvr>
    <a:masterClrMapping/>
  </p:clrMapOvr>
  <p:transition>
    <p:strips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287" y="141289"/>
            <a:ext cx="11792309" cy="824869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МАТЕРИНСКАЯ СМЕРТНОСТЬ </a:t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2600" i="1" dirty="0">
                <a:cs typeface="Arial" panose="020B0604020202020204" pitchFamily="34" charset="0"/>
              </a:rPr>
              <a:t>(число случаев материнских смертей, зарегистрированных в органах ЗАГС)</a:t>
            </a:r>
          </a:p>
        </p:txBody>
      </p:sp>
      <p:graphicFrame>
        <p:nvGraphicFramePr>
          <p:cNvPr id="4" name="Диаграмма 1">
            <a:extLst>
              <a:ext uri="{FF2B5EF4-FFF2-40B4-BE49-F238E27FC236}">
                <a16:creationId xmlns:a16="http://schemas.microsoft.com/office/drawing/2014/main" id="{D85A947C-F153-E64D-06FF-CFDB236E24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280836"/>
              </p:ext>
            </p:extLst>
          </p:nvPr>
        </p:nvGraphicFramePr>
        <p:xfrm>
          <a:off x="541930" y="1460825"/>
          <a:ext cx="10049130" cy="482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0084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69507" y="121133"/>
            <a:ext cx="9836458" cy="122189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ОЖИДАЕМАЯ ПРОДОЛЖИТЕЛЬНОСТЬ ЖИЗНИ НАСЕЛЕНИЯ ПРИ РОЖДЕНИИ </a:t>
            </a:r>
            <a:br>
              <a:rPr lang="ru-RU" sz="3200" b="1" dirty="0">
                <a:cs typeface="Arial" panose="020B0604020202020204" pitchFamily="34" charset="0"/>
              </a:rPr>
            </a:br>
            <a:r>
              <a:rPr lang="ru-RU" sz="2600" i="1" dirty="0">
                <a:cs typeface="Arial" panose="020B0604020202020204" pitchFamily="34" charset="0"/>
              </a:rPr>
              <a:t>(лет)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988054"/>
              </p:ext>
            </p:extLst>
          </p:nvPr>
        </p:nvGraphicFramePr>
        <p:xfrm>
          <a:off x="465826" y="1343025"/>
          <a:ext cx="10144665" cy="4919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2477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Заголовок 1"/>
          <p:cNvSpPr>
            <a:spLocks noGrp="1"/>
          </p:cNvSpPr>
          <p:nvPr>
            <p:ph type="title"/>
          </p:nvPr>
        </p:nvSpPr>
        <p:spPr>
          <a:xfrm>
            <a:off x="1338265" y="116633"/>
            <a:ext cx="9150349" cy="86444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300" b="1" dirty="0">
                <a:cs typeface="Arial" panose="020B0604020202020204" pitchFamily="34" charset="0"/>
              </a:rPr>
              <a:t>УМЕРШИЕ ПО ПРИЧИНАМ СМЕРТИ В 2024 ГОДУ </a:t>
            </a:r>
            <a:br>
              <a:rPr lang="ru-RU" sz="2800" b="1" dirty="0">
                <a:cs typeface="Arial" panose="020B0604020202020204" pitchFamily="34" charset="0"/>
              </a:rPr>
            </a:br>
            <a:r>
              <a:rPr lang="ru-RU" sz="2900" i="1" dirty="0">
                <a:cs typeface="Arial" panose="020B0604020202020204" pitchFamily="34" charset="0"/>
              </a:rPr>
              <a:t>(в процентах к общему числу умерших)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8246998-7A34-873E-E76E-A69DA28539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924599"/>
              </p:ext>
            </p:extLst>
          </p:nvPr>
        </p:nvGraphicFramePr>
        <p:xfrm>
          <a:off x="2290242" y="908720"/>
          <a:ext cx="7349058" cy="5434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308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165" y="188914"/>
            <a:ext cx="10323444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ВНЕШНЯЯ МИГРАЦИЯ НАСЕЛЕНИЯ </a:t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2600" i="1" dirty="0">
                <a:cs typeface="Arial" panose="020B0604020202020204" pitchFamily="34" charset="0"/>
              </a:rPr>
              <a:t>(тыс. человек)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A465A7-45FA-5D35-93F7-30CE020DE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Диаграмма 1">
            <a:extLst>
              <a:ext uri="{FF2B5EF4-FFF2-40B4-BE49-F238E27FC236}">
                <a16:creationId xmlns:a16="http://schemas.microsoft.com/office/drawing/2014/main" id="{A8B7CA6E-1A9C-1103-6D03-AC5CEBF1D3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828162"/>
              </p:ext>
            </p:extLst>
          </p:nvPr>
        </p:nvGraphicFramePr>
        <p:xfrm>
          <a:off x="498474" y="1066800"/>
          <a:ext cx="11356975" cy="458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013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B37E8C2-417C-0B03-A03E-B17853BC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70E96-B03D-5AAD-D48D-B7484F0E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58" y="108182"/>
            <a:ext cx="10475651" cy="92162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>
                <a:cs typeface="Times New Roman" pitchFamily="18" charset="0"/>
              </a:rPr>
              <a:t>ОСНОВНЫЕ ДЕМОГРАФИЧЕСКИЕ ПОКАЗАТЕЛИ </a:t>
            </a:r>
            <a:br>
              <a:rPr lang="ru-RU" sz="3300" b="1" dirty="0">
                <a:cs typeface="Times New Roman" pitchFamily="18" charset="0"/>
              </a:rPr>
            </a:br>
            <a:r>
              <a:rPr lang="ru-RU" sz="3300" b="1" dirty="0">
                <a:cs typeface="Times New Roman" pitchFamily="18" charset="0"/>
              </a:rPr>
              <a:t>В ЯНВАРЕ-МАРТЕ</a:t>
            </a:r>
            <a:r>
              <a:rPr lang="ru-RU" altLang="ru-RU" sz="3300" b="1" dirty="0"/>
              <a:t> 2025 ГОДА </a:t>
            </a:r>
            <a:br>
              <a:rPr lang="ru-RU" sz="3300" b="1" dirty="0">
                <a:solidFill>
                  <a:schemeClr val="tx1"/>
                </a:solidFill>
                <a:cs typeface="Times New Roman" pitchFamily="18" charset="0"/>
              </a:rPr>
            </a:br>
            <a:endParaRPr lang="ru-RU" sz="33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0C9C790-F21C-3541-255E-7DD1A5821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EC4FDCD-6D93-0CBB-D99E-D86D1E73A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716818"/>
              </p:ext>
            </p:extLst>
          </p:nvPr>
        </p:nvGraphicFramePr>
        <p:xfrm>
          <a:off x="896641" y="1118582"/>
          <a:ext cx="9942993" cy="4625328"/>
        </p:xfrm>
        <a:graphic>
          <a:graphicData uri="http://schemas.openxmlformats.org/drawingml/2006/table">
            <a:tbl>
              <a:tblPr/>
              <a:tblGrid>
                <a:gridCol w="4216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049">
                  <a:extLst>
                    <a:ext uri="{9D8B030D-6E8A-4147-A177-3AD203B41FA5}">
                      <a16:colId xmlns:a16="http://schemas.microsoft.com/office/drawing/2014/main" val="702084775"/>
                    </a:ext>
                  </a:extLst>
                </a:gridCol>
              </a:tblGrid>
              <a:tr h="6170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Человек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 1000 населения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Численность населения на 1 апреля 2025г. (тыс. человек)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7 308,2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733644"/>
                  </a:ext>
                </a:extLst>
              </a:tr>
              <a:tr h="3873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Родившиеся (живыми)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31 755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Умершие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8 371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6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в том числе: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дети до 1 года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13,0*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Естественный прирост населения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23 384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Браки, единиц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10 192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Разводы, единиц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3 393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Внешняя миграция населения: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0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число прибывших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3 576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4,9**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3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число выбывших 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0,7**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3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миграционный прирост, отток (+, -)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4,2**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34094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51E308EE-F1FB-806C-4474-00367AF5E1A0}"/>
              </a:ext>
            </a:extLst>
          </p:cNvPr>
          <p:cNvSpPr txBox="1">
            <a:spLocks/>
          </p:cNvSpPr>
          <p:nvPr/>
        </p:nvSpPr>
        <p:spPr>
          <a:xfrm>
            <a:off x="1101200" y="5779206"/>
            <a:ext cx="7580243" cy="532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На 1000 родившихся живыми.</a:t>
            </a:r>
          </a:p>
          <a:p>
            <a:pPr algn="l">
              <a:defRPr/>
            </a:pPr>
            <a:r>
              <a:rPr lang="ru-RU" altLang="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На 10 000 населения.</a:t>
            </a:r>
            <a:endParaRPr lang="en-US" altLang="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81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5D84-17D9-5C2A-CA1E-D2CDF0A0C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BDE71FB5-58DC-0D35-0C6A-E07BE84D5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499" y="239535"/>
            <a:ext cx="7580243" cy="6794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" sz="3000" b="1" dirty="0">
                <a:cs typeface="Arial" panose="020B0604020202020204" pitchFamily="34" charset="0"/>
              </a:rPr>
              <a:t>ОСНОВНЫЕ ТЕНДЕНЦИИ</a:t>
            </a:r>
            <a:endParaRPr lang="en-US" altLang="" sz="3000" b="1" dirty="0"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6E2F1-AF8F-7D3C-12DD-44169E166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350EE0-3DB4-7A49-E2E3-CAAFB3B0A97D}"/>
              </a:ext>
            </a:extLst>
          </p:cNvPr>
          <p:cNvSpPr txBox="1">
            <a:spLocks/>
          </p:cNvSpPr>
          <p:nvPr/>
        </p:nvSpPr>
        <p:spPr>
          <a:xfrm>
            <a:off x="1751883" y="1394708"/>
            <a:ext cx="8732646" cy="3061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Численность населения Кыргызской Республики характеризуется высокими темпами прироста. </a:t>
            </a:r>
          </a:p>
          <a:p>
            <a:r>
              <a:rPr lang="ru-RU" altLang="ru-RU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Сохраняется высокий уровень рождаемости, обеспечивающий расширенное воспроизводство населения. </a:t>
            </a:r>
          </a:p>
          <a:p>
            <a:r>
              <a:rPr lang="ru-RU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Впервые за последние десятилетия отмечался положительный приток миграции. </a:t>
            </a:r>
            <a:endParaRPr lang="ru-RU" altLang="ru-RU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828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095499" y="239535"/>
            <a:ext cx="7580243" cy="6794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" sz="3000" b="1" dirty="0">
                <a:cs typeface="Arial" panose="020B0604020202020204" pitchFamily="34" charset="0"/>
              </a:rPr>
              <a:t>РАСПРОСТРАНЕНИЕ ДАННЫХ</a:t>
            </a:r>
            <a:endParaRPr lang="en-US" altLang="" sz="3000" b="1" dirty="0"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A633F8-AF57-4F0A-0CCE-98C23CFB8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9BA2D24C-26FB-30A9-3A62-8058889B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63" y="1111250"/>
            <a:ext cx="1728788" cy="2611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4E84E45E-6871-F7F3-DD97-DC555DA40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275" y="1579563"/>
            <a:ext cx="196373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7DF5283E-85C4-A87E-4B67-AAF8E168A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700" y="3090863"/>
            <a:ext cx="2054225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167710C5-F41C-4564-67D2-48AF761C1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05" y="1411288"/>
            <a:ext cx="2005012" cy="30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823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C615F0-EADD-8DBE-E68E-45FBCCDA8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38" y="103517"/>
            <a:ext cx="10464415" cy="559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1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CD95A-C31D-87AF-0B3F-F50AEE28E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5" y="78838"/>
            <a:ext cx="10374942" cy="568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48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836482" y="382857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4545442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4545442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4545442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5734048"/>
            <a:ext cx="6673735" cy="404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B6D0B-D51B-AB24-9FA2-EBDC7EA9A47D}"/>
              </a:ext>
            </a:extLst>
          </p:cNvPr>
          <p:cNvSpPr txBox="1"/>
          <p:nvPr/>
        </p:nvSpPr>
        <p:spPr>
          <a:xfrm>
            <a:off x="715992" y="2424913"/>
            <a:ext cx="108088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https://www.stat.gov.kg/ru/statistics/naselenie/</a:t>
            </a: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https://www.stat.gov.kg/ru/publications/demograficheskij-ezhegodnik-kyrgyzskoj-respubliki/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3254</TotalTime>
  <Words>599</Words>
  <Application>Microsoft Office PowerPoint</Application>
  <PresentationFormat>Широкоэкранный</PresentationFormat>
  <Paragraphs>250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DIN Pro Bold</vt:lpstr>
      <vt:lpstr>DIN Pro Regular</vt:lpstr>
      <vt:lpstr>Tahoma</vt:lpstr>
      <vt:lpstr>Times New Roman</vt:lpstr>
      <vt:lpstr>Verdana</vt:lpstr>
      <vt:lpstr>Обложка</vt:lpstr>
      <vt:lpstr>1_Обложка</vt:lpstr>
      <vt:lpstr>Презентация PowerPoint</vt:lpstr>
      <vt:lpstr> ПРИРОСТ ЧИСЛЕННОСТИ НАСЕЛЕНИЯ  КЫРГЫЗСКОЙ РЕСПУБЛИКИ ПО ТЕРРИТОРИИ В 2024 ГОДУ  </vt:lpstr>
      <vt:lpstr>Презентация PowerPoint</vt:lpstr>
      <vt:lpstr>ПОЛОВОЗРАСТНАЯ ПИРАМИДА НАСЕЛЕНИЯ  (оценка на начало 2025 года, человек)</vt:lpstr>
      <vt:lpstr>ЧИСЛЕННОСТЬ НАСЕЛЕНИЯ ПО ОТДЕЛЬНЫМ ВОЗРАСТНЫМ ГРУППАМ (на начало 2025 года, в % к общей численности населения)</vt:lpstr>
      <vt:lpstr>ЧИСЛО РОЖДЕННЫХ ДЕТЕЙ НА ОДНУ ЖЕНЩИНУ В ВОЗРАСТЕ 15-49 ЛЕТ  (суммарный коэффициент рождаемости)</vt:lpstr>
      <vt:lpstr>ДЕТСКАЯ И МЛАДЕНЧЕСКАЯ СМЕРТНОСТЬ (число умерших детей, в возрасте до 5 лет и до одного года,  на 1000 родившихся живыми)</vt:lpstr>
      <vt:lpstr>МАТЕРИНСКАЯ СМЕРТНОСТЬ  (число случаев материнских смертей, зарегистрированных в органах ЗАГС)</vt:lpstr>
      <vt:lpstr>ОЖИДАЕМАЯ ПРОДОЛЖИТЕЛЬНОСТЬ ЖИЗНИ НАСЕЛЕНИЯ ПРИ РОЖДЕНИИ  (лет)</vt:lpstr>
      <vt:lpstr>УМЕРШИЕ ПО ПРИЧИНАМ СМЕРТИ В 2024 ГОДУ  (в процентах к общему числу умерших)</vt:lpstr>
      <vt:lpstr>ВНЕШНЯЯ МИГРАЦИЯ НАСЕЛЕНИЯ  (тыс. человек)</vt:lpstr>
      <vt:lpstr> ОСНОВНЫЕ ДЕМОГРАФИЧЕСКИЕ ПОКАЗАТЕЛИ  В ЯНВАРЕ-МАРТЕ 2025 ГОДА  </vt:lpstr>
      <vt:lpstr>ОСНОВНЫЕ ТЕНДЕНЦИИ</vt:lpstr>
      <vt:lpstr>РАСПРОСТРАНЕНИЕ ДАННЫХ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Жанара мааткулова</cp:lastModifiedBy>
  <cp:revision>177</cp:revision>
  <cp:lastPrinted>2025-06-11T08:59:02Z</cp:lastPrinted>
  <dcterms:created xsi:type="dcterms:W3CDTF">2024-10-02T10:12:32Z</dcterms:created>
  <dcterms:modified xsi:type="dcterms:W3CDTF">2025-06-11T09:00:23Z</dcterms:modified>
</cp:coreProperties>
</file>