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04" r:id="rId4"/>
    <p:sldId id="311" r:id="rId5"/>
    <p:sldId id="290" r:id="rId6"/>
    <p:sldId id="289" r:id="rId7"/>
    <p:sldId id="302" r:id="rId8"/>
    <p:sldId id="305" r:id="rId9"/>
    <p:sldId id="307" r:id="rId10"/>
    <p:sldId id="312" r:id="rId11"/>
    <p:sldId id="301" r:id="rId12"/>
    <p:sldId id="308" r:id="rId13"/>
    <p:sldId id="309" r:id="rId14"/>
    <p:sldId id="287" r:id="rId15"/>
    <p:sldId id="298" r:id="rId1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3" autoAdjust="0"/>
    <p:restoredTop sz="94195" autoAdjust="0"/>
  </p:normalViewPr>
  <p:slideViewPr>
    <p:cSldViewPr snapToGrid="0">
      <p:cViewPr>
        <p:scale>
          <a:sx n="117" d="100"/>
          <a:sy n="117" d="100"/>
        </p:scale>
        <p:origin x="-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0206892000569614E-2"/>
                  <c:y val="3.88080388080388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540214387904504"/>
                  <c:y val="-2.461538461538461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 фермерском хозяйстве
</a:t>
                    </a:r>
                    <a:r>
                      <a:rPr lang="ru-RU" dirty="0" smtClean="0"/>
                      <a:t>21%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9946237255147753E-2"/>
                  <c:y val="1.86363710773159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 сфере ИПД
</a:t>
                    </a:r>
                    <a:r>
                      <a:rPr lang="ru-RU" dirty="0" smtClean="0"/>
                      <a:t>17,5%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8406956224110479E-2"/>
                  <c:y val="2.22805725167929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по найму у отдельных лиц
</a:t>
                    </a:r>
                    <a:r>
                      <a:rPr lang="ru-RU" dirty="0" smtClean="0"/>
                      <a:t>26%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 в ЛПХ
</a:t>
                    </a:r>
                    <a:r>
                      <a:rPr lang="ru-RU" smtClean="0"/>
                      <a:t>5,5%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'[график-27 апреля.xlsx]Лист1'!$B$31:$B$35</c:f>
              <c:strCache>
                <c:ptCount val="5"/>
                <c:pt idx="0">
                  <c:v>на предприятиях, учреждениях и организациях</c:v>
                </c:pt>
                <c:pt idx="1">
                  <c:v>в фермерском хозяйстве</c:v>
                </c:pt>
                <c:pt idx="2">
                  <c:v>в сфере ИПД</c:v>
                </c:pt>
                <c:pt idx="3">
                  <c:v> по найму у отдельных лиц</c:v>
                </c:pt>
                <c:pt idx="4">
                  <c:v> в ЛПХ</c:v>
                </c:pt>
              </c:strCache>
            </c:strRef>
          </c:cat>
          <c:val>
            <c:numRef>
              <c:f>'[график-27 апреля.xlsx]Лист1'!$C$31:$C$35</c:f>
              <c:numCache>
                <c:formatCode>General</c:formatCode>
                <c:ptCount val="5"/>
                <c:pt idx="0">
                  <c:v>693.9</c:v>
                </c:pt>
                <c:pt idx="1">
                  <c:v>555.4</c:v>
                </c:pt>
                <c:pt idx="2">
                  <c:v>397.2</c:v>
                </c:pt>
                <c:pt idx="3">
                  <c:v>543.20000000000005</c:v>
                </c:pt>
                <c:pt idx="4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3766017129587"/>
          <c:y val="0.23398328690807799"/>
          <c:w val="0.75917183632973906"/>
          <c:h val="0.426183844011142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'3'!$B$10:$B$12</c:f>
              <c:strCache>
                <c:ptCount val="1"/>
                <c:pt idx="0">
                  <c:v>женщин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6"/>
              <c:layout>
                <c:manualLayout>
                  <c:x val="-1.0869565217391393E-2"/>
                  <c:y val="4.9546583651709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'3'!$A$13:$A$21</c:f>
              <c:strCache>
                <c:ptCount val="9"/>
                <c:pt idx="0">
                  <c:v>Баткенская область</c:v>
                </c:pt>
                <c:pt idx="1">
                  <c:v>Джалал-Абадская область</c:v>
                </c:pt>
                <c:pt idx="2">
                  <c:v>Иссык-Кульская область</c:v>
                </c:pt>
                <c:pt idx="3">
                  <c:v>Нарынская область</c:v>
                </c:pt>
                <c:pt idx="4">
                  <c:v>Ошская область</c:v>
                </c:pt>
                <c:pt idx="5">
                  <c:v>Таласская область</c:v>
                </c:pt>
                <c:pt idx="6">
                  <c:v>Чуйская область</c:v>
                </c:pt>
                <c:pt idx="7">
                  <c:v>г. Бишкек</c:v>
                </c:pt>
                <c:pt idx="8">
                  <c:v>г. Ош</c:v>
                </c:pt>
              </c:strCache>
            </c:strRef>
          </c:cat>
          <c:val>
            <c:numRef>
              <c:f>'3'!$B$13:$B$21</c:f>
              <c:numCache>
                <c:formatCode>0</c:formatCode>
                <c:ptCount val="9"/>
                <c:pt idx="0">
                  <c:v>8772</c:v>
                </c:pt>
                <c:pt idx="1">
                  <c:v>10164</c:v>
                </c:pt>
                <c:pt idx="2">
                  <c:v>9330</c:v>
                </c:pt>
                <c:pt idx="3">
                  <c:v>11405</c:v>
                </c:pt>
                <c:pt idx="4">
                  <c:v>8424</c:v>
                </c:pt>
                <c:pt idx="5">
                  <c:v>9167</c:v>
                </c:pt>
                <c:pt idx="6">
                  <c:v>10177</c:v>
                </c:pt>
                <c:pt idx="7">
                  <c:v>14459</c:v>
                </c:pt>
                <c:pt idx="8">
                  <c:v>10483</c:v>
                </c:pt>
              </c:numCache>
            </c:numRef>
          </c:val>
        </c:ser>
        <c:ser>
          <c:idx val="0"/>
          <c:order val="1"/>
          <c:tx>
            <c:strRef>
              <c:f>'3'!$C$10:$C$12</c:f>
              <c:strCache>
                <c:ptCount val="1"/>
                <c:pt idx="0">
                  <c:v>мужчин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'3'!$A$13:$A$21</c:f>
              <c:strCache>
                <c:ptCount val="9"/>
                <c:pt idx="0">
                  <c:v>Баткенская область</c:v>
                </c:pt>
                <c:pt idx="1">
                  <c:v>Джалал-Абадская область</c:v>
                </c:pt>
                <c:pt idx="2">
                  <c:v>Иссык-Кульская область</c:v>
                </c:pt>
                <c:pt idx="3">
                  <c:v>Нарынская область</c:v>
                </c:pt>
                <c:pt idx="4">
                  <c:v>Ошская область</c:v>
                </c:pt>
                <c:pt idx="5">
                  <c:v>Таласская область</c:v>
                </c:pt>
                <c:pt idx="6">
                  <c:v>Чуйская область</c:v>
                </c:pt>
                <c:pt idx="7">
                  <c:v>г. Бишкек</c:v>
                </c:pt>
                <c:pt idx="8">
                  <c:v>г. Ош</c:v>
                </c:pt>
              </c:strCache>
            </c:strRef>
          </c:cat>
          <c:val>
            <c:numRef>
              <c:f>'3'!$C$13:$C$21</c:f>
              <c:numCache>
                <c:formatCode>0</c:formatCode>
                <c:ptCount val="9"/>
                <c:pt idx="0">
                  <c:v>11402</c:v>
                </c:pt>
                <c:pt idx="1">
                  <c:v>13474</c:v>
                </c:pt>
                <c:pt idx="2">
                  <c:v>10799</c:v>
                </c:pt>
                <c:pt idx="3">
                  <c:v>13438</c:v>
                </c:pt>
                <c:pt idx="4">
                  <c:v>10488</c:v>
                </c:pt>
                <c:pt idx="5">
                  <c:v>11270</c:v>
                </c:pt>
                <c:pt idx="6">
                  <c:v>13623</c:v>
                </c:pt>
                <c:pt idx="7">
                  <c:v>18767</c:v>
                </c:pt>
                <c:pt idx="8">
                  <c:v>13297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50656"/>
        <c:axId val="30152192"/>
      </c:barChart>
      <c:catAx>
        <c:axId val="301506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 Cyr"/>
                <a:ea typeface="Times New Roman Cyr"/>
                <a:cs typeface="Times New Roman Cyr"/>
              </a:defRPr>
            </a:pPr>
            <a:endParaRPr lang="ru-RU"/>
          </a:p>
        </c:txPr>
        <c:crossAx val="30152192"/>
        <c:crosses val="autoZero"/>
        <c:auto val="0"/>
        <c:lblAlgn val="ctr"/>
        <c:lblOffset val="20"/>
        <c:tickLblSkip val="1"/>
        <c:tickMarkSkip val="1"/>
        <c:noMultiLvlLbl val="0"/>
      </c:catAx>
      <c:valAx>
        <c:axId val="30152192"/>
        <c:scaling>
          <c:orientation val="minMax"/>
          <c:max val="19000"/>
          <c:min val="2000"/>
        </c:scaling>
        <c:delete val="0"/>
        <c:axPos val="l"/>
        <c:numFmt formatCode="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 Cyr"/>
                <a:ea typeface="Times New Roman Cyr"/>
                <a:cs typeface="Times New Roman Cyr"/>
              </a:defRPr>
            </a:pPr>
            <a:endParaRPr lang="ru-RU"/>
          </a:p>
        </c:txPr>
        <c:crossAx val="30150656"/>
        <c:crosses val="autoZero"/>
        <c:crossBetween val="between"/>
        <c:majorUnit val="2000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9.5693947347490649E-2"/>
          <c:y val="0.85515334231869655"/>
          <c:w val="0.83572701737641641"/>
          <c:h val="0.1197772575725331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 Cyr"/>
              <a:ea typeface="Times New Roman Cyr"/>
              <a:cs typeface="Times New Roman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 Cyr"/>
          <a:ea typeface="Times New Roman Cyr"/>
          <a:cs typeface="Times New Roman Cyr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'Лист1 (2)'!$A$3:$Q$4</c:f>
              <c:multiLvlStrCache>
                <c:ptCount val="17"/>
                <c:lvl>
                  <c:pt idx="0">
                    <c:v>янв.</c:v>
                  </c:pt>
                  <c:pt idx="1">
                    <c:v>янв.-фев.</c:v>
                  </c:pt>
                  <c:pt idx="2">
                    <c:v>янв.-март</c:v>
                  </c:pt>
                  <c:pt idx="3">
                    <c:v>янв.-апр.</c:v>
                  </c:pt>
                  <c:pt idx="4">
                    <c:v>янв.-май</c:v>
                  </c:pt>
                  <c:pt idx="5">
                    <c:v>янв.-июнь</c:v>
                  </c:pt>
                  <c:pt idx="6">
                    <c:v>янв.-июль</c:v>
                  </c:pt>
                  <c:pt idx="7">
                    <c:v>янв.-авг.</c:v>
                  </c:pt>
                  <c:pt idx="8">
                    <c:v>янв.-сен.</c:v>
                  </c:pt>
                  <c:pt idx="9">
                    <c:v>янв.-окт.</c:v>
                  </c:pt>
                  <c:pt idx="10">
                    <c:v>янв.-нояб.</c:v>
                  </c:pt>
                  <c:pt idx="11">
                    <c:v>янв.-дек.</c:v>
                  </c:pt>
                  <c:pt idx="12">
                    <c:v>янв.</c:v>
                  </c:pt>
                  <c:pt idx="13">
                    <c:v>янв.-фев.</c:v>
                  </c:pt>
                  <c:pt idx="14">
                    <c:v>янв.-март</c:v>
                  </c:pt>
                  <c:pt idx="15">
                    <c:v>янв.-апр.</c:v>
                  </c:pt>
                  <c:pt idx="16">
                    <c:v>янв.-май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</c:lvl>
              </c:multiLvlStrCache>
            </c:multiLvlStrRef>
          </c:cat>
          <c:val>
            <c:numRef>
              <c:f>'Лист1 (2)'!$A$5:$Q$5</c:f>
              <c:numCache>
                <c:formatCode>General</c:formatCode>
                <c:ptCount val="17"/>
              </c:numCache>
            </c:numRef>
          </c:val>
        </c:ser>
        <c:ser>
          <c:idx val="1"/>
          <c:order val="1"/>
          <c:spPr>
            <a:solidFill>
              <a:srgbClr val="5B9BD5">
                <a:lumMod val="75000"/>
              </a:srgb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'Лист1 (2)'!$A$3:$Q$4</c:f>
              <c:multiLvlStrCache>
                <c:ptCount val="17"/>
                <c:lvl>
                  <c:pt idx="0">
                    <c:v>янв.</c:v>
                  </c:pt>
                  <c:pt idx="1">
                    <c:v>янв.-фев.</c:v>
                  </c:pt>
                  <c:pt idx="2">
                    <c:v>янв.-март</c:v>
                  </c:pt>
                  <c:pt idx="3">
                    <c:v>янв.-апр.</c:v>
                  </c:pt>
                  <c:pt idx="4">
                    <c:v>янв.-май</c:v>
                  </c:pt>
                  <c:pt idx="5">
                    <c:v>янв.-июнь</c:v>
                  </c:pt>
                  <c:pt idx="6">
                    <c:v>янв.-июль</c:v>
                  </c:pt>
                  <c:pt idx="7">
                    <c:v>янв.-авг.</c:v>
                  </c:pt>
                  <c:pt idx="8">
                    <c:v>янв.-сен.</c:v>
                  </c:pt>
                  <c:pt idx="9">
                    <c:v>янв.-окт.</c:v>
                  </c:pt>
                  <c:pt idx="10">
                    <c:v>янв.-нояб.</c:v>
                  </c:pt>
                  <c:pt idx="11">
                    <c:v>янв.-дек.</c:v>
                  </c:pt>
                  <c:pt idx="12">
                    <c:v>янв.</c:v>
                  </c:pt>
                  <c:pt idx="13">
                    <c:v>янв.-фев.</c:v>
                  </c:pt>
                  <c:pt idx="14">
                    <c:v>янв.-март</c:v>
                  </c:pt>
                  <c:pt idx="15">
                    <c:v>янв.-апр.</c:v>
                  </c:pt>
                  <c:pt idx="16">
                    <c:v>янв.-май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</c:lvl>
              </c:multiLvlStrCache>
            </c:multiLvlStrRef>
          </c:cat>
          <c:val>
            <c:numRef>
              <c:f>'Лист1 (2)'!$A$6:$Q$6</c:f>
              <c:numCache>
                <c:formatCode>0.0</c:formatCode>
                <c:ptCount val="17"/>
                <c:pt idx="0">
                  <c:v>111.56992930002276</c:v>
                </c:pt>
                <c:pt idx="1">
                  <c:v>111.28866202178604</c:v>
                </c:pt>
                <c:pt idx="2">
                  <c:v>110.33883409916159</c:v>
                </c:pt>
                <c:pt idx="3">
                  <c:v>109.70723402799169</c:v>
                </c:pt>
                <c:pt idx="4">
                  <c:v>108.95525554180563</c:v>
                </c:pt>
                <c:pt idx="5">
                  <c:v>108.20285146469698</c:v>
                </c:pt>
                <c:pt idx="6">
                  <c:v>107.73908897269753</c:v>
                </c:pt>
                <c:pt idx="7">
                  <c:v>107.49182425345694</c:v>
                </c:pt>
                <c:pt idx="8">
                  <c:v>107.37016335629106</c:v>
                </c:pt>
                <c:pt idx="9">
                  <c:v>107.11968106491108</c:v>
                </c:pt>
                <c:pt idx="10">
                  <c:v>106.80576278397305</c:v>
                </c:pt>
                <c:pt idx="11">
                  <c:v>106.5033183899339</c:v>
                </c:pt>
                <c:pt idx="12">
                  <c:v>101.81502027701914</c:v>
                </c:pt>
                <c:pt idx="13">
                  <c:v>101.56015347746586</c:v>
                </c:pt>
                <c:pt idx="14">
                  <c:v>101.21876535746321</c:v>
                </c:pt>
                <c:pt idx="15">
                  <c:v>100.76146365290435</c:v>
                </c:pt>
                <c:pt idx="16">
                  <c:v>100.67468874732893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053440"/>
        <c:axId val="85056128"/>
      </c:barChart>
      <c:catAx>
        <c:axId val="85053440"/>
        <c:scaling>
          <c:orientation val="minMax"/>
        </c:scaling>
        <c:delete val="0"/>
        <c:axPos val="b"/>
        <c:majorTickMark val="out"/>
        <c:minorTickMark val="none"/>
        <c:tickLblPos val="nextTo"/>
        <c:crossAx val="85056128"/>
        <c:crosses val="autoZero"/>
        <c:auto val="1"/>
        <c:lblAlgn val="ctr"/>
        <c:lblOffset val="100"/>
        <c:noMultiLvlLbl val="0"/>
      </c:catAx>
      <c:valAx>
        <c:axId val="8505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05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tailEnd type="oval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899012764793219E-3"/>
                  <c:y val="-3.628117395594494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771217231749475E-17"/>
                  <c:y val="-5.44217609339174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6899012764793219E-3"/>
                  <c:y val="2.176870437356696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379802552958644E-2"/>
                  <c:y val="4.353740874713393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7932675176528814E-3"/>
                  <c:y val="6.530611312070089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5.80498783295119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6.530611312070089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долл.!$A$1:$M$2</c:f>
              <c:multiLvlStrCache>
                <c:ptCount val="13"/>
                <c:lvl>
                  <c:pt idx="0">
                    <c:v>январь</c:v>
                  </c:pt>
                  <c:pt idx="1">
                    <c:v>янв-фев.</c:v>
                  </c:pt>
                  <c:pt idx="2">
                    <c:v>янв-март</c:v>
                  </c:pt>
                  <c:pt idx="3">
                    <c:v>янв-апр.</c:v>
                  </c:pt>
                  <c:pt idx="4">
                    <c:v>янв-май</c:v>
                  </c:pt>
                  <c:pt idx="5">
                    <c:v>янв-июнь</c:v>
                  </c:pt>
                  <c:pt idx="6">
                    <c:v>янв-июль</c:v>
                  </c:pt>
                  <c:pt idx="7">
                    <c:v>янв-ав.г</c:v>
                  </c:pt>
                  <c:pt idx="8">
                    <c:v>янв-сент.</c:v>
                  </c:pt>
                  <c:pt idx="9">
                    <c:v>янв-окт.</c:v>
                  </c:pt>
                  <c:pt idx="10">
                    <c:v>янв-нояб.</c:v>
                  </c:pt>
                  <c:pt idx="11">
                    <c:v>янв-дек.</c:v>
                  </c:pt>
                  <c:pt idx="12">
                    <c:v>янв-май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</c:lvl>
              </c:multiLvlStrCache>
            </c:multiLvlStrRef>
          </c:cat>
          <c:val>
            <c:numRef>
              <c:f>долл.!$A$3:$M$3</c:f>
              <c:numCache>
                <c:formatCode>General</c:formatCode>
                <c:ptCount val="13"/>
                <c:pt idx="0">
                  <c:v>196.4</c:v>
                </c:pt>
                <c:pt idx="1">
                  <c:v>194.5</c:v>
                </c:pt>
                <c:pt idx="2">
                  <c:v>198.5</c:v>
                </c:pt>
                <c:pt idx="3">
                  <c:v>198.3</c:v>
                </c:pt>
                <c:pt idx="4">
                  <c:v>201.4</c:v>
                </c:pt>
                <c:pt idx="5">
                  <c:v>205.7</c:v>
                </c:pt>
                <c:pt idx="6">
                  <c:v>207</c:v>
                </c:pt>
                <c:pt idx="7">
                  <c:v>206.4</c:v>
                </c:pt>
                <c:pt idx="8">
                  <c:v>205.6</c:v>
                </c:pt>
                <c:pt idx="9">
                  <c:v>204.4</c:v>
                </c:pt>
                <c:pt idx="10">
                  <c:v>202.6</c:v>
                </c:pt>
                <c:pt idx="11">
                  <c:v>206</c:v>
                </c:pt>
                <c:pt idx="12">
                  <c:v>189.6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027648"/>
        <c:axId val="87014400"/>
      </c:lineChart>
      <c:catAx>
        <c:axId val="8602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014400"/>
        <c:crosses val="autoZero"/>
        <c:auto val="1"/>
        <c:lblAlgn val="ctr"/>
        <c:lblOffset val="100"/>
        <c:noMultiLvlLbl val="0"/>
      </c:catAx>
      <c:valAx>
        <c:axId val="8701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02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'2'!$A$43</c:f>
              <c:strCache>
                <c:ptCount val="1"/>
                <c:pt idx="0">
                  <c:v>Среднемесячная заработная плата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'2'!$B$42:$L$42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'2'!$B$43:$L$43</c:f>
              <c:numCache>
                <c:formatCode>#,##0</c:formatCode>
                <c:ptCount val="11"/>
                <c:pt idx="0">
                  <c:v>2612.5</c:v>
                </c:pt>
                <c:pt idx="1">
                  <c:v>3270</c:v>
                </c:pt>
                <c:pt idx="2">
                  <c:v>3970</c:v>
                </c:pt>
                <c:pt idx="3">
                  <c:v>5378</c:v>
                </c:pt>
                <c:pt idx="4">
                  <c:v>6161</c:v>
                </c:pt>
                <c:pt idx="5">
                  <c:v>7189</c:v>
                </c:pt>
                <c:pt idx="6">
                  <c:v>9304</c:v>
                </c:pt>
                <c:pt idx="7">
                  <c:v>10726.4</c:v>
                </c:pt>
                <c:pt idx="8">
                  <c:v>11341</c:v>
                </c:pt>
                <c:pt idx="9">
                  <c:v>12285</c:v>
                </c:pt>
                <c:pt idx="10">
                  <c:v>13483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710784"/>
        <c:axId val="26712320"/>
        <c:axId val="0"/>
      </c:bar3DChart>
      <c:catAx>
        <c:axId val="2671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712320"/>
        <c:crosses val="autoZero"/>
        <c:auto val="1"/>
        <c:lblAlgn val="ctr"/>
        <c:lblOffset val="100"/>
        <c:noMultiLvlLbl val="0"/>
      </c:catAx>
      <c:valAx>
        <c:axId val="267123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67107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'1'!$Q$11</c:f>
              <c:strCache>
                <c:ptCount val="1"/>
                <c:pt idx="0">
                  <c:v>Номинальный рост  заработной  платы в %</c:v>
                </c:pt>
              </c:strCache>
            </c:strRef>
          </c:tx>
          <c:spPr>
            <a:ln w="57150">
              <a:tailEnd type="triangle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1.6877637130801686E-2"/>
                  <c:y val="-6.82666781340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987341772151899E-2"/>
                  <c:y val="-5.5466675983903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'1'!$R$10:$W$10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'1'!$R$11:$W$11</c:f>
              <c:numCache>
                <c:formatCode>0.0</c:formatCode>
                <c:ptCount val="6"/>
                <c:pt idx="0">
                  <c:v>116.68560298652817</c:v>
                </c:pt>
                <c:pt idx="1">
                  <c:v>129.41994714146614</c:v>
                </c:pt>
                <c:pt idx="2">
                  <c:v>115.3</c:v>
                </c:pt>
                <c:pt idx="3">
                  <c:v>105.7</c:v>
                </c:pt>
                <c:pt idx="4" formatCode="General">
                  <c:v>108.3</c:v>
                </c:pt>
                <c:pt idx="5" formatCode="General">
                  <c:v>109.8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'1'!$Q$12</c:f>
              <c:strCache>
                <c:ptCount val="1"/>
                <c:pt idx="0">
                  <c:v>Реальный рост заработной платы в %</c:v>
                </c:pt>
              </c:strCache>
            </c:strRef>
          </c:tx>
          <c:spPr>
            <a:ln w="50800">
              <a:tailEnd type="diamon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194092827004216E-3"/>
                  <c:y val="5.5466675983903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974683544303799E-2"/>
                  <c:y val="-5.1200008600526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510548523206745E-2"/>
                  <c:y val="5.5466675983903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658227848101266E-2"/>
                  <c:y val="-3.8400006450394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1505376344086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'1'!$R$10:$W$10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'1'!$R$12:$W$12</c:f>
              <c:numCache>
                <c:formatCode>0.0</c:formatCode>
                <c:ptCount val="6"/>
                <c:pt idx="0">
                  <c:v>108.04222498752607</c:v>
                </c:pt>
                <c:pt idx="1">
                  <c:v>110.99480886918194</c:v>
                </c:pt>
                <c:pt idx="2">
                  <c:v>112.2</c:v>
                </c:pt>
                <c:pt idx="3">
                  <c:v>99.2</c:v>
                </c:pt>
                <c:pt idx="4">
                  <c:v>100.7</c:v>
                </c:pt>
                <c:pt idx="5">
                  <c:v>103.1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25312"/>
        <c:axId val="28526848"/>
      </c:lineChart>
      <c:catAx>
        <c:axId val="2852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526848"/>
        <c:crosses val="autoZero"/>
        <c:auto val="1"/>
        <c:lblAlgn val="ctr"/>
        <c:lblOffset val="100"/>
        <c:noMultiLvlLbl val="0"/>
      </c:catAx>
      <c:valAx>
        <c:axId val="28526848"/>
        <c:scaling>
          <c:orientation val="minMax"/>
          <c:max val="130"/>
          <c:min val="9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525312"/>
        <c:crosses val="autoZero"/>
        <c:crossBetween val="between"/>
        <c:majorUnit val="10"/>
      </c:valAx>
    </c:plotArea>
    <c:legend>
      <c:legendPos val="b"/>
      <c:layout/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7306176084099871"/>
          <c:y val="9.003222501776105E-2"/>
          <c:w val="0.48226018396846254"/>
          <c:h val="0.844052109541509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ГКЭД!$B$4:$B$5</c:f>
              <c:strCache>
                <c:ptCount val="1"/>
                <c:pt idx="0">
                  <c:v>среднемесячная зарплата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5"/>
              <c:layout>
                <c:manualLayout>
                  <c:x val="6.2611974388157229E-3"/>
                  <c:y val="-1.87514535366623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200" b="0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ru-RU"/>
                      <a:t>8</a:t>
                    </a:r>
                    <a:r>
                      <a:rPr lang="en-US"/>
                      <a:t>331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ГКЭД!$A$7:$A$26</c:f>
              <c:strCache>
                <c:ptCount val="20"/>
                <c:pt idx="0">
                  <c:v>Всего</c:v>
                </c:pt>
                <c:pt idx="1">
                  <c:v>Финансовое посредничество и страхование </c:v>
                </c:pt>
                <c:pt idx="2">
                  <c:v>Информация и связь</c:v>
                </c:pt>
                <c:pt idx="3">
                  <c:v>Обеспечение (снабжение) электроэнергией, газом, паром и кондиционированным воздухом</c:v>
                </c:pt>
                <c:pt idx="4">
                  <c:v>Добыча полезных ископаемых</c:v>
                </c:pt>
                <c:pt idx="5">
                  <c:v>Обрабатывающая промышленность</c:v>
                </c:pt>
                <c:pt idx="6">
                  <c:v>Транспортная деятельность и хранение грузов</c:v>
                </c:pt>
                <c:pt idx="7">
                  <c:v>Профессиональная, научная и техническая деятельность</c:v>
                </c:pt>
                <c:pt idx="8">
                  <c:v>Государственное управление и оборона; обязательное социальное обеспечение</c:v>
                </c:pt>
                <c:pt idx="9">
                  <c:v>Оптовая и розничная торговля, ремонт автомобилей и мотоциклов</c:v>
                </c:pt>
                <c:pt idx="10">
                  <c:v>Прочая обслуживающая деятельность</c:v>
                </c:pt>
                <c:pt idx="11">
                  <c:v>Строительство</c:v>
                </c:pt>
                <c:pt idx="12">
                  <c:v>Административная и вспомогательная деятельность</c:v>
                </c:pt>
                <c:pt idx="13">
                  <c:v>Водоснабжение, очистка, обработка отходов</c:v>
                </c:pt>
                <c:pt idx="14">
                  <c:v>Искусство, развлечения и отдых</c:v>
                </c:pt>
                <c:pt idx="15">
                  <c:v>Операции с недвижимым имуществом</c:v>
                </c:pt>
                <c:pt idx="16">
                  <c:v>Деятельность гостиниц и ресторанов</c:v>
                </c:pt>
                <c:pt idx="17">
                  <c:v>Здравоохранение и социальное обслуживание населения</c:v>
                </c:pt>
                <c:pt idx="18">
                  <c:v>Образование</c:v>
                </c:pt>
                <c:pt idx="19">
                  <c:v>Сельское хозяйство,  лесное хозяйство рыболовство</c:v>
                </c:pt>
              </c:strCache>
            </c:strRef>
          </c:cat>
          <c:val>
            <c:numRef>
              <c:f>ГКЭД!$B$7:$B$26</c:f>
              <c:numCache>
                <c:formatCode>General</c:formatCode>
                <c:ptCount val="20"/>
                <c:pt idx="0">
                  <c:v>13483</c:v>
                </c:pt>
                <c:pt idx="1">
                  <c:v>26903</c:v>
                </c:pt>
                <c:pt idx="2">
                  <c:v>24678</c:v>
                </c:pt>
                <c:pt idx="3">
                  <c:v>23537</c:v>
                </c:pt>
                <c:pt idx="4">
                  <c:v>20225</c:v>
                </c:pt>
                <c:pt idx="5">
                  <c:v>19340</c:v>
                </c:pt>
                <c:pt idx="6">
                  <c:v>18143</c:v>
                </c:pt>
                <c:pt idx="7">
                  <c:v>17582</c:v>
                </c:pt>
                <c:pt idx="8">
                  <c:v>16385</c:v>
                </c:pt>
                <c:pt idx="9">
                  <c:v>12648</c:v>
                </c:pt>
                <c:pt idx="10">
                  <c:v>12178</c:v>
                </c:pt>
                <c:pt idx="11">
                  <c:v>11959</c:v>
                </c:pt>
                <c:pt idx="12">
                  <c:v>11078</c:v>
                </c:pt>
                <c:pt idx="13">
                  <c:v>10833</c:v>
                </c:pt>
                <c:pt idx="14">
                  <c:v>9741</c:v>
                </c:pt>
                <c:pt idx="15">
                  <c:v>9703</c:v>
                </c:pt>
                <c:pt idx="16">
                  <c:v>9553</c:v>
                </c:pt>
                <c:pt idx="17">
                  <c:v>9381</c:v>
                </c:pt>
                <c:pt idx="18">
                  <c:v>9233</c:v>
                </c:pt>
                <c:pt idx="19">
                  <c:v>9331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ГКЭД!$A$7:$A$26</c:f>
              <c:strCache>
                <c:ptCount val="20"/>
                <c:pt idx="0">
                  <c:v>Всего</c:v>
                </c:pt>
                <c:pt idx="1">
                  <c:v>Финансовое посредничество и страхование </c:v>
                </c:pt>
                <c:pt idx="2">
                  <c:v>Информация и связь</c:v>
                </c:pt>
                <c:pt idx="3">
                  <c:v>Обеспечение (снабжение) электроэнергией, газом, паром и кондиционированным воздухом</c:v>
                </c:pt>
                <c:pt idx="4">
                  <c:v>Добыча полезных ископаемых</c:v>
                </c:pt>
                <c:pt idx="5">
                  <c:v>Обрабатывающая промышленность</c:v>
                </c:pt>
                <c:pt idx="6">
                  <c:v>Транспортная деятельность и хранение грузов</c:v>
                </c:pt>
                <c:pt idx="7">
                  <c:v>Профессиональная, научная и техническая деятельность</c:v>
                </c:pt>
                <c:pt idx="8">
                  <c:v>Государственное управление и оборона; обязательное социальное обеспечение</c:v>
                </c:pt>
                <c:pt idx="9">
                  <c:v>Оптовая и розничная торговля, ремонт автомобилей и мотоциклов</c:v>
                </c:pt>
                <c:pt idx="10">
                  <c:v>Прочая обслуживающая деятельность</c:v>
                </c:pt>
                <c:pt idx="11">
                  <c:v>Строительство</c:v>
                </c:pt>
                <c:pt idx="12">
                  <c:v>Административная и вспомогательная деятельность</c:v>
                </c:pt>
                <c:pt idx="13">
                  <c:v>Водоснабжение, очистка, обработка отходов</c:v>
                </c:pt>
                <c:pt idx="14">
                  <c:v>Искусство, развлечения и отдых</c:v>
                </c:pt>
                <c:pt idx="15">
                  <c:v>Операции с недвижимым имуществом</c:v>
                </c:pt>
                <c:pt idx="16">
                  <c:v>Деятельность гостиниц и ресторанов</c:v>
                </c:pt>
                <c:pt idx="17">
                  <c:v>Здравоохранение и социальное обслуживание населения</c:v>
                </c:pt>
                <c:pt idx="18">
                  <c:v>Образование</c:v>
                </c:pt>
                <c:pt idx="19">
                  <c:v>Сельское хозяйство,  лесное хозяйство рыболовство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05376"/>
        <c:axId val="28827648"/>
      </c:barChart>
      <c:catAx>
        <c:axId val="28805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827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827648"/>
        <c:scaling>
          <c:orientation val="minMax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сомов</a:t>
                </a:r>
              </a:p>
            </c:rich>
          </c:tx>
          <c:layout>
            <c:manualLayout>
              <c:xMode val="edge"/>
              <c:yMode val="edge"/>
              <c:x val="0.69119573548881619"/>
              <c:y val="8.0385099541882155E-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805376"/>
        <c:crosses val="autoZero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'[З.п ГКЭД-3.xls]соцсектор'!$A$4</c:f>
              <c:strCache>
                <c:ptCount val="1"/>
                <c:pt idx="0">
                  <c:v>Образование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6.568151292969027E-3"/>
                  <c:y val="-0.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00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3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'[З.п ГКЭД-3.xls]соцсектор'!$B$3:$H$3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'[З.п ГКЭД-3.xls]соцсектор'!$B$4:$H$4</c:f>
              <c:numCache>
                <c:formatCode>#,##0</c:formatCode>
                <c:ptCount val="6"/>
                <c:pt idx="0" formatCode="0">
                  <c:v>3991</c:v>
                </c:pt>
                <c:pt idx="1">
                  <c:v>6682</c:v>
                </c:pt>
                <c:pt idx="2">
                  <c:v>7999</c:v>
                </c:pt>
                <c:pt idx="3">
                  <c:v>7799</c:v>
                </c:pt>
                <c:pt idx="4" formatCode="0">
                  <c:v>8204.2999999999993</c:v>
                </c:pt>
                <c:pt idx="5" formatCode="0">
                  <c:v>9233.2000000000007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'[З.п ГКЭД-3.xls]соцсектор'!$A$5</c:f>
              <c:strCache>
                <c:ptCount val="1"/>
                <c:pt idx="0">
                  <c:v>Здравоохранение и социальное обслуживание населения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2545210343752195E-2"/>
                  <c:y val="-2.6666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651372700522084E-2"/>
                  <c:y val="-5.6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3333333333333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89383764323009E-3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3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'[З.п ГКЭД-3.xls]соцсектор'!$B$3:$H$3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'[З.п ГКЭД-3.xls]соцсектор'!$B$5:$H$5</c:f>
              <c:numCache>
                <c:formatCode>#,##0</c:formatCode>
                <c:ptCount val="6"/>
                <c:pt idx="0" formatCode="0">
                  <c:v>4174</c:v>
                </c:pt>
                <c:pt idx="1">
                  <c:v>7341</c:v>
                </c:pt>
                <c:pt idx="2">
                  <c:v>9469</c:v>
                </c:pt>
                <c:pt idx="3">
                  <c:v>9291</c:v>
                </c:pt>
                <c:pt idx="4" formatCode="0">
                  <c:v>9244</c:v>
                </c:pt>
                <c:pt idx="5" formatCode="0">
                  <c:v>9381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'[З.п ГКЭД-3.xls]соцсектор'!$A$6</c:f>
              <c:strCache>
                <c:ptCount val="1"/>
                <c:pt idx="0">
                  <c:v>Искусство, развлечения и отдых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5030140229168123E-2"/>
                  <c:y val="2.3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272605171876108E-2"/>
                  <c:y val="2.6666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5977059050783191E-2"/>
                  <c:y val="-0.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'[З.п ГКЭД-3.xls]соцсектор'!$B$3:$H$3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'[З.п ГКЭД-3.xls]соцсектор'!$B$6:$H$6</c:f>
              <c:numCache>
                <c:formatCode>#,##0</c:formatCode>
                <c:ptCount val="6"/>
                <c:pt idx="0" formatCode="0">
                  <c:v>3803</c:v>
                </c:pt>
                <c:pt idx="1">
                  <c:v>5327</c:v>
                </c:pt>
                <c:pt idx="2">
                  <c:v>6515</c:v>
                </c:pt>
                <c:pt idx="3">
                  <c:v>8166</c:v>
                </c:pt>
                <c:pt idx="4" formatCode="0">
                  <c:v>9182</c:v>
                </c:pt>
                <c:pt idx="5" formatCode="0">
                  <c:v>9741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95360"/>
        <c:axId val="29296896"/>
      </c:lineChart>
      <c:catAx>
        <c:axId val="2929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296896"/>
        <c:crosses val="autoZero"/>
        <c:auto val="1"/>
        <c:lblAlgn val="ctr"/>
        <c:lblOffset val="100"/>
        <c:noMultiLvlLbl val="0"/>
      </c:catAx>
      <c:valAx>
        <c:axId val="29296896"/>
        <c:scaling>
          <c:orientation val="minMax"/>
          <c:min val="2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29295360"/>
        <c:crosses val="autoZero"/>
        <c:crossBetween val="between"/>
        <c:majorUnit val="1000"/>
        <c:minorUnit val="200"/>
      </c:valAx>
    </c:plotArea>
    <c:legend>
      <c:legendPos val="b"/>
      <c:layout/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75568858393715"/>
          <c:y val="0.13832917004560619"/>
          <c:w val="0.74758816388678162"/>
          <c:h val="0.7267884496177048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629833770778652"/>
                  <c:y val="-9.72674541008372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7010061242344706E-2"/>
                  <c:y val="5.09311031077512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8185148731408574E-2"/>
                  <c:y val="9.08109723465446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'7 (2)'!$A$30:$A$33</c:f>
              <c:strCache>
                <c:ptCount val="4"/>
                <c:pt idx="0">
                  <c:v>ОБРАЗОВАНИЕ</c:v>
                </c:pt>
                <c:pt idx="1">
                  <c:v>ЗДРАВООХРАНЕНИЕ И СОЦИАЛЬНОЕ ОБСЛУЖИВАНИЕ НАСЕЛЕНИЯ</c:v>
                </c:pt>
                <c:pt idx="2">
                  <c:v>ИСКУССТВО, РАЗВЛЕЧЕНИЯ И ОТДЫХ.</c:v>
                </c:pt>
                <c:pt idx="3">
                  <c:v>Остальные виды деятельности</c:v>
                </c:pt>
              </c:strCache>
            </c:strRef>
          </c:cat>
          <c:val>
            <c:numRef>
              <c:f>'7 (2)'!$B$30:$B$33</c:f>
              <c:numCache>
                <c:formatCode>#,##0</c:formatCode>
                <c:ptCount val="4"/>
                <c:pt idx="0">
                  <c:v>177041.9</c:v>
                </c:pt>
                <c:pt idx="1">
                  <c:v>70183.600000000006</c:v>
                </c:pt>
                <c:pt idx="2">
                  <c:v>16238.1</c:v>
                </c:pt>
                <c:pt idx="3">
                  <c:v>324314.20000000007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'3'!$K$11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936857222836123E-3"/>
                  <c:y val="8.7336264561488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73714445672246E-3"/>
                  <c:y val="8.7336264561488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421430570903079E-3"/>
                  <c:y val="8.7336264561488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8105716685083699E-3"/>
                  <c:y val="1.1644835274865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421430570903617E-3"/>
                  <c:y val="1.1644835274865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052858342541849E-3"/>
                  <c:y val="1.7467252912297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'3'!$J$12:$J$21</c:f>
              <c:strCache>
                <c:ptCount val="10"/>
                <c:pt idx="0">
                  <c:v>Кыргызская Республика</c:v>
                </c:pt>
                <c:pt idx="1">
                  <c:v>Баткенская область</c:v>
                </c:pt>
                <c:pt idx="2">
                  <c:v>Джалал-Абадская область</c:v>
                </c:pt>
                <c:pt idx="3">
                  <c:v>Иссык-Кульская область</c:v>
                </c:pt>
                <c:pt idx="4">
                  <c:v>Нарынская область</c:v>
                </c:pt>
                <c:pt idx="5">
                  <c:v>Ошская область</c:v>
                </c:pt>
                <c:pt idx="6">
                  <c:v>Таласская область</c:v>
                </c:pt>
                <c:pt idx="7">
                  <c:v>Чуйская область</c:v>
                </c:pt>
                <c:pt idx="8">
                  <c:v>г. Бишкек</c:v>
                </c:pt>
                <c:pt idx="9">
                  <c:v>г. Ош</c:v>
                </c:pt>
              </c:strCache>
            </c:strRef>
          </c:cat>
          <c:val>
            <c:numRef>
              <c:f>'3'!$K$12:$K$21</c:f>
              <c:numCache>
                <c:formatCode>#,##0</c:formatCode>
                <c:ptCount val="10"/>
                <c:pt idx="0" formatCode="General">
                  <c:v>12285</c:v>
                </c:pt>
                <c:pt idx="1">
                  <c:v>8903</c:v>
                </c:pt>
                <c:pt idx="2">
                  <c:v>10877.4</c:v>
                </c:pt>
                <c:pt idx="3">
                  <c:v>17192.2</c:v>
                </c:pt>
                <c:pt idx="4">
                  <c:v>11013</c:v>
                </c:pt>
                <c:pt idx="5">
                  <c:v>8141</c:v>
                </c:pt>
                <c:pt idx="6">
                  <c:v>9192</c:v>
                </c:pt>
                <c:pt idx="7">
                  <c:v>10303</c:v>
                </c:pt>
                <c:pt idx="8">
                  <c:v>14865</c:v>
                </c:pt>
                <c:pt idx="9">
                  <c:v>10578</c:v>
                </c:pt>
              </c:numCache>
            </c:numRef>
          </c:val>
        </c:ser>
        <c:ser>
          <c:idx val="1"/>
          <c:order val="1"/>
          <c:tx>
            <c:strRef>
              <c:f>'3'!$L$11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'3'!$J$12:$J$21</c:f>
              <c:strCache>
                <c:ptCount val="10"/>
                <c:pt idx="0">
                  <c:v>Кыргызская Республика</c:v>
                </c:pt>
                <c:pt idx="1">
                  <c:v>Баткенская область</c:v>
                </c:pt>
                <c:pt idx="2">
                  <c:v>Джалал-Абадская область</c:v>
                </c:pt>
                <c:pt idx="3">
                  <c:v>Иссык-Кульская область</c:v>
                </c:pt>
                <c:pt idx="4">
                  <c:v>Нарынская область</c:v>
                </c:pt>
                <c:pt idx="5">
                  <c:v>Ошская область</c:v>
                </c:pt>
                <c:pt idx="6">
                  <c:v>Таласская область</c:v>
                </c:pt>
                <c:pt idx="7">
                  <c:v>Чуйская область</c:v>
                </c:pt>
                <c:pt idx="8">
                  <c:v>г. Бишкек</c:v>
                </c:pt>
                <c:pt idx="9">
                  <c:v>г. Ош</c:v>
                </c:pt>
              </c:strCache>
            </c:strRef>
          </c:cat>
          <c:val>
            <c:numRef>
              <c:f>'3'!$L$12:$L$21</c:f>
              <c:numCache>
                <c:formatCode>#,##0</c:formatCode>
                <c:ptCount val="10"/>
                <c:pt idx="0" formatCode="General">
                  <c:v>13483</c:v>
                </c:pt>
                <c:pt idx="1">
                  <c:v>9468</c:v>
                </c:pt>
                <c:pt idx="2">
                  <c:v>12035</c:v>
                </c:pt>
                <c:pt idx="3">
                  <c:v>17979</c:v>
                </c:pt>
                <c:pt idx="4">
                  <c:v>12724</c:v>
                </c:pt>
                <c:pt idx="5">
                  <c:v>8708</c:v>
                </c:pt>
                <c:pt idx="6">
                  <c:v>9882</c:v>
                </c:pt>
                <c:pt idx="7">
                  <c:v>11288</c:v>
                </c:pt>
                <c:pt idx="8">
                  <c:v>16527</c:v>
                </c:pt>
                <c:pt idx="9">
                  <c:v>11894</c:v>
                </c:pt>
              </c:numCache>
            </c:numRef>
          </c:val>
        </c:ser>
        <c:ser>
          <c:idx val="2"/>
          <c:order val="2"/>
          <c:tx>
            <c:strRef>
              <c:f>'3'!$M$11</c:f>
              <c:strCache>
                <c:ptCount val="1"/>
              </c:strCache>
            </c:strRef>
          </c:tx>
          <c:invertIfNegative val="0"/>
          <c:cat>
            <c:strRef>
              <c:f>'3'!$J$12:$J$21</c:f>
              <c:strCache>
                <c:ptCount val="10"/>
                <c:pt idx="0">
                  <c:v>Кыргызская Республика</c:v>
                </c:pt>
                <c:pt idx="1">
                  <c:v>Баткенская область</c:v>
                </c:pt>
                <c:pt idx="2">
                  <c:v>Джалал-Абадская область</c:v>
                </c:pt>
                <c:pt idx="3">
                  <c:v>Иссык-Кульская область</c:v>
                </c:pt>
                <c:pt idx="4">
                  <c:v>Нарынская область</c:v>
                </c:pt>
                <c:pt idx="5">
                  <c:v>Ошская область</c:v>
                </c:pt>
                <c:pt idx="6">
                  <c:v>Таласская область</c:v>
                </c:pt>
                <c:pt idx="7">
                  <c:v>Чуйская область</c:v>
                </c:pt>
                <c:pt idx="8">
                  <c:v>г. Бишкек</c:v>
                </c:pt>
                <c:pt idx="9">
                  <c:v>г. Ош</c:v>
                </c:pt>
              </c:strCache>
            </c:strRef>
          </c:cat>
          <c:val>
            <c:numRef>
              <c:f>'3'!$M$12:$M$21</c:f>
              <c:numCache>
                <c:formatCode>0.0</c:formatCode>
                <c:ptCount val="10"/>
                <c:pt idx="0">
                  <c:v>109.75172975172975</c:v>
                </c:pt>
                <c:pt idx="1">
                  <c:v>106.34617544647871</c:v>
                </c:pt>
                <c:pt idx="2">
                  <c:v>110.64224906687259</c:v>
                </c:pt>
                <c:pt idx="3">
                  <c:v>104.57649399146125</c:v>
                </c:pt>
                <c:pt idx="4">
                  <c:v>115.53618450921638</c:v>
                </c:pt>
                <c:pt idx="5">
                  <c:v>106.96474634565779</c:v>
                </c:pt>
                <c:pt idx="6">
                  <c:v>107.50652741514359</c:v>
                </c:pt>
                <c:pt idx="7">
                  <c:v>109.56032223624187</c:v>
                </c:pt>
                <c:pt idx="8">
                  <c:v>111.18062563067608</c:v>
                </c:pt>
                <c:pt idx="9">
                  <c:v>112.44091510682549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02560"/>
        <c:axId val="29604096"/>
      </c:barChart>
      <c:catAx>
        <c:axId val="2960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29604096"/>
        <c:crosses val="autoZero"/>
        <c:auto val="1"/>
        <c:lblAlgn val="ctr"/>
        <c:lblOffset val="100"/>
        <c:noMultiLvlLbl val="0"/>
      </c:catAx>
      <c:valAx>
        <c:axId val="2960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025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небюдж.!$M$11</c:f>
              <c:strCache>
                <c:ptCount val="1"/>
                <c:pt idx="0">
                  <c:v>небюджетная сфера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небюдж.!$L$12:$L$21</c:f>
              <c:strCache>
                <c:ptCount val="10"/>
                <c:pt idx="0">
                  <c:v>Кыргызская Республика</c:v>
                </c:pt>
                <c:pt idx="1">
                  <c:v>Баткенская область</c:v>
                </c:pt>
                <c:pt idx="2">
                  <c:v>Джалал-Абадская область</c:v>
                </c:pt>
                <c:pt idx="3">
                  <c:v>Иссык-Кульская область</c:v>
                </c:pt>
                <c:pt idx="4">
                  <c:v>Нарынская область</c:v>
                </c:pt>
                <c:pt idx="5">
                  <c:v>Ошская область</c:v>
                </c:pt>
                <c:pt idx="6">
                  <c:v>Таласская область</c:v>
                </c:pt>
                <c:pt idx="7">
                  <c:v>Чуйская область</c:v>
                </c:pt>
                <c:pt idx="8">
                  <c:v>г. Бишкек</c:v>
                </c:pt>
                <c:pt idx="9">
                  <c:v>г. Ош</c:v>
                </c:pt>
              </c:strCache>
            </c:strRef>
          </c:cat>
          <c:val>
            <c:numRef>
              <c:f>небюдж.!$M$12:$M$21</c:f>
              <c:numCache>
                <c:formatCode>0</c:formatCode>
                <c:ptCount val="10"/>
                <c:pt idx="0">
                  <c:v>17316</c:v>
                </c:pt>
                <c:pt idx="1">
                  <c:v>11162</c:v>
                </c:pt>
                <c:pt idx="2">
                  <c:v>18457</c:v>
                </c:pt>
                <c:pt idx="3">
                  <c:v>32772</c:v>
                </c:pt>
                <c:pt idx="4">
                  <c:v>15508</c:v>
                </c:pt>
                <c:pt idx="5">
                  <c:v>11128</c:v>
                </c:pt>
                <c:pt idx="6">
                  <c:v>12947</c:v>
                </c:pt>
                <c:pt idx="7">
                  <c:v>12803</c:v>
                </c:pt>
                <c:pt idx="8">
                  <c:v>17983</c:v>
                </c:pt>
                <c:pt idx="9">
                  <c:v>14125</c:v>
                </c:pt>
              </c:numCache>
            </c:numRef>
          </c:val>
        </c:ser>
        <c:ser>
          <c:idx val="1"/>
          <c:order val="1"/>
          <c:tx>
            <c:strRef>
              <c:f>небюдж.!$N$11</c:f>
              <c:strCache>
                <c:ptCount val="1"/>
                <c:pt idx="0">
                  <c:v>бюджетная сфера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025390664423546E-2"/>
                  <c:y val="5.1818270469338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145836837648545E-3"/>
                  <c:y val="7.7727405704008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32552565176717E-2"/>
                  <c:y val="5.1818270469338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25390664423546E-2"/>
                  <c:y val="1.036365409386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229167367529709E-2"/>
                  <c:y val="7.7727405704008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53255256517659E-2"/>
                  <c:y val="1.036365409386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7316015348534341E-2"/>
                  <c:y val="1.54781674267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небюдж.!$L$12:$L$21</c:f>
              <c:strCache>
                <c:ptCount val="10"/>
                <c:pt idx="0">
                  <c:v>Кыргызская Республика</c:v>
                </c:pt>
                <c:pt idx="1">
                  <c:v>Баткенская область</c:v>
                </c:pt>
                <c:pt idx="2">
                  <c:v>Джалал-Абадская область</c:v>
                </c:pt>
                <c:pt idx="3">
                  <c:v>Иссык-Кульская область</c:v>
                </c:pt>
                <c:pt idx="4">
                  <c:v>Нарынская область</c:v>
                </c:pt>
                <c:pt idx="5">
                  <c:v>Ошская область</c:v>
                </c:pt>
                <c:pt idx="6">
                  <c:v>Таласская область</c:v>
                </c:pt>
                <c:pt idx="7">
                  <c:v>Чуйская область</c:v>
                </c:pt>
                <c:pt idx="8">
                  <c:v>г. Бишкек</c:v>
                </c:pt>
                <c:pt idx="9">
                  <c:v>г. Ош</c:v>
                </c:pt>
              </c:strCache>
            </c:strRef>
          </c:cat>
          <c:val>
            <c:numRef>
              <c:f>небюдж.!$N$12:$N$21</c:f>
              <c:numCache>
                <c:formatCode>0</c:formatCode>
                <c:ptCount val="10"/>
                <c:pt idx="0" formatCode="General">
                  <c:v>10720</c:v>
                </c:pt>
                <c:pt idx="1">
                  <c:v>8898</c:v>
                </c:pt>
                <c:pt idx="2">
                  <c:v>8963</c:v>
                </c:pt>
                <c:pt idx="3">
                  <c:v>9527</c:v>
                </c:pt>
                <c:pt idx="4">
                  <c:v>12012</c:v>
                </c:pt>
                <c:pt idx="5">
                  <c:v>8298</c:v>
                </c:pt>
                <c:pt idx="6">
                  <c:v>9040</c:v>
                </c:pt>
                <c:pt idx="7">
                  <c:v>9849</c:v>
                </c:pt>
                <c:pt idx="8">
                  <c:v>14424</c:v>
                </c:pt>
                <c:pt idx="9">
                  <c:v>10542</c:v>
                </c:pt>
              </c:numCache>
            </c:numRef>
          </c:val>
        </c:ser>
        <c:ser>
          <c:idx val="2"/>
          <c:order val="2"/>
          <c:tx>
            <c:strRef>
              <c:f>небюдж.!$O$11</c:f>
              <c:strCache>
                <c:ptCount val="1"/>
              </c:strCache>
            </c:strRef>
          </c:tx>
          <c:invertIfNegative val="0"/>
          <c:cat>
            <c:strRef>
              <c:f>небюдж.!$L$12:$L$21</c:f>
              <c:strCache>
                <c:ptCount val="10"/>
                <c:pt idx="0">
                  <c:v>Кыргызская Республика</c:v>
                </c:pt>
                <c:pt idx="1">
                  <c:v>Баткенская область</c:v>
                </c:pt>
                <c:pt idx="2">
                  <c:v>Джалал-Абадская область</c:v>
                </c:pt>
                <c:pt idx="3">
                  <c:v>Иссык-Кульская область</c:v>
                </c:pt>
                <c:pt idx="4">
                  <c:v>Нарынская область</c:v>
                </c:pt>
                <c:pt idx="5">
                  <c:v>Ошская область</c:v>
                </c:pt>
                <c:pt idx="6">
                  <c:v>Таласская область</c:v>
                </c:pt>
                <c:pt idx="7">
                  <c:v>Чуйская область</c:v>
                </c:pt>
                <c:pt idx="8">
                  <c:v>г. Бишкек</c:v>
                </c:pt>
                <c:pt idx="9">
                  <c:v>г. Ош</c:v>
                </c:pt>
              </c:strCache>
            </c:strRef>
          </c:cat>
          <c:val>
            <c:numRef>
              <c:f>небюдж.!$O$12:$O$21</c:f>
              <c:numCache>
                <c:formatCode>General</c:formatCode>
                <c:ptCount val="10"/>
                <c:pt idx="7" formatCode="0.0">
                  <c:v>129.99289267945986</c:v>
                </c:pt>
                <c:pt idx="8" formatCode="0.0">
                  <c:v>124.67415418746533</c:v>
                </c:pt>
                <c:pt idx="9" formatCode="0.0">
                  <c:v>133.98785809144374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60288"/>
        <c:axId val="29661824"/>
      </c:barChart>
      <c:catAx>
        <c:axId val="29660288"/>
        <c:scaling>
          <c:orientation val="minMax"/>
        </c:scaling>
        <c:delete val="0"/>
        <c:axPos val="b"/>
        <c:majorTickMark val="out"/>
        <c:minorTickMark val="none"/>
        <c:tickLblPos val="nextTo"/>
        <c:crossAx val="29661824"/>
        <c:crosses val="autoZero"/>
        <c:auto val="1"/>
        <c:lblAlgn val="ctr"/>
        <c:lblOffset val="100"/>
        <c:noMultiLvlLbl val="0"/>
      </c:catAx>
      <c:valAx>
        <c:axId val="2966182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96602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3766017129587"/>
          <c:y val="0.23398328690807799"/>
          <c:w val="0.75917183632973906"/>
          <c:h val="0.426183844011142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пм!$B$10:$B$12</c:f>
              <c:strCache>
                <c:ptCount val="1"/>
                <c:pt idx="0">
                  <c:v>Прожиточный минимум трудоспособного населения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пм!$A$13:$A$18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пм!$B$13:$B$18</c:f>
              <c:numCache>
                <c:formatCode>General</c:formatCode>
                <c:ptCount val="6"/>
                <c:pt idx="0" formatCode="0.00">
                  <c:v>3905.44</c:v>
                </c:pt>
                <c:pt idx="1">
                  <c:v>4920.71</c:v>
                </c:pt>
                <c:pt idx="2">
                  <c:v>4850.32</c:v>
                </c:pt>
                <c:pt idx="3" formatCode="0.0">
                  <c:v>5139.72</c:v>
                </c:pt>
                <c:pt idx="4" formatCode="0.0">
                  <c:v>5563</c:v>
                </c:pt>
                <c:pt idx="5">
                  <c:v>5799.84</c:v>
                </c:pt>
              </c:numCache>
            </c:numRef>
          </c:val>
        </c:ser>
        <c:ser>
          <c:idx val="0"/>
          <c:order val="1"/>
          <c:tx>
            <c:strRef>
              <c:f>пм!$C$10:$C$12</c:f>
              <c:strCache>
                <c:ptCount val="1"/>
                <c:pt idx="0">
                  <c:v>Заработная плата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пм!$A$13:$A$18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пм!$C$13:$C$18</c:f>
              <c:numCache>
                <c:formatCode>#,##0</c:formatCode>
                <c:ptCount val="6"/>
                <c:pt idx="0">
                  <c:v>7189</c:v>
                </c:pt>
                <c:pt idx="1">
                  <c:v>9304</c:v>
                </c:pt>
                <c:pt idx="2">
                  <c:v>10726.4</c:v>
                </c:pt>
                <c:pt idx="3">
                  <c:v>11341</c:v>
                </c:pt>
                <c:pt idx="4">
                  <c:v>12285</c:v>
                </c:pt>
                <c:pt idx="5">
                  <c:v>13483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30560"/>
        <c:axId val="30132096"/>
      </c:barChart>
      <c:lineChart>
        <c:grouping val="standard"/>
        <c:varyColors val="0"/>
        <c:ser>
          <c:idx val="2"/>
          <c:order val="2"/>
          <c:tx>
            <c:strRef>
              <c:f>пм!$D$10:$D$12</c:f>
              <c:strCache>
                <c:ptCount val="1"/>
                <c:pt idx="0">
                  <c:v>Отношение заработной платы к прожиточному минимуму трудоспособного населения, процентов</c:v>
                </c:pt>
              </c:strCache>
            </c:strRef>
          </c:tx>
          <c:spPr>
            <a:ln w="34925">
              <a:solidFill>
                <a:srgbClr val="3366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7391570072879646E-2"/>
                  <c:y val="-0.100257974509942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214247740563533E-2"/>
                  <c:y val="-7.5461209240736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659217365000503E-2"/>
                  <c:y val="-4.6758648412191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227128307526153E-2"/>
                  <c:y val="-4.3891844600506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670388091440724E-2"/>
                  <c:y val="-7.0116336809250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999346971580706E-2"/>
                  <c:y val="-7.8552410678394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974238866074754E-2"/>
                  <c:y val="-7.1315409898087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8277846848091358E-2"/>
                  <c:y val="-0.179133621810787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505460740852369E-2"/>
                  <c:y val="-2.5398311697524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пм!$A$13:$A$18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пм!$D$13:$D$18</c:f>
              <c:numCache>
                <c:formatCode>0.0</c:formatCode>
                <c:ptCount val="6"/>
                <c:pt idx="0">
                  <c:v>184.07657011757956</c:v>
                </c:pt>
                <c:pt idx="1">
                  <c:v>189.07840535207319</c:v>
                </c:pt>
                <c:pt idx="2">
                  <c:v>221.14829537020236</c:v>
                </c:pt>
                <c:pt idx="3">
                  <c:v>220.65404341092508</c:v>
                </c:pt>
                <c:pt idx="4">
                  <c:v>220.83408232967821</c:v>
                </c:pt>
                <c:pt idx="5">
                  <c:v>232.47193026014509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16896"/>
        <c:axId val="30418432"/>
      </c:lineChart>
      <c:catAx>
        <c:axId val="301305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 Cyr"/>
                <a:ea typeface="Times New Roman Cyr"/>
                <a:cs typeface="Times New Roman Cyr"/>
              </a:defRPr>
            </a:pPr>
            <a:endParaRPr lang="ru-RU"/>
          </a:p>
        </c:txPr>
        <c:crossAx val="30132096"/>
        <c:crosses val="autoZero"/>
        <c:auto val="0"/>
        <c:lblAlgn val="ctr"/>
        <c:lblOffset val="20"/>
        <c:tickLblSkip val="1"/>
        <c:tickMarkSkip val="1"/>
        <c:noMultiLvlLbl val="0"/>
      </c:catAx>
      <c:valAx>
        <c:axId val="30132096"/>
        <c:scaling>
          <c:orientation val="minMax"/>
          <c:max val="18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 Cyr"/>
                    <a:ea typeface="Times New Roman Cyr"/>
                    <a:cs typeface="Times New Roman Cyr"/>
                  </a:defRPr>
                </a:pPr>
                <a:r>
                  <a:rPr lang="ru-RU"/>
                  <a:t>сомы</a:t>
                </a:r>
              </a:p>
            </c:rich>
          </c:tx>
          <c:layout>
            <c:manualLayout>
              <c:xMode val="edge"/>
              <c:yMode val="edge"/>
              <c:x val="4.7846771447147092E-3"/>
              <c:y val="0.38931984308413059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 Cyr"/>
                <a:ea typeface="Times New Roman Cyr"/>
                <a:cs typeface="Times New Roman Cyr"/>
              </a:defRPr>
            </a:pPr>
            <a:endParaRPr lang="ru-RU"/>
          </a:p>
        </c:txPr>
        <c:crossAx val="30130560"/>
        <c:crosses val="autoZero"/>
        <c:crossBetween val="between"/>
        <c:majorUnit val="4000"/>
      </c:valAx>
      <c:catAx>
        <c:axId val="30416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18432"/>
        <c:crossesAt val="100"/>
        <c:auto val="0"/>
        <c:lblAlgn val="ctr"/>
        <c:lblOffset val="100"/>
        <c:noMultiLvlLbl val="0"/>
      </c:catAx>
      <c:valAx>
        <c:axId val="30418432"/>
        <c:scaling>
          <c:orientation val="minMax"/>
          <c:max val="24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 Cyr"/>
                    <a:ea typeface="Times New Roman Cyr"/>
                    <a:cs typeface="Times New Roman Cyr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92982611118564296"/>
              <c:y val="0.3398332063330792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0416896"/>
        <c:crosses val="max"/>
        <c:crossBetween val="between"/>
        <c:majorUnit val="50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9.5693955686731821E-2"/>
          <c:y val="0.73503316117743345"/>
          <c:w val="0.83572704788048291"/>
          <c:h val="0.23989727090565294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imes New Roman Cyr"/>
              <a:ea typeface="Times New Roman Cyr"/>
              <a:cs typeface="Times New Roman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 Cyr"/>
          <a:ea typeface="Times New Roman Cyr"/>
          <a:cs typeface="Times New Roman Cyr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0ED23-6DC8-4B85-BE7A-CB8932DD4942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8803B-1F94-4744-BB0A-CC95CE125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7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90D38-3EA5-4784-A95E-0B8F40B11C6C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5043C-D06A-452F-806E-82075BF3A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22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3C7E-CE18-4CEB-8CD5-2E8C6666F9EC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9A05-7447-44BD-8A04-DD205B063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3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3C7E-CE18-4CEB-8CD5-2E8C6666F9EC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9A05-7447-44BD-8A04-DD205B063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1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3C7E-CE18-4CEB-8CD5-2E8C6666F9EC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9A05-7447-44BD-8A04-DD205B063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5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3C7E-CE18-4CEB-8CD5-2E8C6666F9EC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9A05-7447-44BD-8A04-DD205B063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3C7E-CE18-4CEB-8CD5-2E8C6666F9EC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9A05-7447-44BD-8A04-DD205B063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9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3C7E-CE18-4CEB-8CD5-2E8C6666F9EC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9A05-7447-44BD-8A04-DD205B063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2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3C7E-CE18-4CEB-8CD5-2E8C6666F9EC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9A05-7447-44BD-8A04-DD205B063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5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3C7E-CE18-4CEB-8CD5-2E8C6666F9EC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9A05-7447-44BD-8A04-DD205B063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8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3C7E-CE18-4CEB-8CD5-2E8C6666F9EC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9A05-7447-44BD-8A04-DD205B063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8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3C7E-CE18-4CEB-8CD5-2E8C6666F9EC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9A05-7447-44BD-8A04-DD205B063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2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3C7E-CE18-4CEB-8CD5-2E8C6666F9EC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9A05-7447-44BD-8A04-DD205B063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6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33C7E-CE18-4CEB-8CD5-2E8C6666F9EC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E9A05-7447-44BD-8A04-DD205B063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6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3392" y="448130"/>
            <a:ext cx="8316686" cy="36576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статистический комитет Кыргызской Республики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в  Кыргызской Республике в 2015году</a:t>
            </a:r>
            <a:endParaRPr lang="ru-RU" sz="4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252804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Джайлобаева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Г.Ж.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www.stat.kg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78" y="448130"/>
            <a:ext cx="1267821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6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628" y="365125"/>
            <a:ext cx="10080171" cy="132556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Отношение средней заработной платы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работников к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прожиточному минимуму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трудоспособного населения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 </a:t>
            </a:r>
            <a:br>
              <a:rPr lang="ru-RU" sz="2400" dirty="0" smtClean="0">
                <a:solidFill>
                  <a:prstClr val="black"/>
                </a:solidFill>
                <a:latin typeface="Calibri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процентах)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6" y="277584"/>
            <a:ext cx="1004207" cy="8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0629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944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378" y="155121"/>
            <a:ext cx="10515600" cy="1122131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мужчин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женщин по территории </a:t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(сомов)</a:t>
            </a: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418244"/>
              </p:ext>
            </p:extLst>
          </p:nvPr>
        </p:nvGraphicFramePr>
        <p:xfrm>
          <a:off x="838200" y="1477735"/>
          <a:ext cx="11057164" cy="517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3" y="272140"/>
            <a:ext cx="1004207" cy="10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1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308" y="365125"/>
            <a:ext cx="9549492" cy="1325563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Kyrghyz Times" pitchFamily="2" charset="0"/>
                <a:ea typeface="Times New Roman" pitchFamily="18" charset="0"/>
                <a:cs typeface="Times New Roman" pitchFamily="18" charset="0"/>
              </a:rPr>
              <a:t>Среднемесячная номинальная и реальная заработная плата</a:t>
            </a:r>
            <a:r>
              <a:rPr lang="ru-RU" sz="2800" baseline="30000" dirty="0">
                <a:solidFill>
                  <a:prstClr val="black"/>
                </a:solidFill>
                <a:latin typeface="Kyrghyz Time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Kyrghyz Times" pitchFamily="2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solidFill>
                  <a:prstClr val="black"/>
                </a:solidFill>
                <a:latin typeface="Kyrghyz Times" pitchFamily="2" charset="0"/>
                <a:ea typeface="Times New Roman" pitchFamily="18" charset="0"/>
                <a:cs typeface="Times New Roman" pitchFamily="18" charset="0"/>
              </a:rPr>
              <a:t>территории</a:t>
            </a:r>
            <a:r>
              <a:rPr lang="ru-RU" sz="2800" baseline="30000" dirty="0">
                <a:solidFill>
                  <a:prstClr val="black"/>
                </a:solidFill>
                <a:latin typeface="Kyrghyz Time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Kyrghyz Times" pitchFamily="2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Kyrghyz Times" pitchFamily="2" charset="0"/>
                <a:ea typeface="Times New Roman" pitchFamily="18" charset="0"/>
                <a:cs typeface="Times New Roman" pitchFamily="18" charset="0"/>
              </a:rPr>
              <a:t>январе-мае 2016г</a:t>
            </a:r>
            <a:r>
              <a:rPr lang="ru-RU" sz="2800" b="1" dirty="0">
                <a:solidFill>
                  <a:prstClr val="black"/>
                </a:solidFill>
                <a:latin typeface="Kyrghyz Times" pitchFamily="2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prstClr val="black"/>
                </a:solidFill>
                <a:latin typeface="Kyrghyz Times" pitchFamily="2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Kyrghyz Times" pitchFamily="2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Kyrghyz Times" pitchFamily="2" charset="0"/>
                <a:ea typeface="Times New Roman" pitchFamily="18" charset="0"/>
                <a:cs typeface="Times New Roman" pitchFamily="18" charset="0"/>
              </a:rPr>
              <a:t>(без учета малых предприятий)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195301"/>
              </p:ext>
            </p:extLst>
          </p:nvPr>
        </p:nvGraphicFramePr>
        <p:xfrm>
          <a:off x="838200" y="1812473"/>
          <a:ext cx="10515600" cy="4785510"/>
        </p:xfrm>
        <a:graphic>
          <a:graphicData uri="http://schemas.openxmlformats.org/drawingml/2006/table">
            <a:tbl>
              <a:tblPr/>
              <a:tblGrid>
                <a:gridCol w="2847624"/>
                <a:gridCol w="1152510"/>
                <a:gridCol w="1737177"/>
                <a:gridCol w="1737177"/>
                <a:gridCol w="3041112"/>
              </a:tblGrid>
              <a:tr h="62011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Сомов</a:t>
                      </a:r>
                      <a:endParaRPr lang="ru-RU" sz="1600" dirty="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В процентах к соответствующему периоду предыдущего года</a:t>
                      </a:r>
                      <a:endParaRPr lang="ru-RU" sz="1600" dirty="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Реальная заработная плата</a:t>
                      </a:r>
                      <a:br>
                        <a:rPr lang="ru-RU" sz="1600" b="1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в процентах к </a:t>
                      </a:r>
                      <a:br>
                        <a:rPr lang="ru-RU" sz="1600" b="1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соответствующему периоду предыдущего года</a:t>
                      </a:r>
                      <a:endParaRPr lang="ru-RU" sz="1600" dirty="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400" dirty="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400" dirty="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55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Кыргызская Республика</a:t>
                      </a:r>
                      <a:endParaRPr lang="ru-RU" sz="1600" dirty="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Kyrghyz Times"/>
                          <a:ea typeface="Times New Roman"/>
                          <a:cs typeface="Arial CYR"/>
                        </a:rPr>
                        <a:t>13649</a:t>
                      </a:r>
                      <a:endParaRPr lang="ru-RU" sz="160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>
                          <a:effectLst/>
                          <a:latin typeface="Kyrghyz Times"/>
                          <a:ea typeface="Arial Unicode MS"/>
                          <a:cs typeface="Arial CYR"/>
                        </a:rPr>
                        <a:t>106,9</a:t>
                      </a:r>
                      <a:endParaRPr lang="ru-RU" sz="160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112,0</a:t>
                      </a:r>
                      <a:endParaRPr lang="ru-RU" sz="160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111,2</a:t>
                      </a:r>
                      <a:endParaRPr lang="ru-RU" sz="160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0555"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 err="1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Баткенская</a:t>
                      </a:r>
                      <a:r>
                        <a:rPr lang="ru-RU" sz="1600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 область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9997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Arial Unicode MS"/>
                          <a:cs typeface="Arial CYR"/>
                        </a:rPr>
                        <a:t>104,1</a:t>
                      </a:r>
                      <a:endParaRPr lang="ru-RU" sz="160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111,7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111,6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705"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Джалал-Абадская область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12746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Arial Unicode MS"/>
                          <a:cs typeface="Arial CYR"/>
                        </a:rPr>
                        <a:t>103,8</a:t>
                      </a:r>
                      <a:endParaRPr lang="ru-RU" sz="1600" dirty="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117,8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116,6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705"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Ис</a:t>
                      </a:r>
                      <a:r>
                        <a:rPr lang="en-US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ык-Кульская область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10393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Arial Unicode MS"/>
                          <a:cs typeface="Arial CYR"/>
                        </a:rPr>
                        <a:t>105,4</a:t>
                      </a:r>
                      <a:endParaRPr lang="ru-RU" sz="1600" dirty="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114,4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115,1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555"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Нарынская область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13788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Arial Unicode MS"/>
                          <a:cs typeface="Arial CYR"/>
                        </a:rPr>
                        <a:t>108,6</a:t>
                      </a:r>
                      <a:endParaRPr lang="ru-RU" sz="1600" dirty="0">
                        <a:effectLst/>
                        <a:latin typeface="Kyrghyz 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115,5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112,8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705"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Ошская область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9325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101,0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118,8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119,0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555"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Таласская область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10375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105,3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112,2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116,1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705"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Чуйская область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12139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105,9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112,7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108,7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555"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г. Бишкек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17612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109,0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109,2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108,5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555"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г. Ош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12161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110,5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109,7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Kyrghyz Times"/>
                          <a:ea typeface="Times New Roman"/>
                          <a:cs typeface="Times New Roman"/>
                        </a:rPr>
                        <a:t>109,9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0239"/>
            <a:ext cx="1006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60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771" y="283482"/>
            <a:ext cx="9394371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Индекс потребительских цен в 2015-2016гг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1948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4" y="358322"/>
            <a:ext cx="965743" cy="8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32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6049" y="220436"/>
            <a:ext cx="10014857" cy="1028700"/>
          </a:xfrm>
        </p:spPr>
        <p:txBody>
          <a:bodyPr/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 работников </a:t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долларах США)</a:t>
            </a:r>
            <a:endParaRPr lang="ru-RU" i="1" dirty="0"/>
          </a:p>
        </p:txBody>
      </p:sp>
      <p:pic>
        <p:nvPicPr>
          <p:cNvPr id="4" name="Picture 2" descr="logo N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2" y="228600"/>
            <a:ext cx="1004207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26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www.stat.kg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62682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365125"/>
            <a:ext cx="10480222" cy="84318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данных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статистическая отчетность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№1-Т годовая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 №1 ФХД – микро годовая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предприятий - 29 тысяч,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статус юридического лица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 от: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собственности,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экономической деятельности,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ведомственной принадлежности. </a:t>
            </a:r>
          </a:p>
        </p:txBody>
      </p:sp>
      <p:pic>
        <p:nvPicPr>
          <p:cNvPr id="4" name="Picture 2" descr="logo N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81" y="358322"/>
            <a:ext cx="1178014" cy="10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8556" y="365125"/>
            <a:ext cx="9835243" cy="1325563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Структура занятого населения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2015году      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(по данным интегрированного обследования бюджетов домашних хозяйств и рабочей силы,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процентах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8581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" y="293009"/>
            <a:ext cx="1267821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692" y="365125"/>
            <a:ext cx="9729107" cy="132556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Динамика среднемесячной заработной платы по Кыргызской Республике в 2005-2015гг.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(сомов)</a:t>
            </a: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7461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1" y="88901"/>
            <a:ext cx="965743" cy="8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8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477" y="389618"/>
            <a:ext cx="9729107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Номинальный и реальный темпы роста среднемесячной  заработной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работников  </a:t>
            </a:r>
            <a:b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к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предыдущему году )</a:t>
            </a:r>
            <a:endParaRPr lang="ru-RU" sz="3200" dirty="0"/>
          </a:p>
        </p:txBody>
      </p:sp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79" y="448129"/>
            <a:ext cx="965743" cy="8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0534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43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9171" y="277586"/>
            <a:ext cx="10112829" cy="103913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работников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видам экономической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2015 году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(сомов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4" name="Picture 2" descr="logo N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5" y="277585"/>
            <a:ext cx="1004207" cy="8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052207"/>
              </p:ext>
            </p:extLst>
          </p:nvPr>
        </p:nvGraphicFramePr>
        <p:xfrm>
          <a:off x="220436" y="1240970"/>
          <a:ext cx="11772900" cy="568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82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586" y="365125"/>
            <a:ext cx="9934802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Численность и заработная плата работников отдельных отраслей социальной сферы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42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Среднемесячная заработная плата, сомов</a:t>
            </a:r>
            <a:endParaRPr lang="ru-RU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3894716"/>
              </p:ext>
            </p:extLst>
          </p:nvPr>
        </p:nvGraphicFramePr>
        <p:xfrm>
          <a:off x="146956" y="2294164"/>
          <a:ext cx="6727373" cy="444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31379" y="1583191"/>
            <a:ext cx="5183188" cy="50686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Доля численности работников отдельных отраслей </a:t>
            </a:r>
            <a:r>
              <a:rPr lang="ru-RU" sz="1500" b="0" i="1" dirty="0" smtClean="0"/>
              <a:t>(</a:t>
            </a:r>
            <a:r>
              <a:rPr lang="ru-RU" sz="1500" b="0" i="1" dirty="0"/>
              <a:t>п</a:t>
            </a:r>
            <a:r>
              <a:rPr lang="ru-RU" sz="1500" b="0" i="1" dirty="0" smtClean="0"/>
              <a:t>роцентах к итогу)</a:t>
            </a:r>
            <a:endParaRPr lang="ru-RU" sz="1500" b="0" i="1" dirty="0"/>
          </a:p>
        </p:txBody>
      </p:sp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6" y="277584"/>
            <a:ext cx="1004207" cy="8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39544622"/>
              </p:ext>
            </p:extLst>
          </p:nvPr>
        </p:nvGraphicFramePr>
        <p:xfrm>
          <a:off x="6727370" y="2505075"/>
          <a:ext cx="462801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57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314" y="365125"/>
            <a:ext cx="10145486" cy="1325563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по территории Кыргызской Республики </a:t>
            </a:r>
            <a:b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(сомов)</a:t>
            </a:r>
            <a:endParaRPr lang="ru-RU" dirty="0"/>
          </a:p>
        </p:txBody>
      </p:sp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6" y="277584"/>
            <a:ext cx="1004207" cy="8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914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092" y="365125"/>
            <a:ext cx="9957707" cy="1325563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бюджетной и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небюджетной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сферы по территории</a:t>
            </a:r>
            <a:b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сомов</a:t>
            </a:r>
            <a:endParaRPr lang="ru-RU" sz="2700" i="1" dirty="0"/>
          </a:p>
        </p:txBody>
      </p:sp>
      <p:pic>
        <p:nvPicPr>
          <p:cNvPr id="6" name="Picture 2" descr="logo N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6" y="277584"/>
            <a:ext cx="1004207" cy="8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905650"/>
              </p:ext>
            </p:extLst>
          </p:nvPr>
        </p:nvGraphicFramePr>
        <p:xfrm>
          <a:off x="838199" y="1825625"/>
          <a:ext cx="11146971" cy="490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0784938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330</Words>
  <Application>Microsoft Office PowerPoint</Application>
  <PresentationFormat>Произвольный</PresentationFormat>
  <Paragraphs>137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Национальный статистический комитет Кыргызской Республики  Среднемесячная заработная плата в  Кыргызской Республике в 2015году</vt:lpstr>
      <vt:lpstr>Источники данных </vt:lpstr>
      <vt:lpstr>Структура занятого населения в 2015году         (по данным интегрированного обследования бюджетов домашних хозяйств и рабочей силы, в процентах)</vt:lpstr>
      <vt:lpstr>Динамика среднемесячной заработной платы по Кыргызской Республике в 2005-2015гг.  (сомов)</vt:lpstr>
      <vt:lpstr>Номинальный и реальный темпы роста среднемесячной  заработной платы работников   (в % к предыдущему году )</vt:lpstr>
      <vt:lpstr>Среднемесячная заработная плата работников по видам экономической деятельности в 2015 году   (сомов)</vt:lpstr>
      <vt:lpstr>Численность и заработная плата работников отдельных отраслей социальной сферы</vt:lpstr>
      <vt:lpstr>Среднемесячная заработная плата работников по территории Кыргызской Республики    (сомов)</vt:lpstr>
      <vt:lpstr>Среднемесячная заработная плата работников бюджетной и небюджетной сферы по территории  сомов</vt:lpstr>
      <vt:lpstr>Отношение средней заработной платы работников к прожиточному минимуму трудоспособного населения   (в процентах) </vt:lpstr>
      <vt:lpstr> Средняя заработная плата мужчин и  женщин по территории  (сомов)</vt:lpstr>
      <vt:lpstr>Среднемесячная номинальная и реальная заработная плата по территории в январе-мае 2016г.  (без учета малых предприятий) </vt:lpstr>
      <vt:lpstr>Индекс потребительских цен в 2015-2016гг.</vt:lpstr>
      <vt:lpstr>Среднемесячная заработная плата  работников    (в долларах США)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Молодежь Кыргызской Республики</dc:title>
  <dc:creator>Asanbekova</dc:creator>
  <cp:lastModifiedBy>bolot</cp:lastModifiedBy>
  <cp:revision>180</cp:revision>
  <cp:lastPrinted>2016-07-12T03:44:50Z</cp:lastPrinted>
  <dcterms:created xsi:type="dcterms:W3CDTF">2014-05-26T08:23:18Z</dcterms:created>
  <dcterms:modified xsi:type="dcterms:W3CDTF">2016-07-12T03:41:16Z</dcterms:modified>
</cp:coreProperties>
</file>