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9" r:id="rId3"/>
    <p:sldId id="394" r:id="rId4"/>
    <p:sldId id="373" r:id="rId5"/>
    <p:sldId id="412" r:id="rId6"/>
    <p:sldId id="413" r:id="rId7"/>
    <p:sldId id="407" r:id="rId8"/>
    <p:sldId id="419" r:id="rId9"/>
    <p:sldId id="406" r:id="rId10"/>
    <p:sldId id="418" r:id="rId11"/>
    <p:sldId id="415" r:id="rId12"/>
    <p:sldId id="416" r:id="rId13"/>
    <p:sldId id="417" r:id="rId14"/>
    <p:sldId id="410" r:id="rId15"/>
    <p:sldId id="401" r:id="rId16"/>
    <p:sldId id="351" r:id="rId17"/>
    <p:sldId id="298" r:id="rId18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195" autoAdjust="0"/>
  </p:normalViewPr>
  <p:slideViewPr>
    <p:cSldViewPr snapToGrid="0">
      <p:cViewPr varScale="1">
        <p:scale>
          <a:sx n="120" d="100"/>
          <a:sy n="120" d="100"/>
        </p:scale>
        <p:origin x="20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99;_&#1075;&#1088;&#1072;&#1092;&#1080;&#1082;&#1080;_&#1047;&#1055;_2020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ЗП_Обл!#ССЫЛКА!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cat>
            <c:strRef>
              <c:f>ЗП_Обл!$A$6:$A$16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Нарынская область</c:v>
                </c:pt>
                <c:pt idx="3">
                  <c:v>Кыргызская Республика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ЗП_Обл!#ССЫЛКА!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ЗП_Обл!$B$5</c:f>
              <c:strCache>
                <c:ptCount val="1"/>
                <c:pt idx="0">
                  <c:v>2023 январь-октябрь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fld id="{AF5DCF77-502B-4E08-B767-8915A8CD4FFA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ЗП_Обл!$A$6:$A$16</c:f>
              <c:strCache>
                <c:ptCount val="10"/>
                <c:pt idx="0">
                  <c:v>Иссык-Кульская область</c:v>
                </c:pt>
                <c:pt idx="1">
                  <c:v>г.Бишкек</c:v>
                </c:pt>
                <c:pt idx="2">
                  <c:v>Нарынская область</c:v>
                </c:pt>
                <c:pt idx="3">
                  <c:v>Кыргызская Республика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ЗП_Обл!$B$6:$B$16</c:f>
              <c:numCache>
                <c:formatCode>0</c:formatCode>
                <c:ptCount val="11"/>
                <c:pt idx="0">
                  <c:v>39110</c:v>
                </c:pt>
                <c:pt idx="1">
                  <c:v>38411</c:v>
                </c:pt>
                <c:pt idx="2">
                  <c:v>33016</c:v>
                </c:pt>
                <c:pt idx="3">
                  <c:v>32174</c:v>
                </c:pt>
                <c:pt idx="4">
                  <c:v>30695</c:v>
                </c:pt>
                <c:pt idx="5">
                  <c:v>28925</c:v>
                </c:pt>
                <c:pt idx="6">
                  <c:v>27131</c:v>
                </c:pt>
                <c:pt idx="7">
                  <c:v>26882</c:v>
                </c:pt>
                <c:pt idx="8">
                  <c:v>26107</c:v>
                </c:pt>
                <c:pt idx="9">
                  <c:v>23634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258672"/>
        <c:axId val="391257888"/>
      </c:barChart>
      <c:catAx>
        <c:axId val="39125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1257888"/>
        <c:crosses val="autoZero"/>
        <c:auto val="1"/>
        <c:lblAlgn val="ctr"/>
        <c:lblOffset val="100"/>
        <c:noMultiLvlLbl val="0"/>
      </c:catAx>
      <c:valAx>
        <c:axId val="39125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125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331858850038762"/>
          <c:y val="3.0458776324656978E-2"/>
          <c:w val="0.47076668606627425"/>
          <c:h val="0.9052329137057298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20361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 </a:t>
                    </a:r>
                    <a:r>
                      <a:rPr lang="en-US" smtClean="0"/>
                      <a:t>917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 </a:t>
                    </a:r>
                    <a:r>
                      <a:rPr lang="en-US" smtClean="0"/>
                      <a:t>167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23 </a:t>
                    </a:r>
                    <a:r>
                      <a:rPr lang="en-US" smtClean="0"/>
                      <a:t>649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24 </a:t>
                    </a:r>
                    <a:r>
                      <a:rPr lang="en-US" smtClean="0"/>
                      <a:t>531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25 </a:t>
                    </a:r>
                    <a:r>
                      <a:rPr lang="en-US" smtClean="0"/>
                      <a:t>338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25 </a:t>
                    </a:r>
                    <a:r>
                      <a:rPr lang="en-US" smtClean="0"/>
                      <a:t>364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25 </a:t>
                    </a:r>
                    <a:r>
                      <a:rPr lang="en-US" smtClean="0"/>
                      <a:t>450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28 </a:t>
                    </a:r>
                    <a:r>
                      <a:rPr lang="en-US" smtClean="0"/>
                      <a:t>143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29 </a:t>
                    </a:r>
                    <a:r>
                      <a:rPr lang="en-US" smtClean="0"/>
                      <a:t>736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29 </a:t>
                    </a:r>
                    <a:r>
                      <a:rPr lang="en-US" smtClean="0"/>
                      <a:t>839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32 </a:t>
                    </a:r>
                    <a:r>
                      <a:rPr lang="en-US" smtClean="0"/>
                      <a:t>174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dirty="0" smtClean="0"/>
                      <a:t>36 012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dirty="0" smtClean="0"/>
                      <a:t>41 755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42 </a:t>
                    </a:r>
                    <a:r>
                      <a:rPr lang="en-US" smtClean="0"/>
                      <a:t>550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 smtClean="0"/>
                      <a:t>44 991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47 </a:t>
                    </a:r>
                    <a:r>
                      <a:rPr lang="en-US" smtClean="0"/>
                      <a:t>303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/>
                      <a:t>52 </a:t>
                    </a:r>
                    <a:r>
                      <a:rPr lang="en-US" smtClean="0"/>
                      <a:t>403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/>
                      <a:t>57 </a:t>
                    </a:r>
                    <a:r>
                      <a:rPr lang="en-US" smtClean="0"/>
                      <a:t>309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tx>
                <c:rich>
                  <a:bodyPr/>
                  <a:lstStyle/>
                  <a:p>
                    <a:r>
                      <a:rPr lang="en-US"/>
                      <a:t>57 </a:t>
                    </a:r>
                    <a:r>
                      <a:rPr lang="en-US" smtClean="0"/>
                      <a:t>303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 зарплата ГКЭД.xlsx]график 5.14'!$A$6:$A$25</c:f>
              <c:strCache>
                <c:ptCount val="20"/>
                <c:pt idx="0">
                  <c:v>Прочая обслуживающая деятельность</c:v>
                </c:pt>
                <c:pt idx="1">
                  <c:v>Здравоохранение и социальное обслуживание населения</c:v>
                </c:pt>
                <c:pt idx="2">
                  <c:v>Искусство, развлечения и отдых</c:v>
                </c:pt>
                <c:pt idx="3">
                  <c:v>Сельское хозяйство, лесное хозяйство и рыболовство</c:v>
                </c:pt>
                <c:pt idx="4">
                  <c:v>Образование</c:v>
                </c:pt>
                <c:pt idx="5">
                  <c:v>Водоснабжение, очистка, обработка отходов и получение вторичного сырья</c:v>
                </c:pt>
                <c:pt idx="6">
                  <c:v>Деятельность гостиниц и ресторанов</c:v>
                </c:pt>
                <c:pt idx="7">
                  <c:v>Операции с недвижимым имуществом</c:v>
                </c:pt>
                <c:pt idx="8">
                  <c:v>Административная и вспомогательная деятельность</c:v>
                </c:pt>
                <c:pt idx="9">
                  <c:v>Строительство</c:v>
                </c:pt>
                <c:pt idx="10">
                  <c:v>Оптовая и розничная торговля, ремонт автомобилей и мотоциклов</c:v>
                </c:pt>
                <c:pt idx="11">
                  <c:v>всего</c:v>
                </c:pt>
                <c:pt idx="12">
                  <c:v>Профессиональная, научная и техническая деятельность</c:v>
                </c:pt>
                <c:pt idx="13">
                  <c:v>Транспортная деятельность и хранение грузов</c:v>
                </c:pt>
                <c:pt idx="14">
                  <c:v>Обеспечение (снабжение) электроэнергией, газом, паром и кондиционированным воздухом</c:v>
                </c:pt>
                <c:pt idx="15">
                  <c:v>Государственное управление и оборона; обязательное социальное обеспечение</c:v>
                </c:pt>
                <c:pt idx="16">
                  <c:v>Обрабатывающие производства (обрабатывающая промышленность)</c:v>
                </c:pt>
                <c:pt idx="17">
                  <c:v>Добыча полезных ископаемых</c:v>
                </c:pt>
                <c:pt idx="18">
                  <c:v>Финансовое посредничество и страхование</c:v>
                </c:pt>
                <c:pt idx="19">
                  <c:v>Информация и связь</c:v>
                </c:pt>
              </c:strCache>
            </c:strRef>
          </c:cat>
          <c:val>
            <c:numRef>
              <c:f>'[график зарплата ГКЭД.xlsx]график 5.14'!$B$6:$B$25</c:f>
              <c:numCache>
                <c:formatCode>#,##0</c:formatCode>
                <c:ptCount val="20"/>
                <c:pt idx="0">
                  <c:v>19906</c:v>
                </c:pt>
                <c:pt idx="1">
                  <c:v>20948</c:v>
                </c:pt>
                <c:pt idx="2">
                  <c:v>21260</c:v>
                </c:pt>
                <c:pt idx="3">
                  <c:v>23672</c:v>
                </c:pt>
                <c:pt idx="4">
                  <c:v>24506</c:v>
                </c:pt>
                <c:pt idx="5">
                  <c:v>25176</c:v>
                </c:pt>
                <c:pt idx="6">
                  <c:v>25221</c:v>
                </c:pt>
                <c:pt idx="7">
                  <c:v>25363</c:v>
                </c:pt>
                <c:pt idx="8">
                  <c:v>28009</c:v>
                </c:pt>
                <c:pt idx="9">
                  <c:v>29180</c:v>
                </c:pt>
                <c:pt idx="10">
                  <c:v>29555</c:v>
                </c:pt>
                <c:pt idx="11">
                  <c:v>32123</c:v>
                </c:pt>
                <c:pt idx="12">
                  <c:v>35678</c:v>
                </c:pt>
                <c:pt idx="13">
                  <c:v>40789</c:v>
                </c:pt>
                <c:pt idx="14">
                  <c:v>42837</c:v>
                </c:pt>
                <c:pt idx="15">
                  <c:v>45309</c:v>
                </c:pt>
                <c:pt idx="16">
                  <c:v>47259</c:v>
                </c:pt>
                <c:pt idx="17">
                  <c:v>52148</c:v>
                </c:pt>
                <c:pt idx="18">
                  <c:v>57107</c:v>
                </c:pt>
                <c:pt idx="19">
                  <c:v>57508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40-4372-A914-426DC0EC3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1264552"/>
        <c:axId val="391258280"/>
      </c:barChart>
      <c:catAx>
        <c:axId val="391264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1258280"/>
        <c:crosses val="autoZero"/>
        <c:auto val="1"/>
        <c:lblAlgn val="ctr"/>
        <c:lblOffset val="100"/>
        <c:noMultiLvlLbl val="0"/>
      </c:catAx>
      <c:valAx>
        <c:axId val="391258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91264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62860892388452"/>
          <c:y val="5.2519153337876955E-2"/>
          <c:w val="0.86486351706036746"/>
          <c:h val="0.57084922395750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'бюджет внебюджет (2)'!$B$17</c:f>
              <c:strCache>
                <c:ptCount val="1"/>
                <c:pt idx="0">
                  <c:v>внебюджет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7.7790742901596996E-3"/>
                  <c:y val="-3.809523809523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'бюджет внебюджет (2)'!$A$18:$A$27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Джалал-Абадская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'бюджет внебюджет (2)'!$B$18:$B$27</c:f>
              <c:numCache>
                <c:formatCode>0</c:formatCode>
                <c:ptCount val="10"/>
                <c:pt idx="0">
                  <c:v>68619</c:v>
                </c:pt>
                <c:pt idx="1">
                  <c:v>59225</c:v>
                </c:pt>
                <c:pt idx="2">
                  <c:v>41425</c:v>
                </c:pt>
                <c:pt idx="3">
                  <c:v>41040</c:v>
                </c:pt>
                <c:pt idx="4">
                  <c:v>40009</c:v>
                </c:pt>
                <c:pt idx="5">
                  <c:v>40933</c:v>
                </c:pt>
                <c:pt idx="6">
                  <c:v>29071</c:v>
                </c:pt>
                <c:pt idx="7">
                  <c:v>30155</c:v>
                </c:pt>
                <c:pt idx="8">
                  <c:v>26427</c:v>
                </c:pt>
                <c:pt idx="9">
                  <c:v>26674</c:v>
                </c:pt>
              </c:numCache>
            </c:numRef>
          </c:val>
        </c:ser>
        <c:ser>
          <c:idx val="1"/>
          <c:order val="1"/>
          <c:tx>
            <c:strRef>
              <c:f>'бюджет внебюджет (2)'!$C$17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'бюджет внебюджет (2)'!$A$18:$A$27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Джалал-Абадская область</c:v>
                </c:pt>
                <c:pt idx="3">
                  <c:v>г.Бишкек</c:v>
                </c:pt>
                <c:pt idx="4">
                  <c:v>Кыргызская Республика</c:v>
                </c:pt>
                <c:pt idx="5">
                  <c:v>Нарынская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Ошская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'бюджет внебюджет (2)'!$C$18:$C$27</c:f>
              <c:numCache>
                <c:formatCode>0</c:formatCode>
                <c:ptCount val="10"/>
                <c:pt idx="0">
                  <c:v>24204</c:v>
                </c:pt>
                <c:pt idx="1">
                  <c:v>23116</c:v>
                </c:pt>
                <c:pt idx="2">
                  <c:v>23647</c:v>
                </c:pt>
                <c:pt idx="3">
                  <c:v>34902</c:v>
                </c:pt>
                <c:pt idx="4">
                  <c:v>27386</c:v>
                </c:pt>
                <c:pt idx="5">
                  <c:v>31760</c:v>
                </c:pt>
                <c:pt idx="6">
                  <c:v>25362</c:v>
                </c:pt>
                <c:pt idx="7">
                  <c:v>25664</c:v>
                </c:pt>
                <c:pt idx="8">
                  <c:v>23242</c:v>
                </c:pt>
                <c:pt idx="9">
                  <c:v>25964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61024"/>
        <c:axId val="391259064"/>
      </c:barChart>
      <c:catAx>
        <c:axId val="3912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91259064"/>
        <c:crosses val="autoZero"/>
        <c:auto val="1"/>
        <c:lblAlgn val="ctr"/>
        <c:lblOffset val="100"/>
        <c:noMultiLvlLbl val="0"/>
      </c:catAx>
      <c:valAx>
        <c:axId val="39125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9126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Лист1!$B$11:$B$14</c:f>
              <c:strCache>
                <c:ptCount val="4"/>
                <c:pt idx="0">
                  <c:v>ВСЕГО</c:v>
                </c:pt>
                <c:pt idx="1">
                  <c:v>малые</c:v>
                </c:pt>
                <c:pt idx="2">
                  <c:v>средние</c:v>
                </c:pt>
                <c:pt idx="3">
                  <c:v>крупные</c:v>
                </c:pt>
              </c:strCache>
            </c:strRef>
          </c:cat>
          <c:val>
            <c:numRef>
              <c:f>Лист1!$C$11:$C$14</c:f>
              <c:numCache>
                <c:formatCode>0</c:formatCode>
                <c:ptCount val="4"/>
                <c:pt idx="0">
                  <c:v>34876.926491396465</c:v>
                </c:pt>
                <c:pt idx="1">
                  <c:v>16698.606074890235</c:v>
                </c:pt>
                <c:pt idx="2">
                  <c:v>26228.012889764261</c:v>
                </c:pt>
                <c:pt idx="3">
                  <c:v>47908.772379333452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63376"/>
        <c:axId val="391263768"/>
      </c:barChart>
      <c:catAx>
        <c:axId val="39126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263768"/>
        <c:crosses val="autoZero"/>
        <c:auto val="1"/>
        <c:lblAlgn val="ctr"/>
        <c:lblOffset val="100"/>
        <c:noMultiLvlLbl val="0"/>
      </c:catAx>
      <c:valAx>
        <c:axId val="39126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26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2067252886768924E-2"/>
          <c:y val="4.1666666666666664E-2"/>
          <c:w val="0.90793274711323113"/>
          <c:h val="0.8416746864975212"/>
        </c:manualLayout>
      </c:layout>
      <c:lineChart>
        <c:grouping val="standard"/>
        <c:varyColors val="0"/>
        <c:ser>
          <c:idx val="0"/>
          <c:order val="0"/>
          <c:tx>
            <c:strRef>
              <c:f>'ЗП (соцсфера)'!$A$4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(соцсфера)'!$B$4:$N$4</c:f>
              <c:numCache>
                <c:formatCode>#,##0</c:formatCode>
                <c:ptCount val="13"/>
                <c:pt idx="0" formatCode="0">
                  <c:v>3991</c:v>
                </c:pt>
                <c:pt idx="1">
                  <c:v>6682</c:v>
                </c:pt>
                <c:pt idx="2">
                  <c:v>7999</c:v>
                </c:pt>
                <c:pt idx="3">
                  <c:v>7799</c:v>
                </c:pt>
                <c:pt idx="4" formatCode="0">
                  <c:v>8204.2999999999993</c:v>
                </c:pt>
                <c:pt idx="5" formatCode="0">
                  <c:v>9233.2000000000007</c:v>
                </c:pt>
                <c:pt idx="6" formatCode="0">
                  <c:v>10861.8</c:v>
                </c:pt>
                <c:pt idx="7">
                  <c:v>11095.2</c:v>
                </c:pt>
                <c:pt idx="8">
                  <c:v>11369</c:v>
                </c:pt>
                <c:pt idx="9">
                  <c:v>12411.6</c:v>
                </c:pt>
                <c:pt idx="10">
                  <c:v>14764.3</c:v>
                </c:pt>
                <c:pt idx="11">
                  <c:v>14821.3</c:v>
                </c:pt>
                <c:pt idx="12">
                  <c:v>22132.9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E8-448C-8CB6-833C0C3533C1}"/>
            </c:ext>
          </c:extLst>
        </c:ser>
        <c:ser>
          <c:idx val="1"/>
          <c:order val="1"/>
          <c:tx>
            <c:strRef>
              <c:f>'ЗП (соцсфера)'!$A$5</c:f>
              <c:strCache>
                <c:ptCount val="1"/>
                <c:pt idx="0">
                  <c:v>Здравоохранение и социальное обслуживание населения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(соцсфера)'!$B$5:$N$5</c:f>
              <c:numCache>
                <c:formatCode>#,##0</c:formatCode>
                <c:ptCount val="13"/>
                <c:pt idx="0" formatCode="0">
                  <c:v>4174</c:v>
                </c:pt>
                <c:pt idx="1">
                  <c:v>7341</c:v>
                </c:pt>
                <c:pt idx="2">
                  <c:v>9469</c:v>
                </c:pt>
                <c:pt idx="3">
                  <c:v>9291</c:v>
                </c:pt>
                <c:pt idx="4" formatCode="0">
                  <c:v>9244</c:v>
                </c:pt>
                <c:pt idx="5" formatCode="0">
                  <c:v>9381</c:v>
                </c:pt>
                <c:pt idx="6" formatCode="0">
                  <c:v>9727.7999999999993</c:v>
                </c:pt>
                <c:pt idx="7">
                  <c:v>9947.4</c:v>
                </c:pt>
                <c:pt idx="8">
                  <c:v>10313</c:v>
                </c:pt>
                <c:pt idx="9">
                  <c:v>10809.2</c:v>
                </c:pt>
                <c:pt idx="10">
                  <c:v>10936.8</c:v>
                </c:pt>
                <c:pt idx="11">
                  <c:v>10965.7</c:v>
                </c:pt>
                <c:pt idx="12">
                  <c:v>18954.400000000001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0E8-448C-8CB6-833C0C3533C1}"/>
            </c:ext>
          </c:extLst>
        </c:ser>
        <c:ser>
          <c:idx val="2"/>
          <c:order val="2"/>
          <c:tx>
            <c:strRef>
              <c:f>'ЗП (соцсфера)'!$A$6</c:f>
              <c:strCache>
                <c:ptCount val="1"/>
                <c:pt idx="0">
                  <c:v>Государственное управление и оборона; обязательное социальное обеспечение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(соцсфера)'!$B$6:$N$6</c:f>
              <c:numCache>
                <c:formatCode>#,##0</c:formatCode>
                <c:ptCount val="13"/>
                <c:pt idx="0" formatCode="0">
                  <c:v>9423</c:v>
                </c:pt>
                <c:pt idx="1">
                  <c:v>10032</c:v>
                </c:pt>
                <c:pt idx="2">
                  <c:v>11187</c:v>
                </c:pt>
                <c:pt idx="3">
                  <c:v>12405</c:v>
                </c:pt>
                <c:pt idx="4" formatCode="0">
                  <c:v>15525.5</c:v>
                </c:pt>
                <c:pt idx="5" formatCode="0">
                  <c:v>16385.2</c:v>
                </c:pt>
                <c:pt idx="6" formatCode="0">
                  <c:v>17296.5</c:v>
                </c:pt>
                <c:pt idx="7">
                  <c:v>18183</c:v>
                </c:pt>
                <c:pt idx="8">
                  <c:v>19880</c:v>
                </c:pt>
                <c:pt idx="9">
                  <c:v>20749.7</c:v>
                </c:pt>
                <c:pt idx="10">
                  <c:v>22879.4</c:v>
                </c:pt>
                <c:pt idx="11">
                  <c:v>22684</c:v>
                </c:pt>
                <c:pt idx="12">
                  <c:v>31121.4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0E8-448C-8CB6-833C0C3533C1}"/>
            </c:ext>
          </c:extLst>
        </c:ser>
        <c:ser>
          <c:idx val="3"/>
          <c:order val="3"/>
          <c:tx>
            <c:strRef>
              <c:f>'ЗП (соцсфера)'!$A$7</c:f>
              <c:strCache>
                <c:ptCount val="1"/>
                <c:pt idx="0">
                  <c:v>Искусство, развлечения и отдых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'ЗП (соцсфера)'!$B$3:$N$3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'ЗП (соцсфера)'!$B$7:$N$7</c:f>
              <c:numCache>
                <c:formatCode>#,##0</c:formatCode>
                <c:ptCount val="13"/>
                <c:pt idx="0" formatCode="0">
                  <c:v>3803</c:v>
                </c:pt>
                <c:pt idx="1">
                  <c:v>5327</c:v>
                </c:pt>
                <c:pt idx="2">
                  <c:v>6515</c:v>
                </c:pt>
                <c:pt idx="3">
                  <c:v>8166</c:v>
                </c:pt>
                <c:pt idx="4" formatCode="0">
                  <c:v>9182</c:v>
                </c:pt>
                <c:pt idx="5" formatCode="0">
                  <c:v>9741</c:v>
                </c:pt>
                <c:pt idx="6" formatCode="0">
                  <c:v>9042.1</c:v>
                </c:pt>
                <c:pt idx="7">
                  <c:v>8438.7000000000007</c:v>
                </c:pt>
                <c:pt idx="8">
                  <c:v>8616</c:v>
                </c:pt>
                <c:pt idx="9">
                  <c:v>8982.1</c:v>
                </c:pt>
                <c:pt idx="10">
                  <c:v>9383.5</c:v>
                </c:pt>
                <c:pt idx="11">
                  <c:v>9502.1</c:v>
                </c:pt>
                <c:pt idx="12">
                  <c:v>18180.5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0E8-448C-8CB6-833C0C353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178496"/>
        <c:axId val="262178888"/>
      </c:lineChart>
      <c:catAx>
        <c:axId val="26217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2178888"/>
        <c:crosses val="autoZero"/>
        <c:auto val="1"/>
        <c:lblAlgn val="ctr"/>
        <c:lblOffset val="100"/>
        <c:noMultiLvlLbl val="0"/>
      </c:catAx>
      <c:valAx>
        <c:axId val="26217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217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0ED23-6DC8-4B85-BE7A-CB8932DD4942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803B-1F94-4744-BB0A-CC95CE125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577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90D38-3EA5-4784-A95E-0B8F40B11C6C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5043C-D06A-452F-806E-82075BF3A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22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  </a:t>
            </a:r>
            <a:r>
              <a:rPr lang="ru-RU" baseline="0" dirty="0" err="1"/>
              <a:t>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49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  выросла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 62,8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%</a:t>
            </a:r>
            <a:r>
              <a:rPr lang="ru-RU" sz="1200" b="0" i="0" u="none" strike="noStrike" dirty="0">
                <a:solidFill>
                  <a:schemeClr val="tx1"/>
                </a:solidFill>
                <a:effectLst/>
                <a:latin typeface="+mn-lt"/>
              </a:rPr>
              <a:t>,</a:t>
            </a:r>
          </a:p>
          <a:p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 здравоохранения- на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42,2%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искусства и культуры-</a:t>
            </a:r>
            <a:r>
              <a:rPr lang="ru-RU" dirty="0"/>
              <a:t> </a:t>
            </a:r>
            <a:r>
              <a:rPr lang="ru-RU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на 88,8</a:t>
            </a:r>
            <a:r>
              <a:rPr lang="ru-RU" dirty="0"/>
              <a:t> процента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109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70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0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 соответствии с Постановлением Кабинета Министров КР от 30 марта 2022г. №181 «Об условиях  оплаты труда</a:t>
            </a:r>
            <a:r>
              <a:rPr lang="ru-RU" baseline="0" dirty="0"/>
              <a:t> педагогических  и некоторых категорий работников системы образования повышение заработной платы работникам образования в </a:t>
            </a:r>
            <a:r>
              <a:rPr lang="ru-RU" sz="12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здравоохранения-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273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94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043C-D06A-452F-806E-82075BF3AEA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1A2F-EF59-4AD1-9336-FA1CF4191BF7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8C33-2371-41DC-BB6D-42D041808313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6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17F1-2276-4CA8-A553-C6AF258E10E6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09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B7E0-5D4D-45DA-9629-44EF371F4D1D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2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50F8-D64A-413C-9F45-B67A02612445}" type="datetime1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5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4F8-84FA-4BAD-9CF9-A67435E1CAF5}" type="datetime1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8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E124-85DF-46B0-920E-EBED92839D78}" type="datetime1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8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A2C6-BA11-4958-B7A7-479822CD2CFF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2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7204-2B76-4B74-9711-EF893660A398}" type="datetime1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B79D-A5AF-47CA-B8E1-B7A9335EC137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8D9F-FCEB-4AAB-A8BC-B4A9E67C8E65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3C9F-09A7-4BE7-BF8E-7527B001DDD8}" type="datetime1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E9A05-7447-44BD-8A04-DD205B063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938" y="437322"/>
            <a:ext cx="10591781" cy="399950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</a:t>
            </a:r>
            <a: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</a:t>
            </a: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Кыргызской Республике 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</a:t>
            </a:r>
            <a:r>
              <a:rPr lang="ru-RU" sz="49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–октябре </a:t>
            </a:r>
            <a:r>
              <a:rPr lang="ru-RU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2023года</a:t>
            </a:r>
            <a: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y-KG" sz="49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4262"/>
            <a:ext cx="9144000" cy="1346662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Г.Ж.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y-K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отделом статистики труда и занятости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3420" cy="67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6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54" y="340973"/>
            <a:ext cx="10256310" cy="1325563"/>
          </a:xfrm>
        </p:spPr>
        <p:txBody>
          <a:bodyPr/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cs typeface="+mn-cs"/>
              </a:rPr>
              <a:t>Порядок сбора данных</a:t>
            </a:r>
            <a: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1438" y="1140737"/>
            <a:ext cx="10602362" cy="4517679"/>
          </a:xfrm>
        </p:spPr>
        <p:txBody>
          <a:bodyPr>
            <a:normAutofit fontScale="92500"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в рамках, возложенных на статистические органы функций, разрабатывает методологию и инструментарий (формы отчетности, инструкции и указания по их заполнению) для проведения официальных статистических наблюдений по статистике численности и заработной платы работников.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Указанные сведения собираются от юридических лиц (предприятия, организации и учреждения) и их обособленных подразделений (филиалы, представительства и др.) независимо от вида осуществляемой экономической деятельности, источника финансирования и формы собственности.</a:t>
            </a:r>
          </a:p>
          <a:p>
            <a:pPr marL="365125" lvl="0" indent="450215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Хозяйствующие же субъекты, имеющие статус физического лица, к числу которых относятся и крестьянские (фермерские) хозяйства республики, официальную статистическую отчетность не представляют</a:t>
            </a:r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2</a:t>
            </a:fld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48554" y="6325658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1" y="617696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1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8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предприятий и р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 заработной плате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6424"/>
            <a:ext cx="10515600" cy="4760539"/>
          </a:xfrm>
        </p:spPr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Охват – </a:t>
            </a:r>
            <a:r>
              <a:rPr lang="ru-RU" alt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38,6 тыс. </a:t>
            </a:r>
            <a:r>
              <a:rPr lang="ru-RU" alt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отчетов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предприятий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и организаций в год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8 688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предприятий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представляют годовую отчетность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b="1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8 653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предприятий -  ежемесячно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b="1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20 897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предприятий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– на квартальной основе (№1- ФХД-микро-квартальная), 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№</a:t>
            </a:r>
            <a:r>
              <a:rPr lang="ru-RU" altLang="ru-RU" sz="3200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2-кредит, №4-фин</a:t>
            </a:r>
            <a:endParaRPr lang="ru-RU" altLang="ru-RU" sz="3200" kern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  <a:defRPr/>
            </a:pP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Разработка – на уровне республики, области, района, городов и </a:t>
            </a:r>
            <a:r>
              <a:rPr lang="ru-RU" altLang="ru-RU" sz="3200" kern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айыльных</a:t>
            </a:r>
            <a:r>
              <a:rPr lang="ru-RU" altLang="ru-RU" sz="32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 аймаков на основе официальной статистической отчетности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4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занятого населения в </a:t>
            </a:r>
            <a:r>
              <a:rPr lang="ru-RU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Респуьблике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8356" y="1272209"/>
            <a:ext cx="9589272" cy="45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9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данных по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141407"/>
              </p:ext>
            </p:extLst>
          </p:nvPr>
        </p:nvGraphicFramePr>
        <p:xfrm>
          <a:off x="938213" y="1390651"/>
          <a:ext cx="10515600" cy="475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28920"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респондентов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</a:t>
                      </a: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1-Т "Отчет по труду"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38 тыс. отчетов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показателя Численность работников, фонд зарплаты, стоимость затрат, принято выбыло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</a:t>
                      </a: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 1-Т "Отчет по труду"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месячная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16 тыс. отчетов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показателей (Численность работников, фонд зарплаты, созданные рабочие места)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Приложение №1 к форме № 1-Т(месячная) за ноябрь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Единовременная, в ноябре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16 тыс. отчетов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показателя, зарплата мужчин и женщин, распределение по размерам заработной платы</a:t>
                      </a:r>
                    </a:p>
                  </a:txBody>
                  <a:tcPr/>
                </a:tc>
              </a:tr>
              <a:tr h="669819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</a:t>
                      </a: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1-Т-район "Отчет по труду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–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 показатели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районам, городам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</a:t>
                      </a: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 ФХД-МИКРО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квартальная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19873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показателей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(Численность работников, фонд зарплаты, созданные рабочие места)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2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 </a:t>
                      </a: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 ФХД-МИКРО-годовая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годовая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20897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31показателей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(Численность работников, фонд зарплаты, созданные рабочие места)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данных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номинальной начисленной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видам экономической деятельности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территории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бюджетной,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небюджетной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сфере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полу (ноябрьское обследование предприятий)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сфере туризма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формам собственности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организационно-правовым формам хозяйствования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3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среднемесячной заработной платы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7788" y="1391058"/>
            <a:ext cx="10515600" cy="4351338"/>
          </a:xfrm>
        </p:spPr>
        <p:txBody>
          <a:bodyPr>
            <a:normAutofit lnSpcReduction="10000"/>
          </a:bodyPr>
          <a:lstStyle/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Средняя номинальная заработная плата работников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работников списочного и </a:t>
            </a:r>
            <a:r>
              <a:rPr lang="ru-RU" i="1" dirty="0" err="1">
                <a:solidFill>
                  <a:srgbClr val="000000"/>
                </a:solidFill>
                <a:latin typeface="Times New Roman"/>
                <a:ea typeface="Times New Roman"/>
              </a:rPr>
              <a:t>несписочного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состава на численность работников, принимаемую для исчисления средней заработной платы и на число месяцев в отчетном периоде. </a:t>
            </a: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СЗП=ФЗП*1000/ЧР/12</a:t>
            </a: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34290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Реальная заработная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плата в%</a:t>
            </a:r>
            <a:endParaRPr lang="ru-RU" b="1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65125" lvl="0" indent="0" algn="just" eaLnBrk="0" fontAlgn="base" hangingPunc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3891A7"/>
              </a:buClr>
              <a:buSzPct val="80000"/>
              <a:buNone/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РЗП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= 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НЗП</a:t>
            </a: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/ИПЦ*100</a:t>
            </a: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49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январе-октябре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году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2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287837"/>
              </p:ext>
            </p:extLst>
          </p:nvPr>
        </p:nvGraphicFramePr>
        <p:xfrm>
          <a:off x="838200" y="1546861"/>
          <a:ext cx="10515600" cy="4658248"/>
        </p:xfrm>
        <a:graphic>
          <a:graphicData uri="http://schemas.openxmlformats.org/drawingml/2006/table">
            <a:tbl>
              <a:tblPr/>
              <a:tblGrid>
                <a:gridCol w="2847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041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8835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Реальная заработная плата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3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ык-Кульская область</a:t>
                      </a:r>
                      <a:r>
                        <a:rPr lang="ru-RU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</a:t>
                      </a: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143,6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168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121,7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125,4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3259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131,5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116,1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5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583" y="0"/>
            <a:ext cx="11196534" cy="9222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территории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январе-октябре 2023 года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38630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101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312419"/>
            <a:ext cx="11624440" cy="8857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по видам экономической деятельности </a:t>
            </a:r>
            <a:b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январе-октябре 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313485"/>
              </p:ext>
            </p:extLst>
          </p:nvPr>
        </p:nvGraphicFramePr>
        <p:xfrm>
          <a:off x="739140" y="1150937"/>
          <a:ext cx="11221632" cy="486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76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бюджетной и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небюджетной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сферы по территории в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январе-октябре  2023 года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1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233596"/>
              </p:ext>
            </p:extLst>
          </p:nvPr>
        </p:nvGraphicFramePr>
        <p:xfrm>
          <a:off x="949569" y="762000"/>
          <a:ext cx="10304585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3882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 flipV="1">
            <a:off x="4444250" y="-1"/>
            <a:ext cx="77477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707666" y="225425"/>
          <a:ext cx="10735034" cy="5666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Лист" r:id="rId4" imgW="5705319" imgH="3524065" progId="Excel.Sheet.8">
                  <p:embed/>
                </p:oleObj>
              </mc:Choice>
              <mc:Fallback>
                <p:oleObj name="Лист" r:id="rId4" imgW="5705319" imgH="352406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666" y="225425"/>
                        <a:ext cx="10735034" cy="56664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67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29" y="104504"/>
            <a:ext cx="10756271" cy="98406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по типам предприятий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2023г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sz="22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731436"/>
              </p:ext>
            </p:extLst>
          </p:nvPr>
        </p:nvGraphicFramePr>
        <p:xfrm>
          <a:off x="1383526" y="1184745"/>
          <a:ext cx="9454101" cy="4627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9153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89187"/>
            <a:ext cx="11624440" cy="1008992"/>
          </a:xfrm>
        </p:spPr>
        <p:txBody>
          <a:bodyPr>
            <a:normAutofit fontScale="90000"/>
          </a:bodyPr>
          <a:lstStyle/>
          <a:p>
            <a:pPr algn="ctr"/>
            <a:r>
              <a:rPr lang="ky-K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платы работникам бюджетной сферы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2010-2022гг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470660" y="1803688"/>
          <a:ext cx="9433559" cy="402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274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978" y="285476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заработной плате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680" y="1793602"/>
            <a:ext cx="11523268" cy="4745310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lvl="0" indent="450215">
              <a:spcBef>
                <a:spcPts val="300"/>
              </a:spcBef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stat.kg/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y-KG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татистика/заработная плата/динамические таблицы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Ежемесячный обзор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Раздел: Заработная плата и рынок труда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экономической деятельности (за месяц, период)-</a:t>
            </a:r>
            <a:r>
              <a:rPr lang="ky-KG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/статистика/заработная плата/оперативная информация/заработная плата по видам экономической деятельности </a:t>
            </a:r>
          </a:p>
          <a:p>
            <a:pPr marR="71755" lvl="0" indent="450215">
              <a:spcBef>
                <a:spcPts val="3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районам, городам-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stat.kg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/статистика/региональная статистика/статистика по регионам/среднемесячная заработная плата</a:t>
            </a:r>
          </a:p>
          <a:p>
            <a:pPr marR="71755" lvl="0" indent="450215">
              <a:spcBef>
                <a:spcPts val="30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0">
              <a:spcBef>
                <a:spcPts val="300"/>
              </a:spcBef>
              <a:spcAft>
                <a:spcPts val="0"/>
              </a:spcAft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3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564" y="-19324"/>
            <a:ext cx="9288236" cy="1325563"/>
          </a:xfrm>
        </p:spPr>
        <p:txBody>
          <a:bodyPr>
            <a:normAutofit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007" y="1334814"/>
            <a:ext cx="11309131" cy="4256689"/>
          </a:xfrm>
        </p:spPr>
        <p:txBody>
          <a:bodyPr>
            <a:noAutofit/>
          </a:bodyPr>
          <a:lstStyle/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Экспресс-информация «Социально-экономическое положение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(</a:t>
            </a:r>
            <a:r>
              <a:rPr lang="ky-K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статистический справочник)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«Кыргызстан в цифрах»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«Ежегодник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Республики»</a:t>
            </a: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«Женщины и мужчины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indent="450215">
              <a:spcBef>
                <a:spcPts val="300"/>
              </a:spcBef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«Итоги годовых отчетов по численности работников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плате».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43" y="6133853"/>
            <a:ext cx="538383" cy="50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30411" y="6234112"/>
            <a:ext cx="705728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6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y-KG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y-KG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 Гульнара Жылкычиевна – Заведующая отделом статистики труда и занятости</a:t>
            </a:r>
          </a:p>
          <a:p>
            <a:pPr marL="0" indent="0">
              <a:buNone/>
            </a:pPr>
            <a:r>
              <a:rPr lang="ky-KG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раб.: 62-60-76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9A05-7447-44BD-8A04-DD205B063B6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10734</TotalTime>
  <Words>947</Words>
  <Application>Microsoft Office PowerPoint</Application>
  <PresentationFormat>Широкоэкранный</PresentationFormat>
  <Paragraphs>213</Paragraphs>
  <Slides>17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Kyrghyz Times</vt:lpstr>
      <vt:lpstr>Times New Roman</vt:lpstr>
      <vt:lpstr>Wingdings</vt:lpstr>
      <vt:lpstr>Wingdings 2</vt:lpstr>
      <vt:lpstr>Тема Office</vt:lpstr>
      <vt:lpstr>Лист</vt:lpstr>
      <vt:lpstr>     Национальный статистический комитет Кыргызской Республики  Среднемесячная номинальная заработная плата в Кыргызской Республике  в январе –октябре 2023года  </vt:lpstr>
      <vt:lpstr> Порядок сбора данных </vt:lpstr>
      <vt:lpstr>Охват предприятий и разработка данных  по среднемесячной заработной плате</vt:lpstr>
      <vt:lpstr>Структура занятого населения в Кыргызской Респуьблике  (в процентах)</vt:lpstr>
      <vt:lpstr>Источники данных по среднемесячной  заработной плате</vt:lpstr>
      <vt:lpstr>Разработка данных  по среднемесячной номинальной начисленной  заработной плате</vt:lpstr>
      <vt:lpstr>Определение среднемесячной заработной платы</vt:lpstr>
      <vt:lpstr>Среднемесячная заработная плата по территории  в январе-октябре 2023 году   (сомов)</vt:lpstr>
      <vt:lpstr>Среднемесячная заработная плата по территории  в январе-октябре 2023 года  (сомов)</vt:lpstr>
      <vt:lpstr>Среднемесячная заработная плата по видам экономической деятельности  в январе-октябре 2023 года   (сомов)</vt:lpstr>
      <vt:lpstr>Среднемесячная заработная плата работников бюджетной и небюджетной сферы по территории в январе-октябре  2023 года (сомов)</vt:lpstr>
      <vt:lpstr>Презентация PowerPoint</vt:lpstr>
      <vt:lpstr>Заработная плата по типам предприятий за 9 месяцев 2023г.  (сомов)</vt:lpstr>
      <vt:lpstr>Повышение заработной платы работникам бюджетной сферы в 2010-2022гг.   (сомов)</vt:lpstr>
      <vt:lpstr> Публикация данных  по заработной плате</vt:lpstr>
      <vt:lpstr> Публикация данных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Кыргызской Республики</dc:title>
  <dc:creator>Asanbekova</dc:creator>
  <cp:lastModifiedBy>Djailobaeva</cp:lastModifiedBy>
  <cp:revision>488</cp:revision>
  <cp:lastPrinted>2023-12-12T03:30:24Z</cp:lastPrinted>
  <dcterms:created xsi:type="dcterms:W3CDTF">2014-05-26T08:23:18Z</dcterms:created>
  <dcterms:modified xsi:type="dcterms:W3CDTF">2023-12-12T03:35:00Z</dcterms:modified>
</cp:coreProperties>
</file>