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69" r:id="rId5"/>
    <p:sldId id="303" r:id="rId6"/>
    <p:sldId id="304" r:id="rId7"/>
    <p:sldId id="296" r:id="rId8"/>
    <p:sldId id="305" r:id="rId9"/>
    <p:sldId id="300" r:id="rId10"/>
    <p:sldId id="301" r:id="rId11"/>
    <p:sldId id="310" r:id="rId12"/>
    <p:sldId id="307" r:id="rId13"/>
    <p:sldId id="298" r:id="rId14"/>
    <p:sldId id="302" r:id="rId15"/>
    <p:sldId id="28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FFCC"/>
    <a:srgbClr val="CCFF66"/>
    <a:srgbClr val="FF3399"/>
    <a:srgbClr val="FF66FF"/>
    <a:srgbClr val="FF66CC"/>
    <a:srgbClr val="0066FF"/>
    <a:srgbClr val="FF9966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3728" autoAdjust="0"/>
  </p:normalViewPr>
  <p:slideViewPr>
    <p:cSldViewPr>
      <p:cViewPr varScale="1">
        <p:scale>
          <a:sx n="109" d="100"/>
          <a:sy n="109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247752495504957E-2"/>
          <c:y val="5.3398133482229423E-2"/>
          <c:w val="0.89833765267530674"/>
          <c:h val="0.75870748391005394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2016</c:v>
                </c:pt>
              </c:strCache>
            </c:strRef>
          </c:tx>
          <c:spPr>
            <a:ln w="54150">
              <a:solidFill>
                <a:srgbClr val="0066FF"/>
              </a:solidFill>
              <a:prstDash val="solid"/>
            </a:ln>
          </c:spPr>
          <c:marker>
            <c:symbol val="circle"/>
            <c:size val="5"/>
            <c:spPr>
              <a:solidFill>
                <a:srgbClr val="0066FF"/>
              </a:solidFill>
              <a:ln>
                <a:solidFill>
                  <a:srgbClr val="0066FF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0123456790123468E-2"/>
                  <c:y val="4.77025552352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4753086419753112E-2"/>
                  <c:y val="5.3314620556995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407407407407378E-2"/>
                  <c:y val="-4.77025552352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9320987654320986E-2"/>
                  <c:y val="-4.770255523520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7.7160493827161062E-3"/>
                  <c:y val="-3.9284457252522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0864197530864196E-3"/>
                  <c:y val="-3.6478424591628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3950617283950615E-2"/>
                  <c:y val="5.0508587896100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1666666666666664E-2"/>
                  <c:y val="-6.1732718539678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4.4753086419753084E-2"/>
                  <c:y val="-3.3672391930733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6.1728395061729528E-3"/>
                  <c:y val="2.5254293948050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6.1728395061729528E-3"/>
                  <c:y val="3.0866359269839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66FF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Sheet1!$B$2:$M$2</c:f>
              <c:numCache>
                <c:formatCode>0.0</c:formatCode>
                <c:ptCount val="12"/>
                <c:pt idx="0">
                  <c:v>-0.05</c:v>
                </c:pt>
                <c:pt idx="1">
                  <c:v>-0.27707548235422053</c:v>
                </c:pt>
                <c:pt idx="2">
                  <c:v>-1.2247040406446814</c:v>
                </c:pt>
                <c:pt idx="3">
                  <c:v>-1.9881894954363304</c:v>
                </c:pt>
                <c:pt idx="4">
                  <c:v>-1.8240215476492949</c:v>
                </c:pt>
                <c:pt idx="5">
                  <c:v>-1.7870812385036459</c:v>
                </c:pt>
                <c:pt idx="6">
                  <c:v>-2.2870063447906404</c:v>
                </c:pt>
                <c:pt idx="7">
                  <c:v>-2.69487298601166</c:v>
                </c:pt>
                <c:pt idx="8">
                  <c:v>-2.4547430839048303</c:v>
                </c:pt>
                <c:pt idx="9">
                  <c:v>-2.0200777707472781</c:v>
                </c:pt>
                <c:pt idx="10">
                  <c:v>-1.518442290563101</c:v>
                </c:pt>
                <c:pt idx="11">
                  <c:v>-0.50255741014360922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2017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6350"/>
              </a:sp3d>
            </c:spPr>
          </c:marker>
          <c:dLbls>
            <c:dLbl>
              <c:idx val="0"/>
              <c:layout>
                <c:manualLayout>
                  <c:x val="-4.3209876543209874E-2"/>
                  <c:y val="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037037037037035E-2"/>
                  <c:y val="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1728395061728392E-3"/>
                  <c:y val="-3.0866359269839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2376543209876542E-2"/>
                  <c:y val="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682098765432098E-2"/>
                      <c:h val="6.3262116813593047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3.3950617283950671E-2"/>
                  <c:y val="-4.77025552352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9320987654320986E-2"/>
                  <c:y val="-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3209876543209874E-2"/>
                  <c:y val="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0864197530864196E-2"/>
                  <c:y val="-4.4896522574311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-1.9642228626261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54150">
                <a:noFill/>
              </a:ln>
            </c:spPr>
            <c:txPr>
              <a:bodyPr/>
              <a:lstStyle/>
              <a:p>
                <a:pPr>
                  <a:defRPr sz="1700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Sheet1!$B$3:$M$3</c:f>
              <c:numCache>
                <c:formatCode>0.0</c:formatCode>
                <c:ptCount val="12"/>
                <c:pt idx="0">
                  <c:v>0.97582282160860245</c:v>
                </c:pt>
                <c:pt idx="1">
                  <c:v>1.5375201672235477</c:v>
                </c:pt>
                <c:pt idx="2">
                  <c:v>2.0813687967794294</c:v>
                </c:pt>
                <c:pt idx="3">
                  <c:v>2.2288767438135579</c:v>
                </c:pt>
                <c:pt idx="4">
                  <c:v>2.376632282036681</c:v>
                </c:pt>
                <c:pt idx="5">
                  <c:v>2.7605912347560917</c:v>
                </c:pt>
                <c:pt idx="6">
                  <c:v>1.7532682470916825</c:v>
                </c:pt>
                <c:pt idx="7">
                  <c:v>1.5</c:v>
                </c:pt>
                <c:pt idx="8">
                  <c:v>1.2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86611600"/>
        <c:axId val="186612384"/>
      </c:lineChart>
      <c:catAx>
        <c:axId val="18661160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ln w="25390">
            <a:solidFill>
              <a:schemeClr val="tx1"/>
            </a:solidFill>
            <a:prstDash val="solid"/>
          </a:ln>
        </c:spPr>
        <c:txPr>
          <a:bodyPr rot="0" vert="horz" anchor="b" anchorCtr="0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8661238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186612384"/>
        <c:scaling>
          <c:orientation val="minMax"/>
          <c:max val="3"/>
          <c:min val="-3"/>
        </c:scaling>
        <c:delete val="0"/>
        <c:axPos val="l"/>
        <c:numFmt formatCode="0.0" sourceLinked="0"/>
        <c:majorTickMark val="out"/>
        <c:minorTickMark val="none"/>
        <c:tickLblPos val="nextTo"/>
        <c:spPr>
          <a:ln w="2539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86611600"/>
        <c:crosses val="autoZero"/>
        <c:crossBetween val="between"/>
        <c:majorUnit val="1"/>
      </c:valAx>
      <c:spPr>
        <a:noFill/>
        <a:ln w="25390">
          <a:noFill/>
        </a:ln>
      </c:spPr>
    </c:plotArea>
    <c:legend>
      <c:legendPos val="b"/>
      <c:layout>
        <c:manualLayout>
          <c:xMode val="edge"/>
          <c:yMode val="edge"/>
          <c:x val="1.0901605803211631E-2"/>
          <c:y val="0.90689075452008772"/>
          <c:w val="0.97932812161920568"/>
          <c:h val="7.0888781017432109E-2"/>
        </c:manualLayout>
      </c:layout>
      <c:overlay val="0"/>
      <c:spPr>
        <a:noFill/>
        <a:ln w="54150">
          <a:noFill/>
        </a:ln>
      </c:spPr>
      <c:txPr>
        <a:bodyPr/>
        <a:lstStyle/>
        <a:p>
          <a:pPr>
            <a:defRPr sz="1500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05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D6BFF336-65F9-4EF5-92A5-211BB872E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0215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2D4F17BD-65C4-43AF-93CE-623D025C9C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22606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900" dirty="0" smtClean="0"/>
          </a:p>
        </p:txBody>
      </p:sp>
    </p:spTree>
    <p:extLst>
      <p:ext uri="{BB962C8B-B14F-4D97-AF65-F5344CB8AC3E}">
        <p14:creationId xmlns:p14="http://schemas.microsoft.com/office/powerpoint/2010/main" val="3639414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24579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4580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2484DD-C639-4FB0-B396-23A87B08075A}" type="slidenum">
              <a:rPr lang="ru-RU" smtClean="0"/>
              <a:pPr/>
              <a:t>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469914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z="1100" dirty="0" smtClean="0"/>
          </a:p>
        </p:txBody>
      </p:sp>
      <p:sp>
        <p:nvSpPr>
          <p:cNvPr id="18435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70CB8-16B5-4CE6-885E-7614B2A5FC3A}" type="slidenum">
              <a:rPr lang="ru-RU" smtClean="0"/>
              <a:pPr/>
              <a:t>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995267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6627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6628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5A0030-C914-447D-BD65-13A1270BD74D}" type="slidenum">
              <a:rPr lang="ru-RU" smtClean="0"/>
              <a:pPr/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543197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D629EE-98C6-43C4-963B-D21C61B86D91}" type="slidenum">
              <a:rPr lang="ru-RU"/>
              <a:pPr/>
              <a:t>15</a:t>
            </a:fld>
            <a:endParaRPr lang="ru-RU"/>
          </a:p>
        </p:txBody>
      </p:sp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172" name="Верхний колонтитул 3"/>
          <p:cNvSpPr txBox="1">
            <a:spLocks noGrp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sz="1200"/>
          </a:p>
        </p:txBody>
      </p:sp>
      <p:sp>
        <p:nvSpPr>
          <p:cNvPr id="7173" name="Номер слайда 4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72CCBE24-5291-4F64-B73F-E97951AFA837}" type="slidenum">
              <a:rPr lang="ru-RU" sz="1200"/>
              <a:pPr algn="r"/>
              <a:t>15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19165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6E03F-63D9-45FE-8BE9-F9F19B6EDF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A2D06-3052-4433-A454-C83B7CCFD4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3F54D-C53D-4F9E-BC3F-63BA7055DA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F2213-90E7-4966-9572-F486217507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AAD60-5A58-4F81-B3C4-10F25A62CA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39513-6916-4E23-BD72-4BCA6A8D9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A6324-2EF7-48E9-B944-448FF7BB0A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21C8C-D22D-492D-9A57-6058668B7B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026F4-BBCD-488D-A4AA-E129D68D0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4E32B-4FBB-427E-A513-AD2FCFBBF6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0F943-2AC4-438E-B867-DA44E73A8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fld id="{188F934C-A649-47CB-99E0-020869506C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image" Target="../media/image2.emf"/><Relationship Id="rId4" Type="http://schemas.openxmlformats.org/officeDocument/2006/relationships/oleObject" Target="../embeddings/_____Microsoft_Excel_97-20031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logo NSC"/>
          <p:cNvPicPr>
            <a:picLocks noGrp="1" noChangeAspect="1" noChangeArrowheads="1"/>
          </p:cNvPicPr>
          <p:nvPr>
            <p:ph type="ctrTitle"/>
          </p:nvPr>
        </p:nvPicPr>
        <p:blipFill>
          <a:blip r:embed="rId3"/>
          <a:srcRect/>
          <a:stretch>
            <a:fillRect/>
          </a:stretch>
        </p:blipFill>
        <p:spPr>
          <a:xfrm>
            <a:off x="466725" y="333375"/>
            <a:ext cx="647700" cy="647700"/>
          </a:xfrm>
        </p:spPr>
      </p:pic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33375"/>
            <a:ext cx="6400800" cy="647700"/>
          </a:xfrm>
        </p:spPr>
        <p:txBody>
          <a:bodyPr anchor="ctr"/>
          <a:lstStyle/>
          <a:p>
            <a:pPr algn="l" eaLnBrk="1" hangingPunct="1"/>
            <a:r>
              <a:rPr lang="ru-RU" sz="1600" i="1" smtClean="0">
                <a:latin typeface="Times New Roman" pitchFamily="18" charset="0"/>
              </a:rPr>
              <a:t>Национальный статистический комитет Кыргызской Республики</a:t>
            </a:r>
            <a:r>
              <a:rPr lang="ru-RU" sz="1600" i="1" smtClean="0"/>
              <a:t> 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042988" y="1844675"/>
            <a:ext cx="7129462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ru-RU" sz="3400" b="1" i="0" dirty="0"/>
              <a:t>Об изменении потребительских</a:t>
            </a:r>
          </a:p>
          <a:p>
            <a:pPr>
              <a:spcBef>
                <a:spcPct val="20000"/>
              </a:spcBef>
            </a:pPr>
            <a:r>
              <a:rPr lang="ru-RU" sz="3400" b="1" i="0" dirty="0"/>
              <a:t>цен и тарифов за 9 месяцев </a:t>
            </a:r>
            <a:r>
              <a:rPr lang="ru-RU" sz="3400" b="1" i="0" dirty="0" smtClean="0"/>
              <a:t>2017г</a:t>
            </a:r>
            <a:r>
              <a:rPr lang="ru-RU" sz="3400" b="1" i="0" dirty="0"/>
              <a:t>.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84888" y="5445125"/>
            <a:ext cx="24479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Отдел статистики цен</a:t>
            </a:r>
          </a:p>
          <a:p>
            <a:pPr algn="r">
              <a:lnSpc>
                <a:spcPct val="90000"/>
              </a:lnSpc>
              <a:spcBef>
                <a:spcPct val="20000"/>
              </a:spcBef>
            </a:pPr>
            <a:r>
              <a:rPr lang="en-US" sz="18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18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18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1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октября </a:t>
            </a:r>
            <a:r>
              <a:rPr lang="ru-RU" sz="18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2017г</a:t>
            </a:r>
            <a:r>
              <a:rPr lang="ru-RU" sz="18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971550" y="4292600"/>
            <a:ext cx="74168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867367"/>
              </p:ext>
            </p:extLst>
          </p:nvPr>
        </p:nvGraphicFramePr>
        <p:xfrm>
          <a:off x="428623" y="1714500"/>
          <a:ext cx="7812000" cy="4714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2000"/>
                <a:gridCol w="1872000"/>
                <a:gridCol w="1620000"/>
                <a:gridCol w="1548000"/>
              </a:tblGrid>
              <a:tr h="857257">
                <a:tc rowSpan="2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Удельный вес в денежных расходах населения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(по данным 2014г.)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Изменение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 и тарифов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9 месяцев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7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5315"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62525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 товары и услуги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-2,5</a:t>
                      </a:r>
                      <a:endParaRPr lang="ru-RU" sz="19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1590">
                <a:tc>
                  <a:txBody>
                    <a:bodyPr/>
                    <a:lstStyle/>
                    <a:p>
                      <a:pPr marL="180000" algn="l" fontAlgn="b">
                        <a:spcAft>
                          <a:spcPts val="200"/>
                        </a:spcAft>
                      </a:pPr>
                      <a:r>
                        <a:rPr lang="ru-RU" sz="175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Пищевые </a:t>
                      </a:r>
                      <a:r>
                        <a:rPr lang="ru-RU" sz="175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продукты и безалкогольные напитки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45,8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-8,0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Алкогольные напитки, табачные изделия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9876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Непродовольственные товары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4178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Услуги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 dirty="0"/>
              <a:t>Национальный статистический комитет </a:t>
            </a:r>
            <a:r>
              <a:rPr lang="ru-RU" dirty="0" err="1"/>
              <a:t>Кыргызской</a:t>
            </a:r>
            <a:r>
              <a:rPr lang="ru-RU" dirty="0"/>
              <a:t> Республики</a:t>
            </a:r>
            <a:r>
              <a:rPr lang="ru-RU" dirty="0">
                <a:latin typeface="Arial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71500" y="928688"/>
            <a:ext cx="8320980" cy="6429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000" b="1" i="0" kern="0" dirty="0" smtClean="0">
                <a:latin typeface="Times New Roman" pitchFamily="18" charset="0"/>
                <a:cs typeface="Times New Roman" pitchFamily="18" charset="0"/>
              </a:rPr>
              <a:t>Изменение цен и тарифов по основным группам товаров и услуг</a:t>
            </a:r>
            <a:br>
              <a:rPr lang="ru-RU" sz="2000" b="1" i="0" kern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kern="0" dirty="0" smtClean="0">
                <a:latin typeface="Times New Roman" pitchFamily="18" charset="0"/>
              </a:rPr>
              <a:t>прирост (+), снижение (-); </a:t>
            </a: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в процентах к декабрю предыдущего года)</a:t>
            </a:r>
            <a:r>
              <a:rPr lang="ru-RU" sz="1600" b="1" i="0" kern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5145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571504"/>
          </a:xfrm>
        </p:spPr>
        <p:txBody>
          <a:bodyPr/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Изменение ИПЦ в территориальном разрезе за 9 месяцев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>
                <a:latin typeface="Times New Roman" pitchFamily="18" charset="0"/>
              </a:rPr>
              <a:t>прирост (+), снижение (-);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 процентах)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/>
          </p:nvPr>
        </p:nvGraphicFramePr>
        <p:xfrm>
          <a:off x="710381" y="1844824"/>
          <a:ext cx="7675216" cy="4173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4494"/>
                <a:gridCol w="2270241"/>
                <a:gridCol w="2170481"/>
              </a:tblGrid>
              <a:tr h="705830">
                <a:tc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2017г.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2016г.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1742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Ошская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область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5,7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-2,1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1742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   г.</a:t>
                      </a:r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 Ош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3,0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-2,1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0299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 err="1" smtClean="0">
                          <a:effectLst/>
                          <a:latin typeface="Times New Roman"/>
                        </a:rPr>
                        <a:t>Джалал-Абадская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область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2,4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-2,5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1742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Нарынская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область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2,1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-1,1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071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 err="1" smtClean="0">
                          <a:effectLst/>
                          <a:latin typeface="Times New Roman"/>
                        </a:rPr>
                        <a:t>Таласская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область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2,0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-3,9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1742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Баткенская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область             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1,6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-1,6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5566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b="1" i="0" u="none" strike="noStrike" dirty="0" smtClean="0"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Иссык-Кульская</a:t>
                      </a:r>
                      <a:r>
                        <a:rPr lang="ru-RU" sz="1800" b="1" i="0" u="none" strike="noStrike" dirty="0" smtClean="0"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>
                          <a:effectLst/>
                          <a:latin typeface="Times New Roman"/>
                        </a:rPr>
                        <a:t>область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0,8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0,7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3440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г.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Бишкек 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0,4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effectLst/>
                          <a:latin typeface="Times New Roman"/>
                        </a:rPr>
                        <a:t>-3,1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1742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b="1" i="0" u="none" strike="noStrike" dirty="0" smtClean="0"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Чуйская </a:t>
                      </a:r>
                      <a:r>
                        <a:rPr lang="ru-RU" sz="1800" b="1" i="0" u="none" strike="noStrike" dirty="0" smtClean="0">
                          <a:effectLst/>
                          <a:latin typeface="Times New Roman"/>
                        </a:rPr>
                        <a:t>область</a:t>
                      </a:r>
                      <a:endParaRPr lang="ru-RU" sz="1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0,3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effectLst/>
                          <a:latin typeface="Times New Roman"/>
                        </a:rPr>
                        <a:t>-1,6</a:t>
                      </a:r>
                      <a:endParaRPr lang="ru-RU" sz="2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/>
            <a:r>
              <a:rPr lang="ru-RU" dirty="0"/>
              <a:t>Национальный статистический комитет Кыргызской Республики</a:t>
            </a:r>
            <a:r>
              <a:rPr lang="ru-RU" dirty="0">
                <a:latin typeface="Arial" charset="0"/>
              </a:rPr>
              <a:t> </a:t>
            </a:r>
          </a:p>
        </p:txBody>
      </p:sp>
      <p:sp>
        <p:nvSpPr>
          <p:cNvPr id="3" name="Овал 2"/>
          <p:cNvSpPr/>
          <p:nvPr/>
        </p:nvSpPr>
        <p:spPr bwMode="auto">
          <a:xfrm>
            <a:off x="4587205" y="2564904"/>
            <a:ext cx="864096" cy="3600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6876256" y="4941168"/>
            <a:ext cx="864096" cy="3600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42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287295"/>
              </p:ext>
            </p:extLst>
          </p:nvPr>
        </p:nvGraphicFramePr>
        <p:xfrm>
          <a:off x="710381" y="1674617"/>
          <a:ext cx="7675215" cy="4574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9451"/>
                <a:gridCol w="1368152"/>
                <a:gridCol w="1296144"/>
                <a:gridCol w="1584176"/>
                <a:gridCol w="1077292"/>
              </a:tblGrid>
              <a:tr h="827246">
                <a:tc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Пищевые 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продукты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и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безалкогольные напитки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Алкогольные 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напитки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,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табачные изделия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Непродовольст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-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венные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 товары</a:t>
                      </a:r>
                    </a:p>
                    <a:p>
                      <a:pPr algn="ctr" fontAlgn="b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Услуги население</a:t>
                      </a:r>
                    </a:p>
                    <a:p>
                      <a:pPr algn="ctr" fontAlgn="b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2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Times New Roman Cyr" panose="02020603050405020304" pitchFamily="18" charset="0"/>
                        </a:rPr>
                        <a:t>    </a:t>
                      </a:r>
                      <a:r>
                        <a:rPr lang="ru-RU" sz="1400" b="1" i="0" u="none" strike="noStrike" dirty="0" err="1">
                          <a:effectLst/>
                          <a:latin typeface="Times New Roman Cyr" panose="02020603050405020304" pitchFamily="18" charset="0"/>
                        </a:rPr>
                        <a:t>Кыргызская</a:t>
                      </a:r>
                      <a:r>
                        <a:rPr lang="ru-RU" sz="1400" b="1" i="0" u="none" strike="noStrike" dirty="0">
                          <a:effectLst/>
                          <a:latin typeface="Times New Roman Cyr" panose="02020603050405020304" pitchFamily="18" charset="0"/>
                        </a:rPr>
                        <a:t>  Республика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106,2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602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   </a:t>
                      </a:r>
                      <a:r>
                        <a:rPr lang="ru-RU" sz="1400" b="0" i="0" u="none" strike="noStrike" dirty="0" err="1">
                          <a:effectLst/>
                          <a:latin typeface="Times New Roman Cyr" panose="02020603050405020304" pitchFamily="18" charset="0"/>
                        </a:rPr>
                        <a:t>Баткенская</a:t>
                      </a:r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область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822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   </a:t>
                      </a:r>
                      <a:r>
                        <a:rPr lang="ru-RU" sz="1400" b="0" i="0" u="none" strike="noStrike" dirty="0" err="1">
                          <a:effectLst/>
                          <a:latin typeface="Times New Roman Cyr" panose="02020603050405020304" pitchFamily="18" charset="0"/>
                        </a:rPr>
                        <a:t>Джалал-Абадская</a:t>
                      </a:r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область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103,1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103,3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2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   Иссык-Кульская  область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105,1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707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   </a:t>
                      </a:r>
                      <a:r>
                        <a:rPr lang="ru-RU" sz="1400" b="0" i="0" u="none" strike="noStrike" dirty="0" err="1">
                          <a:effectLst/>
                          <a:latin typeface="Times New Roman Cyr" panose="02020603050405020304" pitchFamily="18" charset="0"/>
                        </a:rPr>
                        <a:t>Нарынская</a:t>
                      </a:r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область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98,6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103,1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103,8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2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   </a:t>
                      </a:r>
                      <a:r>
                        <a:rPr lang="ru-RU" sz="1400" b="0" i="0" u="none" strike="noStrike" dirty="0" err="1">
                          <a:effectLst/>
                          <a:latin typeface="Times New Roman Cyr" panose="02020603050405020304" pitchFamily="18" charset="0"/>
                        </a:rPr>
                        <a:t>Ошская</a:t>
                      </a:r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область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113,1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105,6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105,0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302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   </a:t>
                      </a:r>
                      <a:r>
                        <a:rPr lang="ru-RU" sz="1400" b="0" i="0" u="none" strike="noStrike" dirty="0" err="1">
                          <a:effectLst/>
                          <a:latin typeface="Times New Roman Cyr" panose="02020603050405020304" pitchFamily="18" charset="0"/>
                        </a:rPr>
                        <a:t>Таласская</a:t>
                      </a:r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область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105,3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127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   Чуйская  область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98,3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106,7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103,5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2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 Cyr" panose="02020603050405020304" pitchFamily="18" charset="0"/>
                        </a:rPr>
                        <a:t>     г. Бишкек 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98,2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98,3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108,4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24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effectLst/>
                          <a:latin typeface="Times New Roman Cyr" panose="02020603050405020304" pitchFamily="18" charset="0"/>
                        </a:rPr>
                        <a:t>     г. Ош</a:t>
                      </a:r>
                      <a:endParaRPr lang="ru-RU" sz="1400" b="0" i="0" u="none" strike="noStrike" dirty="0"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109,3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/>
            <a:r>
              <a:rPr lang="ru-RU" dirty="0"/>
              <a:t>Национальный статистический комитет Кыргызской Республики</a:t>
            </a:r>
            <a:r>
              <a:rPr lang="ru-RU" dirty="0">
                <a:latin typeface="Arial" charset="0"/>
              </a:rPr>
              <a:t> </a:t>
            </a:r>
          </a:p>
        </p:txBody>
      </p:sp>
      <p:sp>
        <p:nvSpPr>
          <p:cNvPr id="3" name="Овал 2"/>
          <p:cNvSpPr/>
          <p:nvPr/>
        </p:nvSpPr>
        <p:spPr bwMode="auto">
          <a:xfrm>
            <a:off x="3347864" y="4437112"/>
            <a:ext cx="864096" cy="3600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4669484" y="4419418"/>
            <a:ext cx="864096" cy="3600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 bwMode="auto">
          <a:xfrm>
            <a:off x="6084168" y="4419418"/>
            <a:ext cx="864096" cy="3600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 bwMode="auto">
          <a:xfrm>
            <a:off x="7452320" y="5589240"/>
            <a:ext cx="864096" cy="3600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571500" y="928688"/>
            <a:ext cx="8320980" cy="484088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Изменение цен и тарифов по основным группам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товаров и услуг по регионам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(в процентах к декабрю предыдущего года)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40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0225" y="1124744"/>
            <a:ext cx="7920881" cy="10801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100" b="1" i="0" kern="0" dirty="0" smtClean="0">
                <a:latin typeface="Times New Roman" pitchFamily="18" charset="0"/>
                <a:cs typeface="Times New Roman" pitchFamily="18" charset="0"/>
              </a:rPr>
              <a:t>Уровень изменения средних цен на отдельные виды товаров </a:t>
            </a:r>
            <a:br>
              <a:rPr lang="ru-RU" sz="2100" b="1" i="0" kern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100" b="1" i="0" kern="0" dirty="0" smtClean="0">
                <a:latin typeface="Times New Roman" pitchFamily="18" charset="0"/>
                <a:cs typeface="Times New Roman" pitchFamily="18" charset="0"/>
              </a:rPr>
              <a:t>по населенным пунктам в сентябре 2017г.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(сомов за 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кг)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2100" b="1" i="0" kern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100" b="1" i="0" kern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100" b="1" i="0" kern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/>
              <a:t>Национальный статистический комитет Кыргызской Республики</a:t>
            </a:r>
            <a:r>
              <a:rPr lang="ru-RU">
                <a:latin typeface="Arial" charset="0"/>
              </a:rPr>
              <a:t> </a:t>
            </a:r>
          </a:p>
        </p:txBody>
      </p:sp>
      <p:graphicFrame>
        <p:nvGraphicFramePr>
          <p:cNvPr id="7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519707"/>
              </p:ext>
            </p:extLst>
          </p:nvPr>
        </p:nvGraphicFramePr>
        <p:xfrm>
          <a:off x="710381" y="2204865"/>
          <a:ext cx="7675216" cy="3829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491"/>
                <a:gridCol w="2664296"/>
                <a:gridCol w="2301429"/>
              </a:tblGrid>
              <a:tr h="1038984">
                <a:tc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Максимальная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Минимальная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17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Мука первого сорта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Ноокат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(43,5)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Талас </a:t>
                      </a:r>
                    </a:p>
                    <a:p>
                      <a:pPr algn="ctr" fontAlgn="b"/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(21,2)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0299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Говядина</a:t>
                      </a:r>
                    </a:p>
                    <a:p>
                      <a:pPr lvl="0" algn="l" fontAlgn="b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Баткен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(330,0)</a:t>
                      </a:r>
                      <a:endParaRPr lang="ru-RU" sz="1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Кербен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 fontAlgn="b"/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(259,8)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1742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Баранина</a:t>
                      </a:r>
                    </a:p>
                    <a:p>
                      <a:pPr lvl="0" algn="l" fontAlgn="b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Баткен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(350,0)</a:t>
                      </a:r>
                      <a:endParaRPr lang="ru-RU" sz="1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с. Покровка</a:t>
                      </a:r>
                    </a:p>
                    <a:p>
                      <a:pPr algn="ctr" fontAlgn="b"/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(282,5)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0071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Молоко разливное, л</a:t>
                      </a:r>
                    </a:p>
                    <a:p>
                      <a:pPr lvl="0" algn="l" fontAlgn="b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Кара-Балта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(35,6)</a:t>
                      </a:r>
                      <a:endParaRPr lang="ru-RU" sz="1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с. Покровка</a:t>
                      </a:r>
                    </a:p>
                    <a:p>
                      <a:pPr algn="ctr" fontAlgn="b"/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(18,0)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1742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Сахар-песок</a:t>
                      </a:r>
                    </a:p>
                    <a:p>
                      <a:pPr lvl="0" algn="l" fontAlgn="b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Ноокат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 fontAlgn="b"/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(63,3)</a:t>
                      </a:r>
                      <a:endParaRPr lang="ru-RU" sz="1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с. Чаек</a:t>
                      </a:r>
                    </a:p>
                    <a:p>
                      <a:pPr algn="ctr" fontAlgn="b"/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(47,6)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 bwMode="auto">
          <a:xfrm>
            <a:off x="8892480" y="5445224"/>
            <a:ext cx="914400" cy="914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11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0225" y="1124744"/>
            <a:ext cx="7920881" cy="10801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100" b="1" i="0" kern="0" dirty="0" smtClean="0">
                <a:latin typeface="Times New Roman" pitchFamily="18" charset="0"/>
                <a:cs typeface="Times New Roman" pitchFamily="18" charset="0"/>
              </a:rPr>
              <a:t>Уровень изменения средних цен на отдельные виды товаров </a:t>
            </a:r>
            <a:br>
              <a:rPr lang="ru-RU" sz="2100" b="1" i="0" kern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100" b="1" i="0" kern="0" dirty="0" smtClean="0">
                <a:latin typeface="Times New Roman" pitchFamily="18" charset="0"/>
                <a:cs typeface="Times New Roman" pitchFamily="18" charset="0"/>
              </a:rPr>
              <a:t>по населенным пунктам в сентябре 2017г.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(сомов за 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кг)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2100" b="1" i="0" kern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100" b="1" i="0" kern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100" b="1" i="0" kern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/>
              <a:t>Национальный статистический комитет Кыргызской Республики</a:t>
            </a:r>
            <a:r>
              <a:rPr lang="ru-RU">
                <a:latin typeface="Arial" charset="0"/>
              </a:rPr>
              <a:t> </a:t>
            </a: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5472066"/>
              </p:ext>
            </p:extLst>
          </p:nvPr>
        </p:nvGraphicFramePr>
        <p:xfrm>
          <a:off x="710381" y="2204864"/>
          <a:ext cx="7675216" cy="3510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491"/>
                <a:gridCol w="2664296"/>
                <a:gridCol w="2301429"/>
              </a:tblGrid>
              <a:tr h="1224136">
                <a:tc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Максимальная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Минимальная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6847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Яйцо куриное, 10 шт.  </a:t>
                      </a:r>
                    </a:p>
                    <a:p>
                      <a:pPr lvl="0" algn="l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          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Кербен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(90,0)</a:t>
                      </a:r>
                      <a:endParaRPr lang="ru-RU" sz="1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Балыкчы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</a:p>
                    <a:p>
                      <a:pPr algn="ctr" fontAlgn="b"/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(55,9)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63646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Подсолнечное масло, л</a:t>
                      </a:r>
                    </a:p>
                    <a:p>
                      <a:pPr lvl="0" algn="l" fontAlgn="b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Кара-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Суу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(104,5)</a:t>
                      </a:r>
                      <a:endParaRPr lang="ru-RU" sz="1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Узген</a:t>
                      </a:r>
                    </a:p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(88,2)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847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Яблоки</a:t>
                      </a:r>
                    </a:p>
                    <a:p>
                      <a:pPr lvl="0" algn="l" fontAlgn="b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Бишкек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(74,5)</a:t>
                      </a:r>
                      <a:endParaRPr lang="ru-RU" sz="1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Исфана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 fontAlgn="b"/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(22,3)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06641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Картофель</a:t>
                      </a:r>
                    </a:p>
                    <a:p>
                      <a:pPr lvl="0" algn="l" fontAlgn="b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г. Джалал-Абад </a:t>
                      </a:r>
                    </a:p>
                    <a:p>
                      <a:pPr algn="ctr" fontAlgn="b"/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(29,2)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с. Покровка</a:t>
                      </a:r>
                    </a:p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(15,1)</a:t>
                      </a:r>
                      <a:endParaRPr lang="ru-RU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850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71500" y="928688"/>
            <a:ext cx="8229600" cy="500062"/>
          </a:xfrm>
        </p:spPr>
        <p:txBody>
          <a:bodyPr/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ИПЦ по отдельным странам СНГ за 9 месяцев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2017г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6179" name="Group 3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85787199"/>
              </p:ext>
            </p:extLst>
          </p:nvPr>
        </p:nvGraphicFramePr>
        <p:xfrm>
          <a:off x="857250" y="1571625"/>
          <a:ext cx="7500938" cy="3074670"/>
        </p:xfrm>
        <a:graphic>
          <a:graphicData uri="http://schemas.openxmlformats.org/drawingml/2006/table">
            <a:tbl>
              <a:tblPr/>
              <a:tblGrid>
                <a:gridCol w="3116263"/>
                <a:gridCol w="2136775"/>
                <a:gridCol w="2247900"/>
              </a:tblGrid>
              <a:tr h="1141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 2017г.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%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декабрю 2016г.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Справочно: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 2017г.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%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августу 2017г.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35877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Казахстан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35877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Россия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35877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Кыргызстан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77" name="Picture 2" descr="logo NS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8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 sz="1600" i="1">
                <a:latin typeface="Times New Roman" pitchFamily="18" charset="0"/>
              </a:rPr>
              <a:t>Национальный статистический комитет Кыргызской Республики</a:t>
            </a:r>
            <a:r>
              <a:rPr lang="ru-RU" sz="1600" i="1"/>
              <a:t> </a:t>
            </a:r>
          </a:p>
        </p:txBody>
      </p:sp>
      <p:sp>
        <p:nvSpPr>
          <p:cNvPr id="6" name="Овал 5"/>
          <p:cNvSpPr/>
          <p:nvPr/>
        </p:nvSpPr>
        <p:spPr bwMode="auto">
          <a:xfrm>
            <a:off x="4572000" y="2924944"/>
            <a:ext cx="864096" cy="504056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2030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logo NS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/>
              <a:t>Национальный статистический комитет Кыргызской Республики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23556" name="Rectangle 5"/>
          <p:cNvSpPr>
            <a:spLocks noGrp="1" noChangeArrowheads="1"/>
          </p:cNvSpPr>
          <p:nvPr>
            <p:ph type="title"/>
          </p:nvPr>
        </p:nvSpPr>
        <p:spPr>
          <a:xfrm>
            <a:off x="500063" y="1000125"/>
            <a:ext cx="8229600" cy="725488"/>
          </a:xfrm>
        </p:spPr>
        <p:txBody>
          <a:bodyPr/>
          <a:lstStyle/>
          <a:p>
            <a:pPr eaLnBrk="1" hangingPunct="1"/>
            <a:r>
              <a:rPr lang="ru-RU" sz="2100" b="1" dirty="0" smtClean="0">
                <a:latin typeface="Times New Roman" pitchFamily="18" charset="0"/>
              </a:rPr>
              <a:t>Изменение ИПЦ по Кыргызской Республике в январе-сентябре</a:t>
            </a:r>
            <a:br>
              <a:rPr lang="ru-RU" sz="2100" b="1" dirty="0" smtClean="0">
                <a:latin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</a:rPr>
              <a:t>(прирост (+), снижение (-); в процентах к декабрю предыдущего года)</a:t>
            </a: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3639468"/>
              </p:ext>
            </p:extLst>
          </p:nvPr>
        </p:nvGraphicFramePr>
        <p:xfrm>
          <a:off x="466725" y="177281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28625" y="928688"/>
            <a:ext cx="8229600" cy="714375"/>
          </a:xfrm>
        </p:spPr>
        <p:txBody>
          <a:bodyPr/>
          <a:lstStyle/>
          <a:p>
            <a:pPr eaLnBrk="1" hangingPunct="1"/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Изменение ИПЦ по Кыргызской Республике</a:t>
            </a:r>
            <a:br>
              <a:rPr lang="ru-RU" sz="2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Times New Roman" pitchFamily="18" charset="0"/>
              </a:rPr>
              <a:t>прирост (+), снижение (-);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 процентах к предыдущему месяцу)</a:t>
            </a:r>
          </a:p>
        </p:txBody>
      </p:sp>
      <p:graphicFrame>
        <p:nvGraphicFramePr>
          <p:cNvPr id="17410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045147"/>
              </p:ext>
            </p:extLst>
          </p:nvPr>
        </p:nvGraphicFramePr>
        <p:xfrm>
          <a:off x="733425" y="1746250"/>
          <a:ext cx="7529513" cy="458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8" name="Лист" r:id="rId4" imgW="8143719" imgH="4962710" progId="Excel.Sheet.8">
                  <p:embed/>
                </p:oleObj>
              </mc:Choice>
              <mc:Fallback>
                <p:oleObj name="Лист" r:id="rId4" imgW="8143719" imgH="4962710" progId="Excel.Sheet.8">
                  <p:embed/>
                  <p:pic>
                    <p:nvPicPr>
                      <p:cNvPr id="0" name="Содержимое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1746250"/>
                        <a:ext cx="7529513" cy="45878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1" name="Picture 2" descr="logo NSC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/>
              <a:t>Национальный статистический комитет Кыргызской Республики</a:t>
            </a:r>
            <a:r>
              <a:rPr lang="ru-RU">
                <a:latin typeface="Arial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571500" y="928688"/>
            <a:ext cx="8320980" cy="642937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Изменение цен и тарифов по основным группам товаров и услуг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Times New Roman" pitchFamily="18" charset="0"/>
              </a:rPr>
              <a:t>прирост </a:t>
            </a:r>
            <a:r>
              <a:rPr lang="ru-RU" sz="1600" i="1" dirty="0">
                <a:latin typeface="Times New Roman" pitchFamily="18" charset="0"/>
              </a:rPr>
              <a:t>(+), снижение </a:t>
            </a:r>
            <a:r>
              <a:rPr lang="ru-RU" sz="1600" i="1" dirty="0" smtClean="0">
                <a:latin typeface="Times New Roman" pitchFamily="18" charset="0"/>
              </a:rPr>
              <a:t>(-);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 процентах к декабрю предыдущего года)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438492"/>
              </p:ext>
            </p:extLst>
          </p:nvPr>
        </p:nvGraphicFramePr>
        <p:xfrm>
          <a:off x="428623" y="1714500"/>
          <a:ext cx="7812000" cy="4714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2000"/>
                <a:gridCol w="1872000"/>
                <a:gridCol w="1620000"/>
                <a:gridCol w="1548000"/>
              </a:tblGrid>
              <a:tr h="857257">
                <a:tc rowSpan="2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Удельный вес в денежных расходах населения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(по данным 201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г.)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Изменение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 и тарифов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9 месяцев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7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5315"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62525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 товары и услуги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-2,5</a:t>
                      </a:r>
                      <a:endParaRPr lang="ru-RU" sz="19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1590">
                <a:tc>
                  <a:txBody>
                    <a:bodyPr/>
                    <a:lstStyle/>
                    <a:p>
                      <a:pPr marL="180000" algn="l" fontAlgn="b">
                        <a:spcAft>
                          <a:spcPts val="200"/>
                        </a:spcAft>
                      </a:pPr>
                      <a:r>
                        <a:rPr lang="ru-RU" sz="175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Пищевые </a:t>
                      </a:r>
                      <a:r>
                        <a:rPr lang="ru-RU" sz="175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продукты и безалкогольные напитки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45,8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-8,0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Алкогольные напитки, табачные изделия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9876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Непродовольственные товары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4178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Услуги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5650" name="Picture 2" descr="logo NS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51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 dirty="0"/>
              <a:t>Национальный статистический комитет </a:t>
            </a:r>
            <a:r>
              <a:rPr lang="ru-RU" dirty="0" err="1"/>
              <a:t>Кыргызской</a:t>
            </a:r>
            <a:r>
              <a:rPr lang="ru-RU" dirty="0"/>
              <a:t> Республики</a:t>
            </a:r>
            <a:r>
              <a:rPr lang="ru-RU" dirty="0">
                <a:latin typeface="Arial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23528" y="928688"/>
            <a:ext cx="8406135" cy="7721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100" b="1" i="0" kern="0" dirty="0" smtClean="0">
                <a:latin typeface="Times New Roman" pitchFamily="18" charset="0"/>
                <a:cs typeface="Times New Roman" pitchFamily="18" charset="0"/>
              </a:rPr>
              <a:t>Средние цены на отдельные виды товаров и их изменение</a:t>
            </a:r>
            <a:r>
              <a:rPr lang="ru-RU" sz="2200" b="1" i="0" kern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0" kern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kern="0" dirty="0" smtClean="0">
                <a:latin typeface="Times New Roman" pitchFamily="18" charset="0"/>
              </a:rPr>
              <a:t>сомов за </a:t>
            </a:r>
            <a:r>
              <a:rPr lang="ru-RU" sz="1600" i="1" kern="0" smtClean="0">
                <a:latin typeface="Times New Roman" pitchFamily="18" charset="0"/>
              </a:rPr>
              <a:t>1 </a:t>
            </a:r>
            <a:r>
              <a:rPr lang="ru-RU" sz="1600" i="1" kern="0" smtClean="0">
                <a:latin typeface="Times New Roman" pitchFamily="18" charset="0"/>
              </a:rPr>
              <a:t>кг</a:t>
            </a:r>
            <a:r>
              <a:rPr lang="en-US" sz="1600" i="1" kern="0" smtClean="0">
                <a:latin typeface="Times New Roman" pitchFamily="18" charset="0"/>
              </a:rPr>
              <a:t>)</a:t>
            </a:r>
            <a:endParaRPr lang="ru-RU" sz="1600" i="1" kern="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Group 4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1500010"/>
              </p:ext>
            </p:extLst>
          </p:nvPr>
        </p:nvGraphicFramePr>
        <p:xfrm>
          <a:off x="497790" y="1700808"/>
          <a:ext cx="7992888" cy="3960440"/>
        </p:xfrm>
        <a:graphic>
          <a:graphicData uri="http://schemas.openxmlformats.org/drawingml/2006/table">
            <a:tbl>
              <a:tblPr/>
              <a:tblGrid>
                <a:gridCol w="3208528"/>
                <a:gridCol w="1035936"/>
                <a:gridCol w="1156136"/>
                <a:gridCol w="1080120"/>
                <a:gridCol w="1512168"/>
              </a:tblGrid>
              <a:tr h="10314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Сентябрь 2016г.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Декабрь 2016г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Сентябрь 2017г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ИПЦ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сентябрь 2017 в % к декабрю 2016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</a:tr>
              <a:tr h="429751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Говядина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296,5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297,5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316,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6,9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091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Баранина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283,1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280,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300,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7,4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704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Лук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15,1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16,3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27,0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63,0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1684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Морковь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19,5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20,3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31,8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55,8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02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Яблоки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66,1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57,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67,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19,3</a:t>
                      </a:r>
                      <a:endParaRPr lang="ru-RU" sz="1800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84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Картофель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23,0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24,4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11,9</a:t>
                      </a:r>
                      <a:endParaRPr lang="ru-RU" sz="1800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 dirty="0"/>
              <a:t>Национальный статистический комитет </a:t>
            </a:r>
            <a:r>
              <a:rPr lang="ru-RU" dirty="0" err="1"/>
              <a:t>Кыргызской</a:t>
            </a:r>
            <a:r>
              <a:rPr lang="ru-RU" dirty="0"/>
              <a:t> Республики</a:t>
            </a:r>
            <a:r>
              <a:rPr lang="ru-RU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7800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23528" y="928688"/>
            <a:ext cx="8406135" cy="7721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100" b="1" i="0" kern="0" dirty="0" smtClean="0">
                <a:latin typeface="Times New Roman" pitchFamily="18" charset="0"/>
                <a:cs typeface="Times New Roman" pitchFamily="18" charset="0"/>
              </a:rPr>
              <a:t>Средние цены на отдельные виды товаров и их изменение</a:t>
            </a:r>
            <a:r>
              <a:rPr lang="ru-RU" sz="2200" b="1" i="0" kern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0" kern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kern="0" dirty="0" smtClean="0">
                <a:latin typeface="Times New Roman" pitchFamily="18" charset="0"/>
              </a:rPr>
              <a:t>сомов за 1 кг; снижение (-)</a:t>
            </a: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i="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kern="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Group 4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451132"/>
              </p:ext>
            </p:extLst>
          </p:nvPr>
        </p:nvGraphicFramePr>
        <p:xfrm>
          <a:off x="497790" y="1700808"/>
          <a:ext cx="7992888" cy="4495022"/>
        </p:xfrm>
        <a:graphic>
          <a:graphicData uri="http://schemas.openxmlformats.org/drawingml/2006/table">
            <a:tbl>
              <a:tblPr/>
              <a:tblGrid>
                <a:gridCol w="3208528"/>
                <a:gridCol w="1035936"/>
                <a:gridCol w="1156136"/>
                <a:gridCol w="1080120"/>
                <a:gridCol w="1512168"/>
              </a:tblGrid>
              <a:tr h="9251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Сентябрь 2016г.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Декабрь 2016г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Сентябрь 2017г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ИПЦ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сентябрь 2017 в % к декабрю 2016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</a:tr>
              <a:tr h="385480"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Мука пшеничная первого 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сорта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29,8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29,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9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29,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1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-1,2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181"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7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Рис </a:t>
                      </a:r>
                      <a:r>
                        <a:rPr lang="ru-RU" sz="17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среднезерный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77,2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75,3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69,3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-4,8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2574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Гречневая крупа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96,4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88,8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75,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-14,4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2574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Молоко разливное, 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31,0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36,7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32,1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-10,4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803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Сахар-песок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56,6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53,6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51,9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-3,1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80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Яйца куриные, 10 шт.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66,7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77,5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67,4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-11,6</a:t>
                      </a:r>
                      <a:endParaRPr lang="ru-RU" sz="1800" kern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02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Помидоры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42,8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117,6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24,7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-79,2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02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Чай черный, 100 гр.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73,0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73,1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70,0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-0,7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" name="Picture 2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 dirty="0"/>
              <a:t>Национальный статистический комитет </a:t>
            </a:r>
            <a:r>
              <a:rPr lang="ru-RU" dirty="0" err="1"/>
              <a:t>Кыргызской</a:t>
            </a:r>
            <a:r>
              <a:rPr lang="ru-RU" dirty="0"/>
              <a:t> Республики</a:t>
            </a:r>
            <a:r>
              <a:rPr lang="ru-RU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3263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8112441"/>
              </p:ext>
            </p:extLst>
          </p:nvPr>
        </p:nvGraphicFramePr>
        <p:xfrm>
          <a:off x="428623" y="1714500"/>
          <a:ext cx="7812000" cy="4714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2000"/>
                <a:gridCol w="1872000"/>
                <a:gridCol w="1620000"/>
                <a:gridCol w="1548000"/>
              </a:tblGrid>
              <a:tr h="857257">
                <a:tc rowSpan="2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Удельный вес в денежных расходах населения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(по данным 2014г.)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Изменение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 и тарифов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9 месяцев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7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5315"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62525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 товары и услуги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-2,5</a:t>
                      </a:r>
                      <a:endParaRPr lang="ru-RU" sz="19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1590">
                <a:tc>
                  <a:txBody>
                    <a:bodyPr/>
                    <a:lstStyle/>
                    <a:p>
                      <a:pPr marL="180000" algn="l" fontAlgn="b">
                        <a:spcAft>
                          <a:spcPts val="200"/>
                        </a:spcAft>
                      </a:pPr>
                      <a:r>
                        <a:rPr lang="ru-RU" sz="175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Пищевые </a:t>
                      </a:r>
                      <a:r>
                        <a:rPr lang="ru-RU" sz="175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продукты и безалкогольные напитки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45,8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-8,0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Алкогольные напитки, табачные изделия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89876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Непродовольственные товары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4178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Услуги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" name="Picture 2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 dirty="0"/>
              <a:t>Национальный статистический комитет </a:t>
            </a:r>
            <a:r>
              <a:rPr lang="ru-RU" dirty="0" err="1"/>
              <a:t>Кыргызской</a:t>
            </a:r>
            <a:r>
              <a:rPr lang="ru-RU" dirty="0"/>
              <a:t> Республики</a:t>
            </a:r>
            <a:r>
              <a:rPr lang="ru-RU" dirty="0">
                <a:latin typeface="Arial" charset="0"/>
              </a:rPr>
              <a:t> 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823020" y="908720"/>
            <a:ext cx="8320980" cy="6429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000" b="1" i="0" kern="0" dirty="0" smtClean="0">
                <a:latin typeface="Times New Roman" pitchFamily="18" charset="0"/>
                <a:cs typeface="Times New Roman" pitchFamily="18" charset="0"/>
              </a:rPr>
              <a:t>Изменение цен и тарифов по основным группам товаров и услуг</a:t>
            </a:r>
            <a:br>
              <a:rPr lang="ru-RU" sz="2000" b="1" i="0" kern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kern="0" dirty="0" smtClean="0">
                <a:latin typeface="Times New Roman" pitchFamily="18" charset="0"/>
              </a:rPr>
              <a:t>прирост (+), снижение (-); </a:t>
            </a: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в процентах к декабрю предыдущего года)</a:t>
            </a:r>
            <a:r>
              <a:rPr lang="ru-RU" sz="1600" b="1" i="0" kern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0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9988522"/>
              </p:ext>
            </p:extLst>
          </p:nvPr>
        </p:nvGraphicFramePr>
        <p:xfrm>
          <a:off x="497790" y="1700808"/>
          <a:ext cx="7992888" cy="2520281"/>
        </p:xfrm>
        <a:graphic>
          <a:graphicData uri="http://schemas.openxmlformats.org/drawingml/2006/table">
            <a:tbl>
              <a:tblPr/>
              <a:tblGrid>
                <a:gridCol w="3208528"/>
                <a:gridCol w="1035936"/>
                <a:gridCol w="1156136"/>
                <a:gridCol w="1080120"/>
                <a:gridCol w="1512168"/>
              </a:tblGrid>
              <a:tr h="1291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Сентябрь 2016г.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Декабрь 2016г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Сентябрь 2017г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ИПЦ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сентябрь 2017 в % к декабрю 2016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</a:tr>
              <a:tr h="61447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Водка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0.5 л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175,3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175,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166,7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-5,5</a:t>
                      </a:r>
                      <a:endParaRPr lang="ru-RU" sz="1800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47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9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Сигареты с фильтром</a:t>
                      </a: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20 шт.</a:t>
                      </a:r>
                      <a:endParaRPr lang="ru-RU" sz="17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46,6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46,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52,6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11,3</a:t>
                      </a:r>
                      <a:endParaRPr lang="ru-RU" sz="1800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" name="Picture 2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/>
              <a:t>Национальный статистический комитет Кыргызской Республики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3528" y="928688"/>
            <a:ext cx="8406135" cy="7721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100" b="1" i="0" kern="0" dirty="0" smtClean="0">
                <a:latin typeface="Times New Roman" pitchFamily="18" charset="0"/>
                <a:cs typeface="Times New Roman" pitchFamily="18" charset="0"/>
              </a:rPr>
              <a:t>Средние цены на отдельные виды товаров и их изменение</a:t>
            </a:r>
            <a:r>
              <a:rPr lang="ru-RU" sz="2200" b="1" i="0" kern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0" kern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kern="0" dirty="0" smtClean="0">
                <a:latin typeface="Times New Roman" pitchFamily="18" charset="0"/>
              </a:rPr>
              <a:t>сомов; снижение (-)</a:t>
            </a: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i="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kern="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58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4030091"/>
              </p:ext>
            </p:extLst>
          </p:nvPr>
        </p:nvGraphicFramePr>
        <p:xfrm>
          <a:off x="428623" y="1714500"/>
          <a:ext cx="7812000" cy="4714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2000"/>
                <a:gridCol w="1872000"/>
                <a:gridCol w="1620000"/>
                <a:gridCol w="1548000"/>
              </a:tblGrid>
              <a:tr h="857257">
                <a:tc rowSpan="2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Удельный вес в денежных расходах населения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(по данным 2014г.)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Изменение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 и тарифов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9 месяцев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7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5315"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lang="en-US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62525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 товары и услуги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-2,5</a:t>
                      </a:r>
                      <a:endParaRPr lang="ru-RU" sz="19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1590">
                <a:tc>
                  <a:txBody>
                    <a:bodyPr/>
                    <a:lstStyle/>
                    <a:p>
                      <a:pPr marL="180000" algn="l" fontAlgn="b">
                        <a:spcAft>
                          <a:spcPts val="200"/>
                        </a:spcAft>
                      </a:pPr>
                      <a:r>
                        <a:rPr lang="ru-RU" sz="175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Пищевые </a:t>
                      </a:r>
                      <a:r>
                        <a:rPr lang="ru-RU" sz="175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продукты и безалкогольные напитки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45,8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-8,0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Алкогольные напитки, табачные изделия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9876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Непродовольственные товары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94178">
                <a:tc>
                  <a:txBody>
                    <a:bodyPr/>
                    <a:lstStyle/>
                    <a:p>
                      <a:pPr marL="180000" algn="l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Услуги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en-US" sz="19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3333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87450" y="333375"/>
            <a:ext cx="6400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ru-RU" dirty="0"/>
              <a:t>Национальный статистический комитет </a:t>
            </a:r>
            <a:r>
              <a:rPr lang="ru-RU" dirty="0" err="1"/>
              <a:t>Кыргызской</a:t>
            </a:r>
            <a:r>
              <a:rPr lang="ru-RU" dirty="0"/>
              <a:t> Республики</a:t>
            </a:r>
            <a:r>
              <a:rPr lang="ru-RU" dirty="0">
                <a:latin typeface="Arial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71500" y="928688"/>
            <a:ext cx="8320980" cy="6429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000" b="1" i="0" kern="0" dirty="0" smtClean="0">
                <a:latin typeface="Times New Roman" pitchFamily="18" charset="0"/>
                <a:cs typeface="Times New Roman" pitchFamily="18" charset="0"/>
              </a:rPr>
              <a:t>Изменение цен и тарифов по основным группам товаров и услуг</a:t>
            </a:r>
            <a:br>
              <a:rPr lang="ru-RU" sz="2000" b="1" i="0" kern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kern="0" dirty="0" smtClean="0">
                <a:latin typeface="Times New Roman" pitchFamily="18" charset="0"/>
              </a:rPr>
              <a:t>прирост (+), снижение (-); </a:t>
            </a:r>
            <a:r>
              <a:rPr lang="ru-RU" sz="1600" i="1" kern="0" dirty="0" smtClean="0">
                <a:latin typeface="Times New Roman" pitchFamily="18" charset="0"/>
                <a:cs typeface="Times New Roman" pitchFamily="18" charset="0"/>
              </a:rPr>
              <a:t>в процентах к декабрю предыдущего года)</a:t>
            </a:r>
            <a:r>
              <a:rPr lang="ru-RU" sz="1600" b="1" i="0" kern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0652939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2270</TotalTime>
  <Words>988</Words>
  <Application>Microsoft Office PowerPoint</Application>
  <PresentationFormat>Экран (4:3)</PresentationFormat>
  <Paragraphs>416</Paragraphs>
  <Slides>15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Times New Roman Cyr</vt:lpstr>
      <vt:lpstr>Оформление по умолчанию</vt:lpstr>
      <vt:lpstr>Лист</vt:lpstr>
      <vt:lpstr>Презентация PowerPoint</vt:lpstr>
      <vt:lpstr>Изменение ИПЦ по Кыргызской Республике в январе-сентябре (прирост (+), снижение (-); в процентах к декабрю предыдущего года)</vt:lpstr>
      <vt:lpstr>Изменение ИПЦ по Кыргызской Республике (прирост (+), снижение (-); в процентах к предыдущему месяцу)</vt:lpstr>
      <vt:lpstr>Изменение цен и тарифов по основным группам товаров и услуг (прирост (+), снижение (-); в процентах к декабрю предыдущего года)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Изменение ИПЦ в территориальном разрезе за 9 месяцев  (прирост (+), снижение (-); в процентах)</vt:lpstr>
      <vt:lpstr>Изменение цен и тарифов по основным группам  товаров и услуг по регионам (в процентах к декабрю предыдущего года) </vt:lpstr>
      <vt:lpstr>Презентация PowerPoint</vt:lpstr>
      <vt:lpstr>Презентация PowerPoint</vt:lpstr>
      <vt:lpstr>ИПЦ по отдельным странам СНГ за 9 месяцев 2017г.</vt:lpstr>
    </vt:vector>
  </TitlesOfParts>
  <Company>Организация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nchuikov</dc:creator>
  <cp:lastModifiedBy>Bakaeva</cp:lastModifiedBy>
  <cp:revision>257</cp:revision>
  <cp:lastPrinted>2017-10-10T03:13:52Z</cp:lastPrinted>
  <dcterms:created xsi:type="dcterms:W3CDTF">2014-06-07T05:17:30Z</dcterms:created>
  <dcterms:modified xsi:type="dcterms:W3CDTF">2017-10-10T03:32:10Z</dcterms:modified>
</cp:coreProperties>
</file>