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9" r:id="rId3"/>
    <p:sldId id="333" r:id="rId4"/>
    <p:sldId id="341" r:id="rId5"/>
    <p:sldId id="289" r:id="rId6"/>
    <p:sldId id="338" r:id="rId7"/>
    <p:sldId id="336" r:id="rId8"/>
    <p:sldId id="340" r:id="rId9"/>
    <p:sldId id="335" r:id="rId10"/>
    <p:sldId id="345" r:id="rId11"/>
    <p:sldId id="342" r:id="rId12"/>
    <p:sldId id="346" r:id="rId13"/>
    <p:sldId id="298" r:id="rId14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3" autoAdjust="0"/>
    <p:restoredTop sz="94195" autoAdjust="0"/>
  </p:normalViewPr>
  <p:slideViewPr>
    <p:cSldViewPr snapToGrid="0">
      <p:cViewPr varScale="1">
        <p:scale>
          <a:sx n="110" d="100"/>
          <a:sy n="110" d="100"/>
        </p:scale>
        <p:origin x="57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4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5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7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'[Книга3.xlsx]ЗП_Обл (2)'!$F$5</c:f>
              <c:strCache>
                <c:ptCount val="1"/>
                <c:pt idx="0">
                  <c:v>2017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cat>
            <c:strRef>
              <c:f>'[Книга3.xlsx]ЗП_Обл (2)'!$E$6:$E$15</c:f>
              <c:strCache>
                <c:ptCount val="10"/>
                <c:pt idx="0">
                  <c:v>г.Бишкек</c:v>
                </c:pt>
                <c:pt idx="1">
                  <c:v>Кыргызская Республика</c:v>
                </c:pt>
                <c:pt idx="2">
                  <c:v>Нарынская область</c:v>
                </c:pt>
                <c:pt idx="3">
                  <c:v>Чуйская область</c:v>
                </c:pt>
                <c:pt idx="4">
                  <c:v>Джалал-Абадская область</c:v>
                </c:pt>
                <c:pt idx="5">
                  <c:v>г.Ош</c:v>
                </c:pt>
                <c:pt idx="6">
                  <c:v>Таласская область</c:v>
                </c:pt>
                <c:pt idx="7">
                  <c:v>Иссык-Кульская область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'[Книга3.xlsx]ЗП_Обл (2)'!$F$6:$F$15</c:f>
              <c:numCache>
                <c:formatCode>0</c:formatCode>
                <c:ptCount val="10"/>
                <c:pt idx="0">
                  <c:v>18649.740000000002</c:v>
                </c:pt>
                <c:pt idx="1">
                  <c:v>14338.16</c:v>
                </c:pt>
                <c:pt idx="2">
                  <c:v>14057.75</c:v>
                </c:pt>
                <c:pt idx="3">
                  <c:v>13074.53</c:v>
                </c:pt>
                <c:pt idx="4">
                  <c:v>13201.51</c:v>
                </c:pt>
                <c:pt idx="5">
                  <c:v>12649.27</c:v>
                </c:pt>
                <c:pt idx="6">
                  <c:v>10923.53</c:v>
                </c:pt>
                <c:pt idx="7">
                  <c:v>10898.53</c:v>
                </c:pt>
                <c:pt idx="8">
                  <c:v>10324.14</c:v>
                </c:pt>
                <c:pt idx="9">
                  <c:v>9595.61</c:v>
                </c:pt>
              </c:numCache>
            </c:numRef>
          </c:val>
        </c:ser>
        <c:ser>
          <c:idx val="1"/>
          <c:order val="1"/>
          <c:tx>
            <c:strRef>
              <c:f>'[Книга3.xlsx]ЗП_Обл (2)'!$G$5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'[Книга3.xlsx]ЗП_Обл (2)'!$E$6:$E$15</c:f>
              <c:strCache>
                <c:ptCount val="10"/>
                <c:pt idx="0">
                  <c:v>г.Бишкек</c:v>
                </c:pt>
                <c:pt idx="1">
                  <c:v>Кыргызская Республика</c:v>
                </c:pt>
                <c:pt idx="2">
                  <c:v>Нарынская область</c:v>
                </c:pt>
                <c:pt idx="3">
                  <c:v>Чуйская область</c:v>
                </c:pt>
                <c:pt idx="4">
                  <c:v>Джалал-Абадская область</c:v>
                </c:pt>
                <c:pt idx="5">
                  <c:v>г.Ош</c:v>
                </c:pt>
                <c:pt idx="6">
                  <c:v>Таласская область</c:v>
                </c:pt>
                <c:pt idx="7">
                  <c:v>Иссык-Кульская область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'[Книга3.xlsx]ЗП_Обл (2)'!$G$6:$G$15</c:f>
              <c:numCache>
                <c:formatCode>0</c:formatCode>
                <c:ptCount val="10"/>
                <c:pt idx="0">
                  <c:v>20214.900000000001</c:v>
                </c:pt>
                <c:pt idx="1">
                  <c:v>15396.5</c:v>
                </c:pt>
                <c:pt idx="2">
                  <c:v>14800.37</c:v>
                </c:pt>
                <c:pt idx="3">
                  <c:v>14116.11</c:v>
                </c:pt>
                <c:pt idx="4">
                  <c:v>13945.64</c:v>
                </c:pt>
                <c:pt idx="5">
                  <c:v>13346.09</c:v>
                </c:pt>
                <c:pt idx="6">
                  <c:v>12105.47</c:v>
                </c:pt>
                <c:pt idx="7">
                  <c:v>11832.64</c:v>
                </c:pt>
                <c:pt idx="8">
                  <c:v>10903.33</c:v>
                </c:pt>
                <c:pt idx="9">
                  <c:v>10050.030000000001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37456"/>
        <c:axId val="6738632"/>
      </c:barChart>
      <c:catAx>
        <c:axId val="673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6738632"/>
        <c:crosses val="autoZero"/>
        <c:auto val="1"/>
        <c:lblAlgn val="ctr"/>
        <c:lblOffset val="100"/>
        <c:noMultiLvlLbl val="0"/>
      </c:catAx>
      <c:valAx>
        <c:axId val="673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baseline="0"/>
                  <a:t>сомов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673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716345239453767E-2"/>
          <c:y val="3.2105067452815661E-2"/>
          <c:w val="0.94124500741755102"/>
          <c:h val="0.791033700438807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[области.xlsx]Лист1!$B$2</c:f>
              <c:strCache>
                <c:ptCount val="1"/>
                <c:pt idx="0">
                  <c:v>бюджетная сфера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[области.xlsx]Лист1!$A$3:$A$12</c:f>
              <c:strCache>
                <c:ptCount val="10"/>
                <c:pt idx="0">
                  <c:v>Таласская область</c:v>
                </c:pt>
                <c:pt idx="1">
                  <c:v>Джалал-Абадская область</c:v>
                </c:pt>
                <c:pt idx="2">
                  <c:v>г. Бишкек</c:v>
                </c:pt>
                <c:pt idx="3">
                  <c:v>Кыргызская Республика</c:v>
                </c:pt>
                <c:pt idx="4">
                  <c:v>Нарынская область</c:v>
                </c:pt>
                <c:pt idx="5">
                  <c:v>Чуйская область</c:v>
                </c:pt>
                <c:pt idx="6">
                  <c:v>г. Ош</c:v>
                </c:pt>
                <c:pt idx="7">
                  <c:v>Исcык-Кульская область</c:v>
                </c:pt>
                <c:pt idx="8">
                  <c:v>Баткенская область</c:v>
                </c:pt>
                <c:pt idx="9">
                  <c:v>Ошская область </c:v>
                </c:pt>
              </c:strCache>
            </c:strRef>
          </c:cat>
          <c:val>
            <c:numRef>
              <c:f>[области.xlsx]Лист1!$B$3:$B$12</c:f>
              <c:numCache>
                <c:formatCode>0</c:formatCode>
                <c:ptCount val="10"/>
                <c:pt idx="0">
                  <c:v>10042</c:v>
                </c:pt>
                <c:pt idx="1">
                  <c:v>10143.799999999999</c:v>
                </c:pt>
                <c:pt idx="2">
                  <c:v>16025</c:v>
                </c:pt>
                <c:pt idx="3">
                  <c:v>12037.3</c:v>
                </c:pt>
                <c:pt idx="4">
                  <c:v>13773.1</c:v>
                </c:pt>
                <c:pt idx="5">
                  <c:v>11300.7</c:v>
                </c:pt>
                <c:pt idx="6">
                  <c:v>11598</c:v>
                </c:pt>
                <c:pt idx="7">
                  <c:v>10542.4</c:v>
                </c:pt>
                <c:pt idx="8">
                  <c:v>10233.200000000001</c:v>
                </c:pt>
                <c:pt idx="9">
                  <c:v>9603.6</c:v>
                </c:pt>
              </c:numCache>
            </c:numRef>
          </c:val>
        </c:ser>
        <c:ser>
          <c:idx val="1"/>
          <c:order val="1"/>
          <c:tx>
            <c:strRef>
              <c:f>[области.xlsx]Лист1!$C$2</c:f>
              <c:strCache>
                <c:ptCount val="1"/>
                <c:pt idx="0">
                  <c:v>небюджетная сфера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[области.xlsx]Лист1!$A$3:$A$12</c:f>
              <c:strCache>
                <c:ptCount val="10"/>
                <c:pt idx="0">
                  <c:v>Таласская область</c:v>
                </c:pt>
                <c:pt idx="1">
                  <c:v>Джалал-Абадская область</c:v>
                </c:pt>
                <c:pt idx="2">
                  <c:v>г. Бишкек</c:v>
                </c:pt>
                <c:pt idx="3">
                  <c:v>Кыргызская Республика</c:v>
                </c:pt>
                <c:pt idx="4">
                  <c:v>Нарынская область</c:v>
                </c:pt>
                <c:pt idx="5">
                  <c:v>Чуйская область</c:v>
                </c:pt>
                <c:pt idx="6">
                  <c:v>г. Ош</c:v>
                </c:pt>
                <c:pt idx="7">
                  <c:v>Исcык-Кульская область</c:v>
                </c:pt>
                <c:pt idx="8">
                  <c:v>Баткенская область</c:v>
                </c:pt>
                <c:pt idx="9">
                  <c:v>Ошская область </c:v>
                </c:pt>
              </c:strCache>
            </c:strRef>
          </c:cat>
          <c:val>
            <c:numRef>
              <c:f>[области.xlsx]Лист1!$C$3:$C$12</c:f>
              <c:numCache>
                <c:formatCode>0</c:formatCode>
                <c:ptCount val="10"/>
                <c:pt idx="0">
                  <c:v>23850.799999999999</c:v>
                </c:pt>
                <c:pt idx="1">
                  <c:v>23729.5</c:v>
                </c:pt>
                <c:pt idx="2">
                  <c:v>23685.200000000001</c:v>
                </c:pt>
                <c:pt idx="3">
                  <c:v>21325.5</c:v>
                </c:pt>
                <c:pt idx="4">
                  <c:v>20406.5</c:v>
                </c:pt>
                <c:pt idx="5">
                  <c:v>17991.7</c:v>
                </c:pt>
                <c:pt idx="6">
                  <c:v>16972.099999999999</c:v>
                </c:pt>
                <c:pt idx="7">
                  <c:v>15172.1</c:v>
                </c:pt>
                <c:pt idx="8">
                  <c:v>13784.8</c:v>
                </c:pt>
                <c:pt idx="9">
                  <c:v>13650.3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39808"/>
        <c:axId val="6737848"/>
      </c:barChart>
      <c:catAx>
        <c:axId val="673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6737848"/>
        <c:crosses val="autoZero"/>
        <c:auto val="1"/>
        <c:lblAlgn val="ctr"/>
        <c:lblOffset val="100"/>
        <c:noMultiLvlLbl val="0"/>
      </c:catAx>
      <c:valAx>
        <c:axId val="673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3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645753381292056"/>
          <c:y val="1.5377217058701619E-2"/>
          <c:w val="0.49421877971775269"/>
          <c:h val="0.879841174738662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ЗП_ГКЭД!#REF!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ЗП_ГКЭД!$A$4:$A$23</c:f>
              <c:strCache>
                <c:ptCount val="20"/>
                <c:pt idx="0">
                  <c:v>Искусство, развлечения и отдых</c:v>
                </c:pt>
                <c:pt idx="1">
                  <c:v>Сельское хозяйство, лесное хозяйство и рыболовство</c:v>
                </c:pt>
                <c:pt idx="2">
                  <c:v>Здравоохранение и социальное обслуживание населения</c:v>
                </c:pt>
                <c:pt idx="3">
                  <c:v>Образование</c:v>
                </c:pt>
                <c:pt idx="4">
                  <c:v>Водоснабжение, очистка, обработка отходов и получение вторичного сырья</c:v>
                </c:pt>
                <c:pt idx="5">
                  <c:v>Административная и вспомогательная деятельность</c:v>
                </c:pt>
                <c:pt idx="6">
                  <c:v>Деятельность гостиниц и ресторанов</c:v>
                </c:pt>
                <c:pt idx="7">
                  <c:v>Операции с недвижимым имуществом</c:v>
                </c:pt>
                <c:pt idx="8">
                  <c:v>Кыргызская Республика</c:v>
                </c:pt>
                <c:pt idx="9">
                  <c:v>Обрабатывающие производства (обрабатывающая промышленность)</c:v>
                </c:pt>
                <c:pt idx="10">
                  <c:v>Строительство</c:v>
                </c:pt>
                <c:pt idx="11">
                  <c:v>Оптовая и розничная торговля, ремонт автомобилей и мотоциклов</c:v>
                </c:pt>
                <c:pt idx="12">
                  <c:v>Прочая обслуживающая деятельность</c:v>
                </c:pt>
                <c:pt idx="13">
                  <c:v>Государственное управление и оборона; обязательное социальное обеспечение</c:v>
                </c:pt>
                <c:pt idx="14">
                  <c:v>Профессиональная, научная и техническая деятельность</c:v>
                </c:pt>
                <c:pt idx="15">
                  <c:v>Транспортная деятельность и хранение грузов</c:v>
                </c:pt>
                <c:pt idx="16">
                  <c:v>Обеспечение (снабжение) электроэнергией, газом, паром и кондиционированным воздухом</c:v>
                </c:pt>
                <c:pt idx="17">
                  <c:v>Добыча полезных ископаемых</c:v>
                </c:pt>
                <c:pt idx="18">
                  <c:v>Информация и связь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ЗП_ГКЭД!#REF!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ЗП_ГКЭД!$B$3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ЗП_ГКЭД!$A$4:$A$23</c:f>
              <c:strCache>
                <c:ptCount val="20"/>
                <c:pt idx="0">
                  <c:v>Искусство, развлечения и отдых</c:v>
                </c:pt>
                <c:pt idx="1">
                  <c:v>Сельское хозяйство, лесное хозяйство и рыболовство</c:v>
                </c:pt>
                <c:pt idx="2">
                  <c:v>Здравоохранение и социальное обслуживание населения</c:v>
                </c:pt>
                <c:pt idx="3">
                  <c:v>Образование</c:v>
                </c:pt>
                <c:pt idx="4">
                  <c:v>Водоснабжение, очистка, обработка отходов и получение вторичного сырья</c:v>
                </c:pt>
                <c:pt idx="5">
                  <c:v>Административная и вспомогательная деятельность</c:v>
                </c:pt>
                <c:pt idx="6">
                  <c:v>Деятельность гостиниц и ресторанов</c:v>
                </c:pt>
                <c:pt idx="7">
                  <c:v>Операции с недвижимым имуществом</c:v>
                </c:pt>
                <c:pt idx="8">
                  <c:v>Кыргызская Республика</c:v>
                </c:pt>
                <c:pt idx="9">
                  <c:v>Обрабатывающие производства (обрабатывающая промышленность)</c:v>
                </c:pt>
                <c:pt idx="10">
                  <c:v>Строительство</c:v>
                </c:pt>
                <c:pt idx="11">
                  <c:v>Оптовая и розничная торговля, ремонт автомобилей и мотоциклов</c:v>
                </c:pt>
                <c:pt idx="12">
                  <c:v>Прочая обслуживающая деятельность</c:v>
                </c:pt>
                <c:pt idx="13">
                  <c:v>Государственное управление и оборона; обязательное социальное обеспечение</c:v>
                </c:pt>
                <c:pt idx="14">
                  <c:v>Профессиональная, научная и техническая деятельность</c:v>
                </c:pt>
                <c:pt idx="15">
                  <c:v>Транспортная деятельность и хранение грузов</c:v>
                </c:pt>
                <c:pt idx="16">
                  <c:v>Обеспечение (снабжение) электроэнергией, газом, паром и кондиционированным воздухом</c:v>
                </c:pt>
                <c:pt idx="17">
                  <c:v>Добыча полезных ископаемых</c:v>
                </c:pt>
                <c:pt idx="18">
                  <c:v>Информация и связь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ЗП_ГКЭД!$B$4:$B$23</c:f>
              <c:numCache>
                <c:formatCode>0</c:formatCode>
                <c:ptCount val="20"/>
                <c:pt idx="0">
                  <c:v>8435</c:v>
                </c:pt>
                <c:pt idx="1">
                  <c:v>9866.5400000000009</c:v>
                </c:pt>
                <c:pt idx="2">
                  <c:v>9960.0499999999993</c:v>
                </c:pt>
                <c:pt idx="3">
                  <c:v>10963.55</c:v>
                </c:pt>
                <c:pt idx="4">
                  <c:v>13479.38</c:v>
                </c:pt>
                <c:pt idx="5">
                  <c:v>13579.24</c:v>
                </c:pt>
                <c:pt idx="6">
                  <c:v>13820.49</c:v>
                </c:pt>
                <c:pt idx="7">
                  <c:v>13884.22</c:v>
                </c:pt>
                <c:pt idx="8">
                  <c:v>15396.5</c:v>
                </c:pt>
                <c:pt idx="9">
                  <c:v>15405.82</c:v>
                </c:pt>
                <c:pt idx="10">
                  <c:v>16099.61</c:v>
                </c:pt>
                <c:pt idx="11">
                  <c:v>17209.240000000002</c:v>
                </c:pt>
                <c:pt idx="12">
                  <c:v>18174.650000000001</c:v>
                </c:pt>
                <c:pt idx="13">
                  <c:v>18656.990000000002</c:v>
                </c:pt>
                <c:pt idx="14">
                  <c:v>18944.150000000001</c:v>
                </c:pt>
                <c:pt idx="15">
                  <c:v>22671.38</c:v>
                </c:pt>
                <c:pt idx="16">
                  <c:v>27594.86</c:v>
                </c:pt>
                <c:pt idx="17">
                  <c:v>28499.06</c:v>
                </c:pt>
                <c:pt idx="18">
                  <c:v>31675.94</c:v>
                </c:pt>
                <c:pt idx="19">
                  <c:v>33961.86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0200"/>
        <c:axId val="6740592"/>
      </c:barChart>
      <c:catAx>
        <c:axId val="6740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6740592"/>
        <c:crosses val="autoZero"/>
        <c:auto val="1"/>
        <c:lblAlgn val="ctr"/>
        <c:lblOffset val="100"/>
        <c:noMultiLvlLbl val="0"/>
      </c:catAx>
      <c:valAx>
        <c:axId val="6740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6740200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9585126334220472E-2"/>
          <c:y val="0.12993733278935021"/>
          <c:w val="0.78389530238453042"/>
          <c:h val="0.7766539196433074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4.8373750525380996E-2"/>
                  <c:y val="0.3537875110329507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1100914016030509E-2"/>
                  <c:y val="0.1865556442527326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632915569410134"/>
                      <c:h val="0.15031737310873697"/>
                    </c:manualLayout>
                  </c15:layout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3"/>
              <c:layout>
                <c:manualLayout>
                  <c:x val="0.25115422563979473"/>
                  <c:y val="-7.1734087829675459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210837516167304"/>
                      <c:h val="0.2023121643065055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'[5030101 число орган.xls]5030101 (2)'!$B$26:$B$29</c:f>
              <c:strCache>
                <c:ptCount val="4"/>
                <c:pt idx="0">
                  <c:v>ДРУГИЕ ВИДЫ ДЕЯТЕЛЬНОСТИ</c:v>
                </c:pt>
                <c:pt idx="1">
                  <c:v>ОБРАЗОВАНИЕ</c:v>
                </c:pt>
                <c:pt idx="2">
                  <c:v>ЗДРАВООХРАНЕНИЕ И СОЦИАЛЬНОЕ ОБСЛУЖИВАНИЕ НАСЕЛЕНИЯ</c:v>
                </c:pt>
                <c:pt idx="3">
                  <c:v>ИСКУССТВО, РАЗВЛЕЧЕНИЯ И ОТДЫХ</c:v>
                </c:pt>
              </c:strCache>
            </c:strRef>
          </c:cat>
          <c:val>
            <c:numRef>
              <c:f>'[5030101 число орган.xls]5030101 (2)'!$C$26:$C$29</c:f>
              <c:numCache>
                <c:formatCode>General</c:formatCode>
                <c:ptCount val="4"/>
                <c:pt idx="0">
                  <c:v>258933</c:v>
                </c:pt>
                <c:pt idx="1">
                  <c:v>186152</c:v>
                </c:pt>
                <c:pt idx="2">
                  <c:v>67260</c:v>
                </c:pt>
                <c:pt idx="3">
                  <c:v>13069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064777985226078E-2"/>
          <c:y val="4.3317661543069041E-2"/>
          <c:w val="0.9119351912734257"/>
          <c:h val="0.648245724737961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'[Книга2]ЗП-соцсфера'!$A$4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5561482915241412E-3"/>
                  <c:y val="-3.53200833887701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7.06401667775402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'[Книга2]ЗП-соцсфера'!$B$3:$C$3</c:f>
              <c:strCache>
                <c:ptCount val="2"/>
                <c:pt idx="0">
                  <c:v>январь -май 2017</c:v>
                </c:pt>
                <c:pt idx="1">
                  <c:v>январь -май 2018</c:v>
                </c:pt>
              </c:strCache>
            </c:strRef>
          </c:cat>
          <c:val>
            <c:numRef>
              <c:f>'[Книга2]ЗП-соцсфера'!$B$4:$C$4</c:f>
              <c:numCache>
                <c:formatCode>0</c:formatCode>
                <c:ptCount val="2"/>
                <c:pt idx="0">
                  <c:v>10717.98</c:v>
                </c:pt>
                <c:pt idx="1">
                  <c:v>10963.55</c:v>
                </c:pt>
              </c:numCache>
            </c:numRef>
          </c:val>
        </c:ser>
        <c:ser>
          <c:idx val="1"/>
          <c:order val="1"/>
          <c:tx>
            <c:strRef>
              <c:f>'[Книга2]ЗП-соцсфера'!$A$5</c:f>
              <c:strCache>
                <c:ptCount val="1"/>
                <c:pt idx="0">
                  <c:v>Здравоохранение и социальное обслуживание населения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6266619012738386E-2"/>
                  <c:y val="-2.86927008127512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'[Книга2]ЗП-соцсфера'!$B$3:$C$3</c:f>
              <c:strCache>
                <c:ptCount val="2"/>
                <c:pt idx="0">
                  <c:v>январь -май 2017</c:v>
                </c:pt>
                <c:pt idx="1">
                  <c:v>январь -май 2018</c:v>
                </c:pt>
              </c:strCache>
            </c:strRef>
          </c:cat>
          <c:val>
            <c:numRef>
              <c:f>'[Книга2]ЗП-соцсфера'!$B$5:$C$5</c:f>
              <c:numCache>
                <c:formatCode>0</c:formatCode>
                <c:ptCount val="2"/>
                <c:pt idx="0">
                  <c:v>9684.39</c:v>
                </c:pt>
                <c:pt idx="1">
                  <c:v>9960.0499999999993</c:v>
                </c:pt>
              </c:numCache>
            </c:numRef>
          </c:val>
        </c:ser>
        <c:ser>
          <c:idx val="2"/>
          <c:order val="2"/>
          <c:tx>
            <c:strRef>
              <c:f>'[Книга2]ЗП-соцсфера'!$A$6</c:f>
              <c:strCache>
                <c:ptCount val="1"/>
                <c:pt idx="0">
                  <c:v>Искусство, развлечения и отдых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168756045516672E-2"/>
                  <c:y val="-1.4128033355508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'[Книга2]ЗП-соцсфера'!$B$3:$C$3</c:f>
              <c:strCache>
                <c:ptCount val="2"/>
                <c:pt idx="0">
                  <c:v>январь -май 2017</c:v>
                </c:pt>
                <c:pt idx="1">
                  <c:v>январь -май 2018</c:v>
                </c:pt>
              </c:strCache>
            </c:strRef>
          </c:cat>
          <c:val>
            <c:numRef>
              <c:f>'[Книга2]ЗП-соцсфера'!$B$6:$C$6</c:f>
              <c:numCache>
                <c:formatCode>0</c:formatCode>
                <c:ptCount val="2"/>
                <c:pt idx="0">
                  <c:v>8198.42</c:v>
                </c:pt>
                <c:pt idx="1">
                  <c:v>8435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090840"/>
        <c:axId val="280095544"/>
      </c:barChart>
      <c:catAx>
        <c:axId val="28009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0095544"/>
        <c:crosses val="autoZero"/>
        <c:auto val="1"/>
        <c:lblAlgn val="ctr"/>
        <c:lblOffset val="100"/>
        <c:noMultiLvlLbl val="0"/>
      </c:catAx>
      <c:valAx>
        <c:axId val="28009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009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'[5030101 число орган.xls]5030101 (май)'!$AD$18</c:f>
              <c:strCache>
                <c:ptCount val="1"/>
                <c:pt idx="0">
                  <c:v>январь -май 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'[5030101 число орган.xls]5030101 (май)'!$B$19:$AC$25</c:f>
              <c:strCache>
                <c:ptCount val="7"/>
                <c:pt idx="0">
                  <c:v> Дошкольное образование</c:v>
                </c:pt>
                <c:pt idx="1">
                  <c:v> Среднее профессиональное образование</c:v>
                </c:pt>
                <c:pt idx="2">
                  <c:v> Начальное профессиональное образование</c:v>
                </c:pt>
                <c:pt idx="3">
                  <c:v>Среднее образование</c:v>
                </c:pt>
                <c:pt idx="4">
                  <c:v>Образование</c:v>
                </c:pt>
                <c:pt idx="5">
                  <c:v>Начальное образование</c:v>
                </c:pt>
                <c:pt idx="6">
                  <c:v> Высшее профессиональное образование</c:v>
                </c:pt>
              </c:strCache>
            </c:strRef>
          </c:cat>
          <c:val>
            <c:numRef>
              <c:f>'[5030101 число орган.xls]5030101 (май)'!$AD$19:$AD$25</c:f>
              <c:numCache>
                <c:formatCode>0</c:formatCode>
                <c:ptCount val="7"/>
                <c:pt idx="0">
                  <c:v>8318.9500000000007</c:v>
                </c:pt>
                <c:pt idx="1">
                  <c:v>9489.33</c:v>
                </c:pt>
                <c:pt idx="2">
                  <c:v>9922.36</c:v>
                </c:pt>
                <c:pt idx="3">
                  <c:v>10239.16</c:v>
                </c:pt>
                <c:pt idx="4">
                  <c:v>10717.98</c:v>
                </c:pt>
                <c:pt idx="5" formatCode="General">
                  <c:v>13547</c:v>
                </c:pt>
                <c:pt idx="6">
                  <c:v>15610.27</c:v>
                </c:pt>
              </c:numCache>
            </c:numRef>
          </c:val>
        </c:ser>
        <c:ser>
          <c:idx val="1"/>
          <c:order val="1"/>
          <c:tx>
            <c:strRef>
              <c:f>'[5030101 число орган.xls]5030101 (май)'!$AE$18</c:f>
              <c:strCache>
                <c:ptCount val="1"/>
                <c:pt idx="0">
                  <c:v>январь -май 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'[5030101 число орган.xls]5030101 (май)'!$B$19:$AC$25</c:f>
              <c:strCache>
                <c:ptCount val="7"/>
                <c:pt idx="0">
                  <c:v> Дошкольное образование</c:v>
                </c:pt>
                <c:pt idx="1">
                  <c:v> Среднее профессиональное образование</c:v>
                </c:pt>
                <c:pt idx="2">
                  <c:v> Начальное профессиональное образование</c:v>
                </c:pt>
                <c:pt idx="3">
                  <c:v>Среднее образование</c:v>
                </c:pt>
                <c:pt idx="4">
                  <c:v>Образование</c:v>
                </c:pt>
                <c:pt idx="5">
                  <c:v>Начальное образование</c:v>
                </c:pt>
                <c:pt idx="6">
                  <c:v> Высшее профессиональное образование</c:v>
                </c:pt>
              </c:strCache>
            </c:strRef>
          </c:cat>
          <c:val>
            <c:numRef>
              <c:f>'[5030101 число орган.xls]5030101 (май)'!$AE$19:$AE$25</c:f>
              <c:numCache>
                <c:formatCode>0</c:formatCode>
                <c:ptCount val="7"/>
                <c:pt idx="0">
                  <c:v>8348.09</c:v>
                </c:pt>
                <c:pt idx="1">
                  <c:v>9833.7800000000007</c:v>
                </c:pt>
                <c:pt idx="2">
                  <c:v>9806.94</c:v>
                </c:pt>
                <c:pt idx="3">
                  <c:v>10464.39</c:v>
                </c:pt>
                <c:pt idx="4">
                  <c:v>10963.55</c:v>
                </c:pt>
                <c:pt idx="5" formatCode="General">
                  <c:v>13683</c:v>
                </c:pt>
                <c:pt idx="6">
                  <c:v>16405.509999999998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090448"/>
        <c:axId val="280092800"/>
      </c:barChart>
      <c:catAx>
        <c:axId val="28009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092800"/>
        <c:crosses val="autoZero"/>
        <c:auto val="1"/>
        <c:lblAlgn val="ctr"/>
        <c:lblOffset val="100"/>
        <c:noMultiLvlLbl val="0"/>
      </c:catAx>
      <c:valAx>
        <c:axId val="28009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09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'[5030101 число орган.xls]Лист4'!$I$2</c:f>
              <c:strCache>
                <c:ptCount val="1"/>
                <c:pt idx="0">
                  <c:v>работников списочного состава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'[5030101 число орган.xls]Лист4'!$A$3:$H$15</c:f>
              <c:strCache>
                <c:ptCount val="5"/>
                <c:pt idx="0">
                  <c:v>ОБРАЗОВАНИЕ</c:v>
                </c:pt>
                <c:pt idx="1">
                  <c:v>Дошкольное образование</c:v>
                </c:pt>
                <c:pt idx="2">
                  <c:v>Среднее образование</c:v>
                </c:pt>
                <c:pt idx="3">
                  <c:v>Высшее образование</c:v>
                </c:pt>
                <c:pt idx="4">
                  <c:v>Прочая образовательная деятельность</c:v>
                </c:pt>
              </c:strCache>
            </c:strRef>
          </c:cat>
          <c:val>
            <c:numRef>
              <c:f>'[5030101 число орган.xls]Лист4'!$I$3:$I$15</c:f>
              <c:numCache>
                <c:formatCode>0</c:formatCode>
                <c:ptCount val="5"/>
                <c:pt idx="0">
                  <c:v>11117.9</c:v>
                </c:pt>
                <c:pt idx="1">
                  <c:v>8367.2000000000007</c:v>
                </c:pt>
                <c:pt idx="2">
                  <c:v>10556.3</c:v>
                </c:pt>
                <c:pt idx="3">
                  <c:v>17573.3</c:v>
                </c:pt>
                <c:pt idx="4">
                  <c:v>10558.8</c:v>
                </c:pt>
              </c:numCache>
            </c:numRef>
          </c:val>
        </c:ser>
        <c:ser>
          <c:idx val="1"/>
          <c:order val="1"/>
          <c:tx>
            <c:strRef>
              <c:f>'[5030101 число орган.xls]Лист4'!$J$2</c:f>
              <c:strCache>
                <c:ptCount val="1"/>
                <c:pt idx="0">
                  <c:v>внешних совместителей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5311003246455112E-2"/>
                  <c:y val="-1.8441680870633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'[5030101 число орган.xls]Лист4'!$A$3:$H$15</c:f>
              <c:strCache>
                <c:ptCount val="5"/>
                <c:pt idx="0">
                  <c:v>ОБРАЗОВАНИЕ</c:v>
                </c:pt>
                <c:pt idx="1">
                  <c:v>Дошкольное образование</c:v>
                </c:pt>
                <c:pt idx="2">
                  <c:v>Среднее образование</c:v>
                </c:pt>
                <c:pt idx="3">
                  <c:v>Высшее образование</c:v>
                </c:pt>
                <c:pt idx="4">
                  <c:v>Прочая образовательная деятельность</c:v>
                </c:pt>
              </c:strCache>
            </c:strRef>
          </c:cat>
          <c:val>
            <c:numRef>
              <c:f>'[5030101 число орган.xls]Лист4'!$J$3:$J$15</c:f>
              <c:numCache>
                <c:formatCode>0</c:formatCode>
                <c:ptCount val="5"/>
                <c:pt idx="0">
                  <c:v>7339.5</c:v>
                </c:pt>
                <c:pt idx="1">
                  <c:v>5508.6</c:v>
                </c:pt>
                <c:pt idx="2">
                  <c:v>5160.8</c:v>
                </c:pt>
                <c:pt idx="3">
                  <c:v>9055.5</c:v>
                </c:pt>
                <c:pt idx="4">
                  <c:v>6256.7</c:v>
                </c:pt>
              </c:numCache>
            </c:numRef>
          </c:val>
        </c:ser>
        <c:ser>
          <c:idx val="2"/>
          <c:order val="2"/>
          <c:tx>
            <c:strRef>
              <c:f>'[5030101 число орган.xls]Лист4'!$K$2</c:f>
              <c:strCache>
                <c:ptCount val="1"/>
                <c:pt idx="0">
                  <c:v>работников, выполняющих работы по договорам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7862837120864297E-2"/>
                  <c:y val="1.84416808706331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'[5030101 число орган.xls]Лист4'!$A$3:$H$15</c:f>
              <c:strCache>
                <c:ptCount val="5"/>
                <c:pt idx="0">
                  <c:v>ОБРАЗОВАНИЕ</c:v>
                </c:pt>
                <c:pt idx="1">
                  <c:v>Дошкольное образование</c:v>
                </c:pt>
                <c:pt idx="2">
                  <c:v>Среднее образование</c:v>
                </c:pt>
                <c:pt idx="3">
                  <c:v>Высшее образование</c:v>
                </c:pt>
                <c:pt idx="4">
                  <c:v>Прочая образовательная деятельность</c:v>
                </c:pt>
              </c:strCache>
            </c:strRef>
          </c:cat>
          <c:val>
            <c:numRef>
              <c:f>'[5030101 число орган.xls]Лист4'!$K$3:$K$15</c:f>
              <c:numCache>
                <c:formatCode>0</c:formatCode>
                <c:ptCount val="5"/>
                <c:pt idx="0">
                  <c:v>6060.4</c:v>
                </c:pt>
                <c:pt idx="1">
                  <c:v>5491.7</c:v>
                </c:pt>
                <c:pt idx="2">
                  <c:v>8470.9</c:v>
                </c:pt>
                <c:pt idx="3">
                  <c:v>11461.3</c:v>
                </c:pt>
                <c:pt idx="4">
                  <c:v>3907.6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089272"/>
        <c:axId val="280092016"/>
      </c:barChart>
      <c:catAx>
        <c:axId val="28008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092016"/>
        <c:crosses val="autoZero"/>
        <c:auto val="1"/>
        <c:lblAlgn val="ctr"/>
        <c:lblOffset val="100"/>
        <c:noMultiLvlLbl val="0"/>
      </c:catAx>
      <c:valAx>
        <c:axId val="28009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08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25420786085195063"/>
                  <c:y val="-6.322562788746828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487506170065367"/>
                  <c:y val="5.190189935935427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22222222222217"/>
                      <c:h val="0.1926153846153845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2199098862642169"/>
                  <c:y val="2.746702958426492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18044619422568"/>
                      <c:h val="0.1325128205128204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'[5030101 число орган.xls]5030101 (2)'!$F$18:$H$18</c:f>
              <c:strCache>
                <c:ptCount val="3"/>
                <c:pt idx="0">
                  <c:v>работники списочного состава</c:v>
                </c:pt>
                <c:pt idx="1">
                  <c:v>внешние совместители</c:v>
                </c:pt>
                <c:pt idx="2">
                  <c:v>договорники</c:v>
                </c:pt>
              </c:strCache>
            </c:strRef>
          </c:cat>
          <c:val>
            <c:numRef>
              <c:f>'[5030101 число орган.xls]5030101 (2)'!$F$19:$H$19</c:f>
              <c:numCache>
                <c:formatCode>General</c:formatCode>
                <c:ptCount val="3"/>
                <c:pt idx="0">
                  <c:v>178816</c:v>
                </c:pt>
                <c:pt idx="1">
                  <c:v>6548</c:v>
                </c:pt>
                <c:pt idx="2">
                  <c:v>788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'[5030101 число орган.xls]5030101 (2)'!$F$18:$H$18</c:f>
              <c:strCache>
                <c:ptCount val="3"/>
                <c:pt idx="0">
                  <c:v>работники списочного состава</c:v>
                </c:pt>
                <c:pt idx="1">
                  <c:v>внешние совместители</c:v>
                </c:pt>
                <c:pt idx="2">
                  <c:v>договорники</c:v>
                </c:pt>
              </c:strCache>
            </c:strRef>
          </c:cat>
          <c:val>
            <c:numRef>
              <c:f>'[5030101 число орган.xls]5030101 (2)'!$F$20:$H$20</c:f>
              <c:numCache>
                <c:formatCode>0.0</c:formatCode>
                <c:ptCount val="3"/>
                <c:pt idx="0">
                  <c:v>96.059134470755083</c:v>
                </c:pt>
                <c:pt idx="1">
                  <c:v>3.5175555460054149</c:v>
                </c:pt>
                <c:pt idx="2">
                  <c:v>0.4233099832395032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'Лист1 (2)'!$B$3</c:f>
              <c:strCache>
                <c:ptCount val="1"/>
                <c:pt idx="0">
                  <c:v>январь-май 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'Лист1 (2)'!$A$4:$A$13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'Лист1 (2)'!$B$4:$B$13</c:f>
              <c:numCache>
                <c:formatCode>0</c:formatCode>
                <c:ptCount val="10"/>
                <c:pt idx="0">
                  <c:v>10717.98</c:v>
                </c:pt>
                <c:pt idx="1">
                  <c:v>9069.6</c:v>
                </c:pt>
                <c:pt idx="2">
                  <c:v>9347.5400000000009</c:v>
                </c:pt>
                <c:pt idx="3">
                  <c:v>9174.6299999999992</c:v>
                </c:pt>
                <c:pt idx="4">
                  <c:v>11681.53</c:v>
                </c:pt>
                <c:pt idx="5">
                  <c:v>8731.09</c:v>
                </c:pt>
                <c:pt idx="6">
                  <c:v>9066.81</c:v>
                </c:pt>
                <c:pt idx="7">
                  <c:v>10364.950000000001</c:v>
                </c:pt>
                <c:pt idx="8">
                  <c:v>14538.36</c:v>
                </c:pt>
                <c:pt idx="9">
                  <c:v>11705.7</c:v>
                </c:pt>
              </c:numCache>
            </c:numRef>
          </c:val>
        </c:ser>
        <c:ser>
          <c:idx val="1"/>
          <c:order val="1"/>
          <c:tx>
            <c:strRef>
              <c:f>'Лист1 (2)'!$C$3</c:f>
              <c:strCache>
                <c:ptCount val="1"/>
                <c:pt idx="0">
                  <c:v>январь-май 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 (2)'!$A$4:$A$13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'Лист1 (2)'!$C$4:$C$13</c:f>
              <c:numCache>
                <c:formatCode>0</c:formatCode>
                <c:ptCount val="10"/>
                <c:pt idx="0">
                  <c:v>10963.55</c:v>
                </c:pt>
                <c:pt idx="1">
                  <c:v>9326.01</c:v>
                </c:pt>
                <c:pt idx="2">
                  <c:v>9471.8700000000008</c:v>
                </c:pt>
                <c:pt idx="3">
                  <c:v>9393.44</c:v>
                </c:pt>
                <c:pt idx="4">
                  <c:v>11862.48</c:v>
                </c:pt>
                <c:pt idx="5">
                  <c:v>8941.01</c:v>
                </c:pt>
                <c:pt idx="6">
                  <c:v>9188.81</c:v>
                </c:pt>
                <c:pt idx="7">
                  <c:v>10699.09</c:v>
                </c:pt>
                <c:pt idx="8">
                  <c:v>14907.25</c:v>
                </c:pt>
                <c:pt idx="9">
                  <c:v>12269.76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093192"/>
        <c:axId val="280088488"/>
      </c:barChart>
      <c:catAx>
        <c:axId val="28009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0088488"/>
        <c:crosses val="autoZero"/>
        <c:auto val="1"/>
        <c:lblAlgn val="ctr"/>
        <c:lblOffset val="100"/>
        <c:noMultiLvlLbl val="0"/>
      </c:catAx>
      <c:valAx>
        <c:axId val="28008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09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0ED23-6DC8-4B85-BE7A-CB8932DD4942}" type="datetimeFigureOut">
              <a:rPr lang="ru-RU" smtClean="0"/>
              <a:t>11.07.2018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8803B-1F94-4744-BB0A-CC95CE125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577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11.07.2018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 Средняя часовая заработная плата</a:t>
            </a:r>
          </a:p>
          <a:p>
            <a:r>
              <a:rPr lang="ru-RU" dirty="0" smtClean="0"/>
              <a:t>2. Средняя дневная заработная плата</a:t>
            </a:r>
          </a:p>
          <a:p>
            <a:r>
              <a:rPr lang="ru-RU" dirty="0" smtClean="0"/>
              <a:t>3. Средняя месячная заработная плата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11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174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списочную численность работников включаются все наемные работники, принятые по трудовому договору (контракту) на постоянную, временную или сезонную работу на срок один день и более, а также работавшие собственники предприятий, получавшие заработную плату на данном предприятии;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485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1A2F-EF59-4AD1-9336-FA1CF4191BF7}" type="datetime1">
              <a:rPr lang="ru-RU" smtClean="0"/>
              <a:t>11.07.2018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78C33-2371-41DC-BB6D-42D041808313}" type="datetime1">
              <a:rPr lang="ru-RU" smtClean="0"/>
              <a:t>11.07.2018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17F1-2276-4CA8-A553-C6AF258E10E6}" type="datetime1">
              <a:rPr lang="ru-RU" smtClean="0"/>
              <a:t>11.07.2018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B7E0-5D4D-45DA-9629-44EF371F4D1D}" type="datetime1">
              <a:rPr lang="ru-RU" smtClean="0"/>
              <a:t>11.07.2018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50F8-D64A-413C-9F45-B67A02612445}" type="datetime1">
              <a:rPr lang="ru-RU" smtClean="0"/>
              <a:t>11.07.2018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F4F8-84FA-4BAD-9CF9-A67435E1CAF5}" type="datetime1">
              <a:rPr lang="ru-RU" smtClean="0"/>
              <a:t>11.07.2018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E124-85DF-46B0-920E-EBED92839D78}" type="datetime1">
              <a:rPr lang="ru-RU" smtClean="0"/>
              <a:t>11.07.2018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A2C6-BA11-4958-B7A7-479822CD2CFF}" type="datetime1">
              <a:rPr lang="ru-RU" smtClean="0"/>
              <a:t>11.07.2018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A7204-2B76-4B74-9711-EF893660A398}" type="datetime1">
              <a:rPr lang="ru-RU" smtClean="0"/>
              <a:t>11.07.2018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B79D-A5AF-47CA-B8E1-B7A9335EC137}" type="datetime1">
              <a:rPr lang="ru-RU" smtClean="0"/>
              <a:t>11.07.2018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8D9F-FCEB-4AAB-A8BC-B4A9E67C8E65}" type="datetime1">
              <a:rPr lang="ru-RU" smtClean="0"/>
              <a:t>11.07.2018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53C9F-09A7-4BE7-BF8E-7527B001DDD8}" type="datetime1">
              <a:rPr lang="ru-RU" smtClean="0"/>
              <a:t>11.07.2018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3938" y="125607"/>
            <a:ext cx="10341033" cy="4265417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среднемесячной заработной платы в  Кыргызской Республике в январе-мае 2018г.</a:t>
            </a:r>
            <a:endParaRPr lang="ru-RU" sz="49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004262"/>
            <a:ext cx="9144000" cy="134666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Г.Ж.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www.stat.kg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90" y="254132"/>
            <a:ext cx="1045124" cy="10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6628" y="340973"/>
            <a:ext cx="9288236" cy="1325563"/>
          </a:xfrm>
        </p:spPr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ru-RU" dirty="0" smtClean="0"/>
              <a:t> </a:t>
            </a:r>
            <a:r>
              <a:rPr lang="ru-RU" sz="2800" b="1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Средняя номинальная заработная плата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Заработная плата</a:t>
            </a:r>
            <a:r>
              <a:rPr lang="ru-RU" i="1" dirty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 — это вознаграждение </a:t>
            </a:r>
            <a:r>
              <a:rPr lang="ru-RU" i="1" dirty="0" smtClean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i="1" dirty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труд или, другими словами, цена </a:t>
            </a:r>
            <a:r>
              <a:rPr lang="ru-RU" i="1" dirty="0" smtClean="0">
                <a:solidFill>
                  <a:srgbClr val="4F4F4F"/>
                </a:solidFill>
                <a:latin typeface="Times New Roman" pitchFamily="18" charset="0"/>
                <a:cs typeface="Times New Roman" pitchFamily="18" charset="0"/>
              </a:rPr>
              <a:t>труда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Средняя </a:t>
            </a: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номинальная заработная плата работников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предприятия исчисляется путем деления фактически начисленного фонда заработной платы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работников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списочного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 не списочного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состава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на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численность работников, принимаемую для исчисления средней заработной платы и на число месяцев в отчетном периоде. На уровне предприятия средняя заработная плата может исчисляться по каждой категории работников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среднесписочной численности работников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численности внешних совместителей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</a:p>
          <a:p>
            <a:pPr marR="71755" indent="450215" algn="just">
              <a:spcBef>
                <a:spcPts val="300"/>
              </a:spcBef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численности работников, выполнявших работы по договорам гражданско-правового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характера. </a:t>
            </a:r>
            <a:endParaRPr lang="ru-RU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57" y="366488"/>
            <a:ext cx="1267821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19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914" y="365125"/>
            <a:ext cx="9916886" cy="1325563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территории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январе-мае 2018г.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800" i="1" dirty="0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295342"/>
              </p:ext>
            </p:extLst>
          </p:nvPr>
        </p:nvGraphicFramePr>
        <p:xfrm>
          <a:off x="838200" y="1436914"/>
          <a:ext cx="10515600" cy="4740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63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6092" y="365125"/>
            <a:ext cx="9957707" cy="1325563"/>
          </a:xfrm>
        </p:spPr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бюджетной и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небюджетной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сфере по территории в январе-мае 2018г. </a:t>
            </a:r>
            <a:r>
              <a:rPr lang="ru-RU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(без учета малых предприятий, сомов)</a:t>
            </a:r>
            <a:endParaRPr lang="ru-RU" sz="2000" i="1" dirty="0">
              <a:solidFill>
                <a:srgbClr val="FF0000"/>
              </a:solidFill>
            </a:endParaRPr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56" y="277584"/>
            <a:ext cx="1004207" cy="96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</p:nvPr>
        </p:nvGraphicFramePr>
        <p:xfrm>
          <a:off x="838199" y="1825625"/>
          <a:ext cx="10970623" cy="4583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375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171" y="277586"/>
            <a:ext cx="10112829" cy="1039132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видам экономической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в январе -мае 2018г. </a:t>
            </a: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(сомов, без учета малых предприятий)</a:t>
            </a:r>
            <a:endParaRPr lang="ru-RU" sz="2000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85" y="277585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1111330"/>
              </p:ext>
            </p:extLst>
          </p:nvPr>
        </p:nvGraphicFramePr>
        <p:xfrm>
          <a:off x="838199" y="1316718"/>
          <a:ext cx="11005457" cy="5266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20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4960" y="365125"/>
            <a:ext cx="9770428" cy="67119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Показатели  социальной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сферы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Республики    в январе - мае 2018г. 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236616"/>
            <a:ext cx="5157787" cy="505097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процентах к итогу</a:t>
            </a:r>
            <a:endParaRPr lang="ru-RU" sz="20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97588" y="1227906"/>
            <a:ext cx="5183188" cy="22642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плата, </a:t>
            </a:r>
            <a:r>
              <a:rPr lang="ru-RU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сомов</a:t>
            </a:r>
            <a:endParaRPr lang="ru-RU" sz="20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321331"/>
              </p:ext>
            </p:extLst>
          </p:nvPr>
        </p:nvGraphicFramePr>
        <p:xfrm>
          <a:off x="839788" y="1976846"/>
          <a:ext cx="5157787" cy="4519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Объект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191405259"/>
              </p:ext>
            </p:extLst>
          </p:nvPr>
        </p:nvGraphicFramePr>
        <p:xfrm>
          <a:off x="6172200" y="1889760"/>
          <a:ext cx="5183188" cy="4299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56" y="277584"/>
            <a:ext cx="1004207" cy="90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063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0586" y="365126"/>
            <a:ext cx="10257608" cy="91503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Число образовательных организаций по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Республике    в 2016-2017гг.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(единиц)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56" y="277584"/>
            <a:ext cx="1004207" cy="90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59231509"/>
              </p:ext>
            </p:extLst>
          </p:nvPr>
        </p:nvGraphicFramePr>
        <p:xfrm>
          <a:off x="1358538" y="1349829"/>
          <a:ext cx="9492343" cy="5105914"/>
        </p:xfrm>
        <a:graphic>
          <a:graphicData uri="http://schemas.openxmlformats.org/drawingml/2006/table">
            <a:tbl>
              <a:tblPr/>
              <a:tblGrid>
                <a:gridCol w="6384875"/>
                <a:gridCol w="1553734"/>
                <a:gridCol w="1553734"/>
              </a:tblGrid>
              <a:tr h="5014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01">
                <a:tc>
                  <a:txBody>
                    <a:bodyPr/>
                    <a:lstStyle/>
                    <a:p>
                      <a:pPr algn="ctr" fontAlgn="ctr"/>
                      <a:endParaRPr lang="ru-RU" sz="2800" b="1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2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28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08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0" i="0" u="none" strike="noStrike">
                          <a:effectLst/>
                          <a:latin typeface="Times New Roman Cyr" panose="02020603050405020304" pitchFamily="18" charset="0"/>
                        </a:rPr>
                        <a:t> Дошкольные организации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800" b="0" i="0" u="none" strike="noStrike">
                          <a:effectLst/>
                          <a:latin typeface="Times New Roman Cyr" panose="02020603050405020304" pitchFamily="18" charset="0"/>
                        </a:rPr>
                        <a:t>1296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1390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8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 Общеобразовательные организации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 Cyr" panose="02020603050405020304" pitchFamily="18" charset="0"/>
                        </a:rPr>
                        <a:t>2236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 Cyr" panose="02020603050405020304" pitchFamily="18" charset="0"/>
                        </a:rPr>
                        <a:t>2262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21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 Образовательные организации начального профессионального образования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800" b="0" i="0" u="none" strike="noStrike">
                          <a:effectLst/>
                          <a:latin typeface="Times New Roman Cyr" panose="02020603050405020304" pitchFamily="18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03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0" i="0" u="none" strike="noStrike">
                          <a:effectLst/>
                          <a:latin typeface="Times New Roman Cyr" panose="02020603050405020304" pitchFamily="18" charset="0"/>
                        </a:rPr>
                        <a:t> Образовательные организации среднего профессионального образования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800" b="0" i="0" u="none" strike="noStrike">
                          <a:effectLst/>
                          <a:latin typeface="Times New Roman Cyr" panose="02020603050405020304" pitchFamily="18" charset="0"/>
                        </a:rPr>
                        <a:t>139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6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 Образовательные организации высшего профессионального образования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800" b="0" i="0" u="none" strike="noStrike">
                          <a:effectLst/>
                          <a:latin typeface="Times New Roman Cyr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7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914" y="365125"/>
            <a:ext cx="9916886" cy="1325563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по видам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образования в январе-мае 2018г.</a:t>
            </a:r>
            <a:endParaRPr lang="ru-RU" sz="2800" dirty="0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4105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98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365126"/>
            <a:ext cx="10014268" cy="314144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и средняя зарплата в образовании по категориям персонала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280161"/>
            <a:ext cx="5157787" cy="375384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образования по категориям персонала, </a:t>
            </a:r>
            <a:r>
              <a:rPr lang="ru-RU" sz="18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</a:t>
            </a:r>
            <a:endParaRPr lang="ru-RU" sz="18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48254" y="966341"/>
            <a:ext cx="5183188" cy="627639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плата по категориям персонала, </a:t>
            </a:r>
            <a:r>
              <a:rPr lang="ru-RU" sz="18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сомов</a:t>
            </a:r>
            <a:endParaRPr lang="ru-RU" sz="1800" b="0" i="1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9936011"/>
              </p:ext>
            </p:extLst>
          </p:nvPr>
        </p:nvGraphicFramePr>
        <p:xfrm>
          <a:off x="6172200" y="1881051"/>
          <a:ext cx="5666874" cy="430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16955678"/>
              </p:ext>
            </p:extLst>
          </p:nvPr>
        </p:nvGraphicFramePr>
        <p:xfrm>
          <a:off x="839788" y="1898468"/>
          <a:ext cx="5157787" cy="4222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80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914" y="365125"/>
            <a:ext cx="9916886" cy="1325563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образовании по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январе-мае 2018г.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800" i="1" dirty="0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9546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059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0" y="164964"/>
            <a:ext cx="10515600" cy="52301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и расчет заработной платы, пример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792480"/>
            <a:ext cx="5157787" cy="111332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в образовании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НСК КР Инструкция по </a:t>
            </a:r>
            <a:r>
              <a:rPr lang="ru-RU" sz="16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ст-ке</a:t>
            </a:r>
            <a:r>
              <a:rPr lang="ru-RU" sz="1600" b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численности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заработной платы работающих по найму  от 17.05.2005г.№11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1982804"/>
            <a:ext cx="5157787" cy="4206859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заработной платы работников образования-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10204433,4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тыс.сомов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образования принимаемая для исчисления заработной  платы-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186152 человек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месяцев в январе мае -5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= ФЗП/численность работников/5*1000 =</a:t>
            </a:r>
          </a:p>
          <a:p>
            <a:r>
              <a:rPr lang="ru-RU" sz="2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10204433,4/ 186152/5*1000=10964 сомов</a:t>
            </a:r>
            <a:endParaRPr lang="ru-RU" sz="2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854665"/>
            <a:ext cx="5183188" cy="105113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Месячная заработная плата учителя сельской школы в/о, стаж-5 лет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(Инструкция о порядке исчисления зарплаты работников образования утверждена Постановлением Правительства КР от 31 мая 2011 № 270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199" y="1905802"/>
            <a:ext cx="5584371" cy="4283861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часов урочной работы х 67,5 сома=1350 сомов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 подготовительной работы х 67,5=405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час внеурочной работы х 33,75 сом=202,5 сом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сомов-доплата за работу в селе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10% = 822,15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доплата из стимулирующего фонда =2000сом</a:t>
            </a:r>
          </a:p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Ср.з.плата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учителя = (1350+405+202,5) х4,2=8221,5+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1000+822,15+2000=12043,65 сомов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53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0" y="164963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и расчет заработной платы, пример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414915"/>
            <a:ext cx="5157787" cy="49088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в здравоохранении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 НСК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1982804"/>
            <a:ext cx="5157787" cy="4206859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заработной платы работников здравоохранения 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3349564,9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тыс.сомов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образования принимаемая для исчисления заработной  платы-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67260 человек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месяцев в январе мае -5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= ФЗП/численность работников/5*1000 =</a:t>
            </a:r>
          </a:p>
          <a:p>
            <a:r>
              <a:rPr lang="ru-RU" sz="2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3349564,9/ 67260/5*1000=9960 сомов</a:t>
            </a:r>
            <a:endParaRPr lang="ru-RU" sz="2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299411"/>
            <a:ext cx="5183188" cy="68339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Месячная заработная плата врача-терапевта,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в/о, стаж-15 лет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обследованию нерыночных услуг)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199" y="2690949"/>
            <a:ext cx="5584371" cy="349871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 оклад-5000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Доплата за стаж 15 лет 30%-1500 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высшая 50%-2500 сомов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Надбавка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1000сомов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Ставка -1,5-2500 сомов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Ср.з.плата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5000+1500+2500+1000+2500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12500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сомов</a:t>
            </a:r>
          </a:p>
          <a:p>
            <a:pPr marL="0" indent="0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" y="129834"/>
            <a:ext cx="1004207" cy="8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709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</a:p>
          <a:p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www.stat.kg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6327</TotalTime>
  <Words>543</Words>
  <Application>Microsoft Office PowerPoint</Application>
  <PresentationFormat>Широкоэкранный</PresentationFormat>
  <Paragraphs>109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Times New Roman Cyr</vt:lpstr>
      <vt:lpstr>Times New Roman Cyr</vt:lpstr>
      <vt:lpstr>Тема Office</vt:lpstr>
      <vt:lpstr>Национальный статистический комитет Кыргызской Республики  Статистика среднемесячной заработной платы в  Кыргызской Республике в январе-мае 2018г.</vt:lpstr>
      <vt:lpstr> Средняя номинальная заработная плата </vt:lpstr>
      <vt:lpstr>Среднемесячная заработная плата по территории в январе-мае 2018г. (сомов)</vt:lpstr>
      <vt:lpstr>Среднемесячная заработная плата по бюджетной и небюджетной сфере по территории в январе-мае 2018г. (без учета малых предприятий, сомов)</vt:lpstr>
      <vt:lpstr>Среднемесячная заработная плата по видам экономической деятельности в январе -мае 2018г.  (сомов, без учета малых предприятий)</vt:lpstr>
      <vt:lpstr>Показатели  социальной сферы Кыргызской Республики    в январе - мае 2018г. </vt:lpstr>
      <vt:lpstr> Число образовательных организаций по Кыргызской Республике    в 2016-2017гг. (единиц)</vt:lpstr>
      <vt:lpstr>Среднемесячная заработная плата работников по видам  образования в январе-мае 2018г.</vt:lpstr>
      <vt:lpstr>Численность работников и средняя зарплата в образовании по категориям персонала</vt:lpstr>
      <vt:lpstr>Среднемесячная заработная плата в образовании по территории в январе-мае 2018г. (сомов)</vt:lpstr>
      <vt:lpstr>Определение и расчет заработной платы, пример</vt:lpstr>
      <vt:lpstr>Определение и расчет заработной платы, пример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Djailobaeva</cp:lastModifiedBy>
  <cp:revision>278</cp:revision>
  <cp:lastPrinted>2016-07-07T07:56:12Z</cp:lastPrinted>
  <dcterms:created xsi:type="dcterms:W3CDTF">2014-05-26T08:23:18Z</dcterms:created>
  <dcterms:modified xsi:type="dcterms:W3CDTF">2018-07-11T03:37:55Z</dcterms:modified>
</cp:coreProperties>
</file>