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21"/>
  </p:notesMasterIdLst>
  <p:sldIdLst>
    <p:sldId id="262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1" r:id="rId13"/>
    <p:sldId id="326" r:id="rId14"/>
    <p:sldId id="330" r:id="rId15"/>
    <p:sldId id="329" r:id="rId16"/>
    <p:sldId id="327" r:id="rId17"/>
    <p:sldId id="328" r:id="rId18"/>
    <p:sldId id="332" r:id="rId19"/>
    <p:sldId id="272" r:id="rId20"/>
  </p:sldIdLst>
  <p:sldSz cx="12192000" cy="6858000"/>
  <p:notesSz cx="6797675" cy="9926638"/>
  <p:defaultTextStyle>
    <a:defPPr>
      <a:defRPr lang="ky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C048E4-0719-462F-A856-E5AED96F188A}">
          <p14:sldIdLst>
            <p14:sldId id="262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31"/>
            <p14:sldId id="326"/>
            <p14:sldId id="330"/>
            <p14:sldId id="329"/>
            <p14:sldId id="327"/>
            <p14:sldId id="328"/>
            <p14:sldId id="332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tekeeva" initials="l" lastIdx="1" clrIdx="0">
    <p:extLst>
      <p:ext uri="{19B8F6BF-5375-455C-9EA6-DF929625EA0E}">
        <p15:presenceInfo xmlns:p15="http://schemas.microsoft.com/office/powerpoint/2012/main" userId="S-1-5-21-379961216-2183780427-2185431998-1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22230102032215E-2"/>
          <c:y val="3.1513352732132162E-2"/>
          <c:w val="0.84938212466492113"/>
          <c:h val="0.75489161193838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ВВП!$A$3</c:f>
              <c:strCache>
                <c:ptCount val="1"/>
                <c:pt idx="0">
                  <c:v>Туристтик ишмердик чөйрөсүндөгү кошумча дүң нарк, млрд.сом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ВВП!$B$2:$C$2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ВВП!$B$3:$C$3</c:f>
              <c:numCache>
                <c:formatCode>#\ ##0.0</c:formatCode>
                <c:ptCount val="2"/>
                <c:pt idx="0">
                  <c:v>57.6</c:v>
                </c:pt>
                <c:pt idx="1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1-409A-90BA-746AB1B5A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519592"/>
        <c:axId val="261514496"/>
      </c:barChart>
      <c:lineChart>
        <c:grouping val="standard"/>
        <c:varyColors val="0"/>
        <c:ser>
          <c:idx val="1"/>
          <c:order val="1"/>
          <c:tx>
            <c:strRef>
              <c:f>ВВП!$A$4</c:f>
              <c:strCache>
                <c:ptCount val="1"/>
                <c:pt idx="0">
                  <c:v>ИДПдагы туризмдин үлүшү, пайыз менен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79902921809603"/>
                  <c:y val="4.0160642570281124E-2"/>
                </c:manualLayout>
              </c:layout>
              <c:tx>
                <c:rich>
                  <a:bodyPr/>
                  <a:lstStyle/>
                  <a:p>
                    <a:fld id="{61734301-9D0A-45D1-9744-0F9D0A5A1C64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81-409A-90BA-746AB1B5A89B}"/>
                </c:ext>
              </c:extLst>
            </c:dLbl>
            <c:dLbl>
              <c:idx val="1"/>
              <c:layout>
                <c:manualLayout>
                  <c:x val="5.3588511362592794E-2"/>
                  <c:y val="-1.2048192771084338E-2"/>
                </c:manualLayout>
              </c:layout>
              <c:tx>
                <c:rich>
                  <a:bodyPr/>
                  <a:lstStyle/>
                  <a:p>
                    <a:fld id="{2235EDF1-8E67-4EA0-B7EC-FE2BBF17EFDF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81-409A-90BA-746AB1B5A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ВВП!$B$2:$C$2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ВВП!$B$4:$C$4</c:f>
              <c:numCache>
                <c:formatCode>General</c:formatCode>
                <c:ptCount val="2"/>
                <c:pt idx="0">
                  <c:v>3.6</c:v>
                </c:pt>
                <c:pt idx="1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81-409A-90BA-746AB1B5A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515280"/>
        <c:axId val="261520376"/>
      </c:lineChart>
      <c:catAx>
        <c:axId val="26151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514496"/>
        <c:crosses val="autoZero"/>
        <c:auto val="1"/>
        <c:lblAlgn val="ctr"/>
        <c:lblOffset val="100"/>
        <c:noMultiLvlLbl val="0"/>
      </c:catAx>
      <c:valAx>
        <c:axId val="261514496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519592"/>
        <c:crosses val="autoZero"/>
        <c:crossBetween val="between"/>
        <c:majorUnit val="10"/>
      </c:valAx>
      <c:valAx>
        <c:axId val="26152037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515280"/>
        <c:crosses val="max"/>
        <c:crossBetween val="between"/>
        <c:majorUnit val="0.5"/>
      </c:valAx>
      <c:catAx>
        <c:axId val="26151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1520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572557779446402E-2"/>
          <c:y val="0.86263183054436976"/>
          <c:w val="0.8008548844411072"/>
          <c:h val="0.13736816945563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26E-51BF-46DC-8754-44E048BBE537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4D00F-A171-4918-9AFA-90C18603F476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60351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E4AD-C232-4BAC-943B-74741990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95BB0F-31E2-4B0A-A532-C19771687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98E5C-B8CA-4383-ADB2-D83CF71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91B49-3414-4D3B-B3E1-9BC2FF82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84B5A-12AB-49D8-8174-03B05417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3086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AE112-CE01-4DD1-8DDC-65B5EB74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BDD0F-94DF-4120-8AD1-32492B460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0FB03-F937-431D-8885-DD4B865C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C26C0-DA71-422A-94EF-63219EC9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DC97B-C1FD-4421-BDC3-E8B7FF4E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13389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CC17A6-41D6-453A-8747-B6D14EDE8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D6986-7366-4FE0-AA6A-9937C6E1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D8C11-5AF2-418F-B0C9-B7D4030C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C1849-5CBA-4A97-84B3-62F1B05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D8F9-B3CC-4B98-AA5B-A5718B36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55155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2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6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5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51B35-9629-4D13-A7B0-617DC9D5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A345C-5C51-4FA5-89FC-E4E1B2E1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8896E-FC77-4619-8434-B0633917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025C6-D02F-4F6B-8E53-DDF607D4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75210-96E6-490E-94A6-4A20468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4383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1F14-C514-4958-99A9-7574B9F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3BC8E-6752-48C2-A892-265A4D9A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66C18-72E6-4B35-A578-75C55151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6DCC-8FAF-4934-A399-E6DD9D63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58EFA-8635-47F4-8A97-C2B93798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6422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CBB25-8F9F-451A-B959-EC0A2F6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6E5E1-4948-4B18-B2B8-16915822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CC53CB-9A43-4453-B385-4D1C7A7C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86B969-F717-44E5-9AD9-97D872F1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77CEBE-6B8B-430A-8499-62003B86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51978-DE9A-4A92-8602-430BD39D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87625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2E3BF-5632-4388-95DA-0C0D0721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132CD1-C877-4A39-B5D9-CD25C2BF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DA60D-38ED-46B0-B305-4B59F871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16509A-8082-4076-889A-8E8D3CCF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ABF512-3845-47F7-9FD1-ECB184D15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F46917-654C-4904-8F9B-3C3F37C5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3C5700-B2DA-425B-AD49-88C7CE14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A8FC03-94A4-4EAA-AFD8-4DBF7B31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5586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E4057-79F1-45CB-AB89-87E026B8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1B1F31-6063-45A4-B526-628E61DE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653B9-764F-46C6-AF3C-90F6EAC7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46309F-77AC-4920-B226-8B4D407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211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1C84C-07AD-4B1A-90C4-C04BD304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9DFD7-913E-418B-AFC2-F376ED0B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EB834-0D21-4081-85F8-A50F2FB5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4693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B34AC-6852-4F1F-A778-6FA2CDBF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9F958-CA8D-42B8-B70B-AA897861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E70A8-50A4-409F-8DB4-A038AABEB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A7CAB-A879-4451-A601-FF7790F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CCC97-6D8C-4789-956B-E51460C7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BD0DC-FDD0-4D8B-9F3B-CD5AECC1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8033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E9D47-5023-44A5-A24C-06A66F85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F381A1-53D6-46C7-843C-F6B541507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y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890C1-A6DE-4971-AE48-C5ABD7293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5911A-F89A-46F2-8920-D22DED3D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75DCB-89DF-4FFE-ACCA-0CC34DC8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58D4AC-7572-4FDE-84B5-0CDD5766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9666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C07A5-31F6-4EAA-AAAB-DEA4FE5E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04981-0FCB-44FD-9D47-835D4F68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55DBB-0442-47F8-98D3-99E999EC9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7AF1C-AF9D-4B94-A744-5BE3B7C88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746D3-C80F-4630-A629-9C41ACEE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6398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y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226424" y="2689412"/>
            <a:ext cx="6813176" cy="189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2025-жылындагы Кыргыз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Республикасынын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туризм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тармагынын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негизги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көрсөткүчтөрү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жөнүндө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3110754" y="5059915"/>
            <a:ext cx="8558930" cy="110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Текеева Л.А., </a:t>
            </a:r>
            <a:r>
              <a:rPr lang="ru-RU" dirty="0" err="1"/>
              <a:t>соода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кызмат</a:t>
            </a:r>
            <a:r>
              <a:rPr lang="ru-RU" dirty="0"/>
              <a:t> </a:t>
            </a:r>
            <a:r>
              <a:rPr lang="ru-RU" dirty="0" err="1"/>
              <a:t>көрсөтүүлөр</a:t>
            </a:r>
            <a:r>
              <a:rPr lang="ru-RU" dirty="0"/>
              <a:t>, МКТ </a:t>
            </a:r>
            <a:r>
              <a:rPr lang="ru-RU" dirty="0" err="1"/>
              <a:t>жана</a:t>
            </a:r>
            <a:r>
              <a:rPr lang="ru-RU" dirty="0"/>
              <a:t> туризм </a:t>
            </a:r>
            <a:r>
              <a:rPr lang="ru-RU" dirty="0" err="1"/>
              <a:t>статистикасы</a:t>
            </a:r>
            <a:r>
              <a:rPr lang="ru-RU" dirty="0"/>
              <a:t> </a:t>
            </a:r>
            <a:r>
              <a:rPr lang="ru-RU" dirty="0" err="1">
                <a:latin typeface="Arial Narrow" panose="020B0606020202030204" pitchFamily="34" charset="0"/>
              </a:rPr>
              <a:t>башкармалыгынын</a:t>
            </a:r>
            <a:r>
              <a:rPr lang="ru-RU" dirty="0"/>
              <a:t> </a:t>
            </a:r>
            <a:r>
              <a:rPr lang="ru-RU" dirty="0" err="1"/>
              <a:t>башчысы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7D9506-5351-7B9F-478D-76F406E08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92" y="350728"/>
            <a:ext cx="1803600" cy="1803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ABA68-02FA-4799-BD50-5D3F20C0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5353"/>
            <a:ext cx="12192000" cy="1103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A99AAC-4E3B-8BF6-4AB7-55B6CCA23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16" y="-97372"/>
            <a:ext cx="576731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3465F-0348-4D67-81D5-86444769930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6652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Кышкы</a:t>
            </a:r>
            <a:r>
              <a:rPr lang="ru-RU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туризм</a:t>
            </a:r>
            <a:endParaRPr lang="aa-ET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71CD4-A570-4DD4-BCCE-7B09402068E7}"/>
              </a:ext>
            </a:extLst>
          </p:cNvPr>
          <p:cNvSpPr txBox="1">
            <a:spLocks/>
          </p:cNvSpPr>
          <p:nvPr/>
        </p:nvSpPr>
        <p:spPr>
          <a:xfrm>
            <a:off x="838200" y="1009291"/>
            <a:ext cx="10515600" cy="516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Объекттер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тоо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-лыжа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базалары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Кышкы туризмдин түрлөрү боюнча кызмат көрсөтүүчү эс алуу зоналары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Мезгили</a:t>
            </a:r>
            <a:r>
              <a:rPr lang="ru-RU" u="sng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декабрь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айынан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февраль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айына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чейин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b="1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Жери</a:t>
            </a:r>
            <a:r>
              <a:rPr lang="ru-RU" b="1" u="sng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Кыргыз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бардык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облустары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Максаты: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кыш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мезгилинде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эс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алуу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мүмкүнчүлүгүн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сунуштаган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субъекттердин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же эс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алуу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зоналарынын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саны,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алардын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инфраструктурасы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келген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туристтердин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саны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жөнүндө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маалымат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алуу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617220" lvl="1" indent="-34290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Tx/>
              <a:buChar char="-"/>
              <a:defRPr/>
            </a:pP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2025-жылдын декабрь жана 2026-жылдын февраль айларында кышкы туризмдин түрлөрү боюнча 158 эс алуу зонасы, 14 тоо-лыжа базасы кызмат көрсөткөн.</a:t>
            </a:r>
          </a:p>
          <a:p>
            <a:pPr marL="617220" lvl="1" indent="-34290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Tx/>
              <a:buChar char="-"/>
              <a:defRPr/>
            </a:pP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Келген туристтердин саны 378 571 адамды түзгөн, анын ичинен чет өлкөлүк жарандар – 63 184 адам.</a:t>
            </a:r>
            <a:endParaRPr lang="aa-E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4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7AA3A-3A97-4750-8B3D-C517646DE6C9}"/>
              </a:ext>
            </a:extLst>
          </p:cNvPr>
          <p:cNvSpPr txBox="1">
            <a:spLocks/>
          </p:cNvSpPr>
          <p:nvPr/>
        </p:nvSpPr>
        <p:spPr>
          <a:xfrm>
            <a:off x="838200" y="207080"/>
            <a:ext cx="10515600" cy="82020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Кышкы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туризм </a:t>
            </a:r>
            <a:endParaRPr lang="ky-K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4C4E0F8-C493-57E4-1351-4AF2EA59C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39536"/>
              </p:ext>
            </p:extLst>
          </p:nvPr>
        </p:nvGraphicFramePr>
        <p:xfrm>
          <a:off x="412376" y="896471"/>
          <a:ext cx="10165978" cy="524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34170" imgH="4486314" progId="Excel.Sheet.12">
                  <p:embed/>
                </p:oleObj>
              </mc:Choice>
              <mc:Fallback>
                <p:oleObj name="Worksheet" r:id="rId2" imgW="7534170" imgH="4486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376" y="896471"/>
                        <a:ext cx="10165978" cy="524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67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318C23-51CC-A392-F97C-B5EF3401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61" y="2004245"/>
            <a:ext cx="5773947" cy="387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4DDA1-5470-9673-CCB5-626D11794B85}"/>
              </a:ext>
            </a:extLst>
          </p:cNvPr>
          <p:cNvSpPr txBox="1"/>
          <p:nvPr/>
        </p:nvSpPr>
        <p:spPr>
          <a:xfrm>
            <a:off x="600634" y="169410"/>
            <a:ext cx="10550126" cy="142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2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Кыргыз Республикасынын чек арасын чет элдик жарандардын жарандык өлкөлөрү боюнча кесип өтүүлөрүнүн (келүүлөр) саны </a:t>
            </a:r>
          </a:p>
          <a:p>
            <a:pPr algn="ctr"/>
            <a:endParaRPr lang="kk-KZ" sz="2200" b="1" dirty="0">
              <a:solidFill>
                <a:schemeClr val="tx2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ky-KG" sz="13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Кыргыз Республикасынын  Мамлекеттик  чек ара кызматынын маалыматтары боюнча 2025-жылы, чет элдик жарандардын Кыргыз Республикасынын чек арасын кесип өтүүлөрүнүн саны 10,5 млн. болду</a:t>
            </a:r>
            <a:endParaRPr lang="kk-KZ" sz="1300" b="1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BE83355-D847-8804-0244-43E5A6A40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03630"/>
              </p:ext>
            </p:extLst>
          </p:nvPr>
        </p:nvGraphicFramePr>
        <p:xfrm>
          <a:off x="340659" y="1597493"/>
          <a:ext cx="5145741" cy="468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62514" imgH="2981492" progId="Excel.Sheet.12">
                  <p:embed/>
                </p:oleObj>
              </mc:Choice>
              <mc:Fallback>
                <p:oleObj name="Worksheet" r:id="rId3" imgW="4762514" imgH="29814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659" y="1597493"/>
                        <a:ext cx="5145741" cy="468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98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6805F-0271-4A44-9A50-413C761575DB}"/>
              </a:ext>
            </a:extLst>
          </p:cNvPr>
          <p:cNvSpPr txBox="1">
            <a:spLocks/>
          </p:cNvSpPr>
          <p:nvPr/>
        </p:nvSpPr>
        <p:spPr>
          <a:xfrm>
            <a:off x="848415" y="237645"/>
            <a:ext cx="10302345" cy="96767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y-KG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7E57D-A791-F09A-1A4B-BE70A7341EE3}"/>
              </a:ext>
            </a:extLst>
          </p:cNvPr>
          <p:cNvSpPr txBox="1"/>
          <p:nvPr/>
        </p:nvSpPr>
        <p:spPr>
          <a:xfrm>
            <a:off x="600634" y="169410"/>
            <a:ext cx="10550126" cy="142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2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Кыргыз Республикасынын чек арасын чет элдик жарандардын жарандык өлкөлөрү боюнча кесип өтүүлөрүнүн (келүүлөр) саны </a:t>
            </a:r>
          </a:p>
          <a:p>
            <a:pPr algn="ctr"/>
            <a:endParaRPr lang="kk-KZ" sz="2200" b="1" dirty="0">
              <a:solidFill>
                <a:schemeClr val="tx2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ky-KG" sz="13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Кыргыз Республикасынын Мамлекеттик  чек ара кызматынын маалыматтары боюнча 2025-жылы, чет элдик жарандардын Кыргыз Республикасынын чек арасын кесип өтүүлөрүнүн саны 10,5 млн. болду</a:t>
            </a:r>
            <a:endParaRPr lang="kk-KZ" sz="1300" b="1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A5C15B-1B3E-9BBE-9386-BEA0E0B0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58" y="1995371"/>
            <a:ext cx="5966603" cy="4140299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F6E858D-8CEE-534F-3032-64B6435B8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94167"/>
              </p:ext>
            </p:extLst>
          </p:nvPr>
        </p:nvGraphicFramePr>
        <p:xfrm>
          <a:off x="224117" y="1597493"/>
          <a:ext cx="5351929" cy="468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19773" imgH="3429116" progId="Excel.Sheet.12">
                  <p:embed/>
                </p:oleObj>
              </mc:Choice>
              <mc:Fallback>
                <p:oleObj name="Worksheet" r:id="rId3" imgW="4819773" imgH="34291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117" y="1597493"/>
                        <a:ext cx="5351929" cy="4686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54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351D-C3FA-408C-9468-AE93D0AD67C2}"/>
              </a:ext>
            </a:extLst>
          </p:cNvPr>
          <p:cNvSpPr txBox="1">
            <a:spLocks/>
          </p:cNvSpPr>
          <p:nvPr/>
        </p:nvSpPr>
        <p:spPr>
          <a:xfrm>
            <a:off x="1708030" y="163903"/>
            <a:ext cx="7927676" cy="56934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Туризм чөйрөсүнө сарпталган инвестициялар</a:t>
            </a:r>
            <a:endParaRPr lang="aa-ET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BED3FF-6783-090A-0E6C-FEFA2D1A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80" y="1155940"/>
            <a:ext cx="6038490" cy="4321834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5CFB1A4-CFDA-1995-E148-CC8DB7A7E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11873"/>
              </p:ext>
            </p:extLst>
          </p:nvPr>
        </p:nvGraphicFramePr>
        <p:xfrm>
          <a:off x="233082" y="609600"/>
          <a:ext cx="5154706" cy="571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14742" imgH="5800686" progId="Excel.Sheet.12">
                  <p:embed/>
                </p:oleObj>
              </mc:Choice>
              <mc:Fallback>
                <p:oleObj name="Worksheet" r:id="rId3" imgW="3914742" imgH="58006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082" y="609600"/>
                        <a:ext cx="5154706" cy="5710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61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21C2CE-1532-4858-BF98-50B3C95D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940997"/>
              </p:ext>
            </p:extLst>
          </p:nvPr>
        </p:nvGraphicFramePr>
        <p:xfrm>
          <a:off x="1611854" y="1308848"/>
          <a:ext cx="7944354" cy="495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620FECD-86BC-41E9-8249-9E33A4DDBD8B}"/>
              </a:ext>
            </a:extLst>
          </p:cNvPr>
          <p:cNvSpPr txBox="1">
            <a:spLocks/>
          </p:cNvSpPr>
          <p:nvPr/>
        </p:nvSpPr>
        <p:spPr>
          <a:xfrm>
            <a:off x="1210236" y="365125"/>
            <a:ext cx="916734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2800" b="1" dirty="0">
                <a:cs typeface="Arial" panose="020B0604020202020204" pitchFamily="34" charset="0"/>
              </a:rPr>
              <a:t>Туристтик ишмердик чөйрөсүндөгү кошумча дүң нарк</a:t>
            </a:r>
            <a:br>
              <a:rPr lang="ky-KG" sz="2400" b="1" dirty="0">
                <a:cs typeface="Arial" panose="020B0604020202020204" pitchFamily="34" charset="0"/>
              </a:rPr>
            </a:br>
            <a:endParaRPr lang="aa-ET" sz="1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0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DEF5CA-D390-F426-4B45-BE9CED43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09825"/>
            <a:ext cx="10734675" cy="1447800"/>
          </a:xfrm>
        </p:spPr>
        <p:txBody>
          <a:bodyPr>
            <a:normAutofit/>
          </a:bodyPr>
          <a:lstStyle/>
          <a:p>
            <a:r>
              <a:rPr lang="ky-KG" dirty="0">
                <a:solidFill>
                  <a:srgbClr val="0070C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Көңүл бургаңыздарга чон рахмат!</a:t>
            </a:r>
            <a:endParaRPr lang="ru-KG" dirty="0">
              <a:solidFill>
                <a:srgbClr val="0070C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6272FC-6CE4-98EF-9BE7-D8E7F355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2382"/>
            <a:ext cx="12192000" cy="11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Биз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социалдык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тармактардабыз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92E0F-84D7-B6BB-7ED1-53D122C42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29213" y="1123952"/>
            <a:ext cx="1933574" cy="19335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Facebook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8D220EB-3CE9-514C-36A5-B7AFCBAD81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32" y="2806062"/>
            <a:ext cx="2916236" cy="29162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CF5C5E0-1999-4F7A-FC2A-15F4D17745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1991" y="2777198"/>
            <a:ext cx="2916235" cy="291623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5864F34-4D4B-D7D4-E148-B438AF8388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049" y="2748548"/>
            <a:ext cx="2916235" cy="2916235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6" y="5622082"/>
            <a:ext cx="1746786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Instagram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Telegram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0B0BC-CA01-4381-C878-400798F38A69}"/>
              </a:ext>
            </a:extLst>
          </p:cNvPr>
          <p:cNvSpPr/>
          <p:nvPr/>
        </p:nvSpPr>
        <p:spPr>
          <a:xfrm>
            <a:off x="5029200" y="1418448"/>
            <a:ext cx="2579026" cy="13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B1D9-BA16-2236-4DB4-A75B0269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D8E2921-1A1F-4EA9-A796-F1FF0A54E7DB}"/>
              </a:ext>
            </a:extLst>
          </p:cNvPr>
          <p:cNvSpPr txBox="1">
            <a:spLocks/>
          </p:cNvSpPr>
          <p:nvPr/>
        </p:nvSpPr>
        <p:spPr>
          <a:xfrm>
            <a:off x="331528" y="859736"/>
            <a:ext cx="10203611" cy="5138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ky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Уюштурулган сектор </a:t>
            </a:r>
            <a:r>
              <a:rPr lang="ky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ky" dirty="0">
                <a:latin typeface="Arial Narrow" panose="020B0606020202030204" pitchFamily="34" charset="0"/>
                <a:cs typeface="Arial" panose="020B0604020202020204" pitchFamily="34" charset="0"/>
              </a:rPr>
              <a:t>расмий статистикалык отчетторду берген жамааттык жайгаштыруу объектилери: жаратылыш парктары, коруктар, мейманканалар, санаторийлер, курорттор, эс алуу үйлөрү, пансионаттар, туристтик борборлор, боз үй лагерлери.</a:t>
            </a: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  <a:t>Төмөнкү расмий статистикалык отчет формаларынын негизинде изилденет:</a:t>
            </a:r>
            <a:b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  <a:t>№1-Туризм  «Туристтик ишмердүүлүк жөнүндө отчет»;</a:t>
            </a:r>
            <a:b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  <a:t>№1-Туризм (айлык-кыскача) (июнь, июль, август) «Туристтик ишмердүүлүк жөнүндө отчет»;</a:t>
            </a:r>
            <a:b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  <a:t>№1-Турфирма (кварталдык) «Туристтик фирмалардын ишмердүүлүгү жөнүндө отчет»;</a:t>
            </a:r>
            <a:b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k-KZ" b="1" dirty="0">
                <a:latin typeface="Arial Narrow" panose="020B0606020202030204" pitchFamily="34" charset="0"/>
                <a:cs typeface="Arial" panose="020B0604020202020204" pitchFamily="34" charset="0"/>
              </a:rPr>
              <a:t>№1-Эл аралык (кварталдык) «Чет өлкөлүк кызматтык сапарлар жөнүндө отчет»</a:t>
            </a:r>
            <a:endParaRPr lang="ru-RU" alt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altLang="ru-RU" sz="24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Административдик</a:t>
            </a: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булак:</a:t>
            </a:r>
          </a:p>
          <a:p>
            <a:pPr algn="l">
              <a:lnSpc>
                <a:spcPct val="100000"/>
              </a:lnSpc>
              <a:defRPr/>
            </a:pP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– Кыргыз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мамлекеттик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чек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арасындагы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y-KG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ткөрүү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пункттары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аркылуу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адамдардын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келиши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кетиши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жөнүндө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маалыматтар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кварталдык</a:t>
            </a:r>
            <a:r>
              <a:rPr lang="ru-RU" altLang="ru-RU" sz="24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  <a:endParaRPr lang="ru-RU" altLang="ru-RU" b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Уюштурулбаган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сектор -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Ысык-Көл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облусунун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эс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алуу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аймагындагы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туристтерди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кабыл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алган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жеке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конок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үйлөрү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үй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чарбалары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72108-D2C2-BA72-39B8-2FDAAC447C1C}"/>
              </a:ext>
            </a:extLst>
          </p:cNvPr>
          <p:cNvSpPr txBox="1">
            <a:spLocks/>
          </p:cNvSpPr>
          <p:nvPr/>
        </p:nvSpPr>
        <p:spPr>
          <a:xfrm>
            <a:off x="760562" y="235729"/>
            <a:ext cx="10515600" cy="6731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y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Презентацияда колдонулган аныктамалар</a:t>
            </a:r>
            <a:endParaRPr lang="ky-KG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9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99F3-5171-42FF-AAB9-5DFD4A98A37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12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тармагындагы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сурамжылоо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a-E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6942CD-569E-4289-8682-6B6C0FD3AE86}"/>
              </a:ext>
            </a:extLst>
          </p:cNvPr>
          <p:cNvSpPr/>
          <p:nvPr/>
        </p:nvSpPr>
        <p:spPr>
          <a:xfrm>
            <a:off x="575732" y="1433688"/>
            <a:ext cx="11156019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Географиялык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жайгашуусу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жаратылышы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бийик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тоолуу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ландшафттардын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уникалдуу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Ысык-Көл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көлүнүн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айкалышы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ошондой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эле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өзгөчө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улуттук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маданияты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Кыргыз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Республикасында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жайкы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кышкы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туризмди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өнүктүрүү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үчүн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жагымдуу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шарттарды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камсыз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кылат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34290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Жайкы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кышыкы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туризм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боюнча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статистикалык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маалыматтарды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алуу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үчүн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атайын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статистикалык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сурамжылоо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жүргүзүлөт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lvl="1" indent="-17145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жай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мезгилинде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(июнь-август)  </a:t>
            </a: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ky" sz="2400" dirty="0">
                <a:latin typeface="Arial Narrow" panose="020B0606020202030204" pitchFamily="34" charset="0"/>
                <a:cs typeface="Arial" panose="020B0604020202020204" pitchFamily="34" charset="0"/>
              </a:rPr>
              <a:t>Ысык-Көл облусунун рекреациялык зонасында</a:t>
            </a: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атайын</a:t>
            </a: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статистикалык</a:t>
            </a: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сурамжылоо</a:t>
            </a:r>
            <a:r>
              <a:rPr lang="ru-RU" alt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жүргүзүлөт</a:t>
            </a: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lvl="1" indent="-17145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     кыш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мезгилинде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(декабрь-февраль)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баардык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региондор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боюнча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жүргүзүлөт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4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53B87-0E25-40E2-80CE-DF482C46E9FA}"/>
              </a:ext>
            </a:extLst>
          </p:cNvPr>
          <p:cNvSpPr txBox="1">
            <a:spLocks/>
          </p:cNvSpPr>
          <p:nvPr/>
        </p:nvSpPr>
        <p:spPr>
          <a:xfrm>
            <a:off x="950766" y="297499"/>
            <a:ext cx="9851366" cy="84257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2025-жылдагы туризмдин</a:t>
            </a:r>
            <a:r>
              <a:rPr lang="ky" sz="2400" b="1" dirty="0">
                <a:latin typeface="Arial" panose="020B0604020202020204" pitchFamily="34" charset="0"/>
                <a:cs typeface="Arial" panose="020B0604020202020204" pitchFamily="34" charset="0"/>
              </a:rPr>
              <a:t> уюштурулган жана уюштурулбаган секторундагы уюмдардын саны</a:t>
            </a:r>
            <a:endParaRPr lang="aa-E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1569FF89-D71A-4098-B59F-21CA0615B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4762"/>
              </p:ext>
            </p:extLst>
          </p:nvPr>
        </p:nvGraphicFramePr>
        <p:xfrm>
          <a:off x="339222" y="1140071"/>
          <a:ext cx="10194696" cy="517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652">
                  <a:extLst>
                    <a:ext uri="{9D8B030D-6E8A-4147-A177-3AD203B41FA5}">
                      <a16:colId xmlns:a16="http://schemas.microsoft.com/office/drawing/2014/main" val="856543619"/>
                    </a:ext>
                  </a:extLst>
                </a:gridCol>
                <a:gridCol w="1556052">
                  <a:extLst>
                    <a:ext uri="{9D8B030D-6E8A-4147-A177-3AD203B41FA5}">
                      <a16:colId xmlns:a16="http://schemas.microsoft.com/office/drawing/2014/main" val="1155497094"/>
                    </a:ext>
                  </a:extLst>
                </a:gridCol>
                <a:gridCol w="1599888">
                  <a:extLst>
                    <a:ext uri="{9D8B030D-6E8A-4147-A177-3AD203B41FA5}">
                      <a16:colId xmlns:a16="http://schemas.microsoft.com/office/drawing/2014/main" val="1027114475"/>
                    </a:ext>
                  </a:extLst>
                </a:gridCol>
                <a:gridCol w="1605104">
                  <a:extLst>
                    <a:ext uri="{9D8B030D-6E8A-4147-A177-3AD203B41FA5}">
                      <a16:colId xmlns:a16="http://schemas.microsoft.com/office/drawing/2014/main" val="3546900337"/>
                    </a:ext>
                  </a:extLst>
                </a:gridCol>
              </a:tblGrid>
              <a:tr h="1464392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endParaRPr lang="aa-E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lang="aa-ET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2024гө %  </a:t>
                      </a:r>
                      <a:r>
                        <a:rPr lang="ru-RU" sz="24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менен</a:t>
                      </a:r>
                      <a:endParaRPr lang="ru-RU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aa-E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25356"/>
                  </a:ext>
                </a:extLst>
              </a:tr>
              <a:tr h="892338">
                <a:tc>
                  <a:txBody>
                    <a:bodyPr/>
                    <a:lstStyle/>
                    <a:p>
                      <a:r>
                        <a:rPr lang="k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Жайгаштыруунун каражаттарынын саны</a:t>
                      </a:r>
                    </a:p>
                    <a:p>
                      <a:r>
                        <a:rPr lang="ky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(эс алуу жана туризм уюмдары)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109,8%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38822"/>
                  </a:ext>
                </a:extLst>
              </a:tr>
              <a:tr h="892338">
                <a:tc>
                  <a:txBody>
                    <a:bodyPr/>
                    <a:lstStyle/>
                    <a:p>
                      <a:r>
                        <a:rPr lang="ky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Конок үйлөрү</a:t>
                      </a:r>
                    </a:p>
                    <a:p>
                      <a:pPr marL="0" algn="l" defTabSz="914400" rtl="0" eaLnBrk="1" latinLnBrk="0" hangingPunct="1"/>
                      <a:r>
                        <a:rPr lang="ky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(Ысык-Көл облусу)</a:t>
                      </a:r>
                      <a:endParaRPr lang="ru-KG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2 013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2 316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115,1%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16796"/>
                  </a:ext>
                </a:extLst>
              </a:tr>
              <a:tr h="19220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y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Туристтерди кабыл алган үй чарбаларынын саны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(Ысык-Көл облусунун рекреациялык аймактарындагы үй чарбаларынын тандалма сурамжылоосу боюнча)</a:t>
                      </a:r>
                      <a:endParaRPr lang="ru-KG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6 330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130,1%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2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6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EC04A-9EF8-4D5F-AD42-5AB4C035A277}"/>
              </a:ext>
            </a:extLst>
          </p:cNvPr>
          <p:cNvSpPr txBox="1">
            <a:spLocks/>
          </p:cNvSpPr>
          <p:nvPr/>
        </p:nvSpPr>
        <p:spPr>
          <a:xfrm>
            <a:off x="734683" y="86264"/>
            <a:ext cx="10515600" cy="97478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2025-жылдагы туризмдин</a:t>
            </a:r>
            <a:b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y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уюштурулган жана уюштурулбаган секторунда эс алгандардын саны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миң</a:t>
            </a:r>
            <a:r>
              <a:rPr lang="ru-RU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. адам)</a:t>
            </a:r>
            <a:endParaRPr lang="aa-ET" sz="20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1364359-EDF1-4021-9491-E5780BE72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26758"/>
              </p:ext>
            </p:extLst>
          </p:nvPr>
        </p:nvGraphicFramePr>
        <p:xfrm>
          <a:off x="224288" y="1061052"/>
          <a:ext cx="6737230" cy="530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644">
                  <a:extLst>
                    <a:ext uri="{9D8B030D-6E8A-4147-A177-3AD203B41FA5}">
                      <a16:colId xmlns:a16="http://schemas.microsoft.com/office/drawing/2014/main" val="856543619"/>
                    </a:ext>
                  </a:extLst>
                </a:gridCol>
                <a:gridCol w="1219999">
                  <a:extLst>
                    <a:ext uri="{9D8B030D-6E8A-4147-A177-3AD203B41FA5}">
                      <a16:colId xmlns:a16="http://schemas.microsoft.com/office/drawing/2014/main" val="1155497094"/>
                    </a:ext>
                  </a:extLst>
                </a:gridCol>
                <a:gridCol w="1165895">
                  <a:extLst>
                    <a:ext uri="{9D8B030D-6E8A-4147-A177-3AD203B41FA5}">
                      <a16:colId xmlns:a16="http://schemas.microsoft.com/office/drawing/2014/main" val="1027114475"/>
                    </a:ext>
                  </a:extLst>
                </a:gridCol>
                <a:gridCol w="1069692">
                  <a:extLst>
                    <a:ext uri="{9D8B030D-6E8A-4147-A177-3AD203B41FA5}">
                      <a16:colId xmlns:a16="http://schemas.microsoft.com/office/drawing/2014/main" val="3546900337"/>
                    </a:ext>
                  </a:extLst>
                </a:gridCol>
              </a:tblGrid>
              <a:tr h="1278387">
                <a:tc>
                  <a:txBody>
                    <a:bodyPr/>
                    <a:lstStyle/>
                    <a:p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aa-ET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2024гө %  </a:t>
                      </a:r>
                      <a:r>
                        <a:rPr lang="ru-RU" sz="20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менен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25356"/>
                  </a:ext>
                </a:extLst>
              </a:tr>
              <a:tr h="386489">
                <a:tc>
                  <a:txBody>
                    <a:bodyPr/>
                    <a:lstStyle/>
                    <a:p>
                      <a:pPr algn="l" fontAlgn="t"/>
                      <a:r>
                        <a:rPr lang="ky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Бардыгы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  <a:cs typeface="Arial" panose="020B0604020202020204" pitchFamily="34" charset="0"/>
                        </a:rPr>
                        <a:t>3 658,5</a:t>
                      </a:r>
                      <a:endParaRPr lang="aa-ET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  <a:cs typeface="Arial" panose="020B0604020202020204" pitchFamily="34" charset="0"/>
                        </a:rPr>
                        <a:t>5 313,6</a:t>
                      </a:r>
                      <a:endParaRPr lang="aa-ET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145,2</a:t>
                      </a:r>
                      <a:endParaRPr lang="aa-ET" sz="2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38822"/>
                  </a:ext>
                </a:extLst>
              </a:tr>
              <a:tr h="6243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Уюштурулган сектор</a:t>
                      </a:r>
                    </a:p>
                    <a:p>
                      <a:pPr algn="l" fontAlgn="t"/>
                      <a:endParaRPr lang="ky-KG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2 380,9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3 577,7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150,3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65590"/>
                  </a:ext>
                </a:extLst>
              </a:tr>
              <a:tr h="6243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Уюштурулбаган сектор</a:t>
                      </a:r>
                    </a:p>
                    <a:p>
                      <a:pPr algn="l" fontAlgn="t"/>
                      <a:endParaRPr lang="ky-KG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1 277,6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1 735,9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34704"/>
                  </a:ext>
                </a:extLst>
              </a:tr>
              <a:tr h="3979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нын ичинен: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59121"/>
                  </a:ext>
                </a:extLst>
              </a:tr>
              <a:tr h="6243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Ысык-Көл облусу</a:t>
                      </a:r>
                    </a:p>
                    <a:p>
                      <a:pPr algn="l" fontAlgn="t"/>
                      <a:endParaRPr lang="ky-KG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1 990,8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2 630,1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132,1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06072"/>
                  </a:ext>
                </a:extLst>
              </a:tr>
              <a:tr h="624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Уюштурулган сектор</a:t>
                      </a:r>
                    </a:p>
                    <a:p>
                      <a:pPr algn="just" fontAlgn="t"/>
                      <a:endParaRPr lang="ky-KG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713,2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Arial" panose="020B0604020202020204" pitchFamily="34" charset="0"/>
                        </a:rPr>
                        <a:t>894,2</a:t>
                      </a:r>
                      <a:endParaRPr lang="aa-ET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125,4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37778"/>
                  </a:ext>
                </a:extLst>
              </a:tr>
              <a:tr h="624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ky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Уюштурулбаган сектор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y-KG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1 277,6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1 735,9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2441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444544-B916-D5E3-B685-A9388CAD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6" y="1423358"/>
            <a:ext cx="4710022" cy="4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48A6-A29D-41CC-A071-D20E47FADB20}"/>
              </a:ext>
            </a:extLst>
          </p:cNvPr>
          <p:cNvSpPr txBox="1">
            <a:spLocks/>
          </p:cNvSpPr>
          <p:nvPr/>
        </p:nvSpPr>
        <p:spPr>
          <a:xfrm>
            <a:off x="1184215" y="349957"/>
            <a:ext cx="10515600" cy="9293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" sz="11200" b="1" dirty="0">
                <a:latin typeface="Arial Narrow" panose="020B0606020202030204" pitchFamily="34" charset="0"/>
                <a:cs typeface="Arial" panose="020B0604020202020204" pitchFamily="34" charset="0"/>
              </a:rPr>
              <a:t>Кыргыз Республикасынын аймактары боюнча эс алуучулардын (туристтердин) саны</a:t>
            </a:r>
          </a:p>
          <a:p>
            <a:pPr algn="ctr"/>
            <a:b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y" sz="8000" i="1" dirty="0">
                <a:latin typeface="Arial Narrow" panose="020B0606020202030204" pitchFamily="34" charset="0"/>
                <a:cs typeface="Arial" panose="020B0604020202020204" pitchFamily="34" charset="0"/>
              </a:rPr>
              <a:t>(жалпысынан пайыз менен)</a:t>
            </a:r>
            <a:br>
              <a:rPr lang="ru-RU" sz="8000" i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aa-ET" sz="80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D05A3-279D-B629-749E-EAC4EA52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74" y="1726017"/>
            <a:ext cx="748044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6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9BAA0-9150-48DC-BE2B-DE91ABFBAFE9}"/>
              </a:ext>
            </a:extLst>
          </p:cNvPr>
          <p:cNvSpPr txBox="1">
            <a:spLocks/>
          </p:cNvSpPr>
          <p:nvPr/>
        </p:nvSpPr>
        <p:spPr>
          <a:xfrm>
            <a:off x="237067" y="241540"/>
            <a:ext cx="11115295" cy="123730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ky" sz="7500" b="1" dirty="0">
                <a:latin typeface="Arial Narrow" panose="020B0606020202030204" pitchFamily="34" charset="0"/>
                <a:cs typeface="Arial" panose="020B0604020202020204" pitchFamily="34" charset="0"/>
              </a:rPr>
              <a:t>Кыргыз Республикасындагы жайкы туризм</a:t>
            </a:r>
            <a:br>
              <a:rPr lang="ru-RU" sz="75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ru-RU" sz="75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sz="5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F532C65-025E-499B-8EC9-567533CED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6450"/>
              </p:ext>
            </p:extLst>
          </p:nvPr>
        </p:nvGraphicFramePr>
        <p:xfrm>
          <a:off x="482244" y="1282871"/>
          <a:ext cx="10151455" cy="4928268"/>
        </p:xfrm>
        <a:graphic>
          <a:graphicData uri="http://schemas.openxmlformats.org/drawingml/2006/table">
            <a:tbl>
              <a:tblPr/>
              <a:tblGrid>
                <a:gridCol w="3574352">
                  <a:extLst>
                    <a:ext uri="{9D8B030D-6E8A-4147-A177-3AD203B41FA5}">
                      <a16:colId xmlns:a16="http://schemas.microsoft.com/office/drawing/2014/main" val="1650941350"/>
                    </a:ext>
                  </a:extLst>
                </a:gridCol>
                <a:gridCol w="1339230">
                  <a:extLst>
                    <a:ext uri="{9D8B030D-6E8A-4147-A177-3AD203B41FA5}">
                      <a16:colId xmlns:a16="http://schemas.microsoft.com/office/drawing/2014/main" val="1497991562"/>
                    </a:ext>
                  </a:extLst>
                </a:gridCol>
                <a:gridCol w="1592195">
                  <a:extLst>
                    <a:ext uri="{9D8B030D-6E8A-4147-A177-3AD203B41FA5}">
                      <a16:colId xmlns:a16="http://schemas.microsoft.com/office/drawing/2014/main" val="902223624"/>
                    </a:ext>
                  </a:extLst>
                </a:gridCol>
                <a:gridCol w="1835239">
                  <a:extLst>
                    <a:ext uri="{9D8B030D-6E8A-4147-A177-3AD203B41FA5}">
                      <a16:colId xmlns:a16="http://schemas.microsoft.com/office/drawing/2014/main" val="2369409539"/>
                    </a:ext>
                  </a:extLst>
                </a:gridCol>
                <a:gridCol w="1810439">
                  <a:extLst>
                    <a:ext uri="{9D8B030D-6E8A-4147-A177-3AD203B41FA5}">
                      <a16:colId xmlns:a16="http://schemas.microsoft.com/office/drawing/2014/main" val="2973134886"/>
                    </a:ext>
                  </a:extLst>
                </a:gridCol>
              </a:tblGrid>
              <a:tr h="381428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ky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2025-жылдын июнь-август айларында аймактар боюнча  </a:t>
                      </a:r>
                      <a:r>
                        <a:rPr lang="ky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келгендердин</a:t>
                      </a:r>
                      <a:r>
                        <a:rPr lang="ky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(эс алуучулардын) саны, </a:t>
                      </a:r>
                      <a:r>
                        <a:rPr lang="kk-KZ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миңдеген адамдар</a:t>
                      </a:r>
                    </a:p>
                    <a:p>
                      <a:pPr marL="0" algn="l" defTabSz="914400" rtl="0" eaLnBrk="1" fontAlgn="b" latinLnBrk="0" hangingPunct="1"/>
                      <a:endParaRPr lang="ky" sz="20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y-KG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y-KG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03544"/>
                  </a:ext>
                </a:extLst>
              </a:tr>
              <a:tr h="926498">
                <a:tc>
                  <a:txBody>
                    <a:bodyPr/>
                    <a:lstStyle/>
                    <a:p>
                      <a:pPr algn="l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  <a:p>
                      <a:pPr algn="ctr" fontAlgn="t"/>
                      <a:r>
                        <a:rPr lang="k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2024-жылга карата % менен</a:t>
                      </a:r>
                      <a:endParaRPr lang="ky-KG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Көбөйтүү (+), (азайтуу (-), миңдеген адамдар</a:t>
                      </a:r>
                      <a:endParaRPr lang="ky-KG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4891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Кыргыз Республикасы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3 533,1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1 187,7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46943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Ысык-Көл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86902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Жалал-Абад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34608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Нарын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0296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Баткен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06217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Ош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564378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Талас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15588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Чүй облусу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4297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Бишкек шаары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54539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Ош шаары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6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8B619-BBA4-4488-984E-DD015F9CD8DF}"/>
              </a:ext>
            </a:extLst>
          </p:cNvPr>
          <p:cNvSpPr txBox="1">
            <a:spLocks/>
          </p:cNvSpPr>
          <p:nvPr/>
        </p:nvSpPr>
        <p:spPr>
          <a:xfrm>
            <a:off x="838200" y="362309"/>
            <a:ext cx="10515600" cy="83676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Жайкы</a:t>
            </a: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 туризм:</a:t>
            </a: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a-E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5DDB0-E223-4337-B468-0CC5C72B64EC}"/>
              </a:ext>
            </a:extLst>
          </p:cNvPr>
          <p:cNvSpPr txBox="1">
            <a:spLocks/>
          </p:cNvSpPr>
          <p:nvPr/>
        </p:nvSpPr>
        <p:spPr>
          <a:xfrm>
            <a:off x="603850" y="993423"/>
            <a:ext cx="10515600" cy="51835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Ысык-Көл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облусунун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аймагында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туризм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тармагында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иш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жүргүзгөн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субъекттерди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сурамжылоо</a:t>
            </a: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жамааттык жайгаштыруу объектилери (уюштурулган);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k-KZ" sz="2600" dirty="0">
                <a:latin typeface="Arial Narrow" panose="020B0606020202030204" pitchFamily="34" charset="0"/>
                <a:cs typeface="Arial" panose="020B0604020202020204" pitchFamily="34" charset="0"/>
              </a:rPr>
              <a:t>Жамааттык жайгаштыруу каражаттары (уюштурулган);</a:t>
            </a:r>
            <a:endParaRPr lang="ky" sz="2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конок үйлөрү: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ky" sz="2800" dirty="0">
                <a:latin typeface="Arial Narrow" panose="020B0606020202030204" pitchFamily="34" charset="0"/>
                <a:cs typeface="Arial" panose="020B0604020202020204" pitchFamily="34" charset="0"/>
              </a:rPr>
              <a:t>	- </a:t>
            </a: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эс алуу жайларынын аймагында жайгашкан;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ky" sz="2800" dirty="0">
                <a:latin typeface="Arial Narrow" panose="020B0606020202030204" pitchFamily="34" charset="0"/>
                <a:cs typeface="Arial" panose="020B0604020202020204" pitchFamily="34" charset="0"/>
              </a:rPr>
              <a:t>	- </a:t>
            </a: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эс алуу жайларынын аймагынан тышкары жайгашкан</a:t>
            </a:r>
            <a:r>
              <a:rPr lang="ky" sz="2800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уюштурулбаган туристтерди кабыл алган үй чарбалары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2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2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Мезгили</a:t>
            </a: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:   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2025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жылдын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1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августунан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 10-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августуна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чейин</a:t>
            </a:r>
            <a:endParaRPr lang="ru-RU" sz="2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2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Жери</a:t>
            </a: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:     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Ысык-Көл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облусу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>
              <a:spcBef>
                <a:spcPts val="0"/>
              </a:spcBef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2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Камтылган</a:t>
            </a: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:  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181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жамааттык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жайгаштыруу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объектилери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Эс алуу жайларынын аймагында 1272 конок үйү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Эс алуу жайларынын аймагынан тышкары 1044 конок үйлөрү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ky" sz="2600" dirty="0">
                <a:latin typeface="Arial Narrow" panose="020B0606020202030204" pitchFamily="34" charset="0"/>
                <a:cs typeface="Arial" panose="020B0604020202020204" pitchFamily="34" charset="0"/>
              </a:rPr>
              <a:t>6 330 кожолук уюштурулбаган туристтерди кабыл алат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dirty="0">
                <a:latin typeface="Calibri" panose="020F0502020204030204"/>
                <a:cs typeface="Tahoma" pitchFamily="34" charset="0"/>
              </a:rPr>
              <a:t>           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0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DD3D9-7AE7-44A8-AD4F-3DCBFB8ED2C9}"/>
              </a:ext>
            </a:extLst>
          </p:cNvPr>
          <p:cNvSpPr txBox="1">
            <a:spLocks/>
          </p:cNvSpPr>
          <p:nvPr/>
        </p:nvSpPr>
        <p:spPr>
          <a:xfrm>
            <a:off x="330987" y="181840"/>
            <a:ext cx="11426817" cy="214729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Ысык-Көл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облусундагы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жайкы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туризм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Сурамжылоо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2025 -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жылдын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августунан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августуна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чейин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жүргүзүлдү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y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№1 – «Туризм секторунда чарба жүргүзүүчү субъекттерди жана жамааттык жайгаштыруу объектилерин комплекстүү бир жолку сурамжылоо».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y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№2 – «Туристтерди кабыл алган эс алуу жайынын аймагында жайгашкан конок үйлөрүнүн бир жолку сурамжылоосу».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y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№3 – «Уюштурулбаган туристтерди кабыл алган эс алуу жайынын аймагынан тышкары жайгашкан конок үйлөрү боюнча бир жолку сурамжылоо».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a-E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a-E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45F4D-9DE3-40F3-B184-6A2D2C75E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18410"/>
              </p:ext>
            </p:extLst>
          </p:nvPr>
        </p:nvGraphicFramePr>
        <p:xfrm>
          <a:off x="330987" y="2043953"/>
          <a:ext cx="5431459" cy="4282689"/>
        </p:xfrm>
        <a:graphic>
          <a:graphicData uri="http://schemas.openxmlformats.org/drawingml/2006/table">
            <a:tbl>
              <a:tblPr/>
              <a:tblGrid>
                <a:gridCol w="2177092">
                  <a:extLst>
                    <a:ext uri="{9D8B030D-6E8A-4147-A177-3AD203B41FA5}">
                      <a16:colId xmlns:a16="http://schemas.microsoft.com/office/drawing/2014/main" val="1062358341"/>
                    </a:ext>
                  </a:extLst>
                </a:gridCol>
                <a:gridCol w="1267563">
                  <a:extLst>
                    <a:ext uri="{9D8B030D-6E8A-4147-A177-3AD203B41FA5}">
                      <a16:colId xmlns:a16="http://schemas.microsoft.com/office/drawing/2014/main" val="1065248523"/>
                    </a:ext>
                  </a:extLst>
                </a:gridCol>
                <a:gridCol w="1032106">
                  <a:extLst>
                    <a:ext uri="{9D8B030D-6E8A-4147-A177-3AD203B41FA5}">
                      <a16:colId xmlns:a16="http://schemas.microsoft.com/office/drawing/2014/main" val="2442193573"/>
                    </a:ext>
                  </a:extLst>
                </a:gridCol>
                <a:gridCol w="954698">
                  <a:extLst>
                    <a:ext uri="{9D8B030D-6E8A-4147-A177-3AD203B41FA5}">
                      <a16:colId xmlns:a16="http://schemas.microsoft.com/office/drawing/2014/main" val="1395439410"/>
                    </a:ext>
                  </a:extLst>
                </a:gridCol>
              </a:tblGrid>
              <a:tr h="910356">
                <a:tc>
                  <a:txBody>
                    <a:bodyPr/>
                    <a:lstStyle/>
                    <a:p>
                      <a:pPr algn="l" fontAlgn="b"/>
                      <a:r>
                        <a:rPr lang="ky-K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y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      2024гө карата % менен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82773"/>
                  </a:ext>
                </a:extLst>
              </a:tr>
              <a:tr h="4592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Келүүчүлөрдүн  жалпы саны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1 739,3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82837"/>
                  </a:ext>
                </a:extLst>
              </a:tr>
              <a:tr h="6847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y-KG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уюштурулган сектор</a:t>
                      </a:r>
                    </a:p>
                    <a:p>
                      <a:pPr algn="l" fontAlgn="b"/>
                      <a:endParaRPr lang="ky-KG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253"/>
                  </a:ext>
                </a:extLst>
              </a:tr>
              <a:tr h="8587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</a:t>
                      </a:r>
                      <a:r>
                        <a:rPr lang="ky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алуу жайынын аймагындагы конок үйлөрү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19341"/>
                  </a:ext>
                </a:extLst>
              </a:tr>
              <a:tr h="9103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ky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Эс алуу жайынын аймагынан тышкары конок үйлөрү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252247"/>
                  </a:ext>
                </a:extLst>
              </a:tr>
              <a:tr h="4592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k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үй чарбалары</a:t>
                      </a:r>
                    </a:p>
                    <a:p>
                      <a:pPr algn="l" fontAlgn="b"/>
                      <a:endParaRPr lang="ky-KG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8814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9A1E4E-6EC7-D036-9F81-AC32EBA6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27" y="2260122"/>
            <a:ext cx="5175848" cy="38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935</Words>
  <Application>Microsoft Office PowerPoint</Application>
  <PresentationFormat>Широкоэкранный</PresentationFormat>
  <Paragraphs>194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DIN Pro Black</vt:lpstr>
      <vt:lpstr>DIN Pro Bold</vt:lpstr>
      <vt:lpstr>DIN Pro Regular</vt:lpstr>
      <vt:lpstr>Times New Roman</vt:lpstr>
      <vt:lpstr>Wingdings</vt:lpstr>
      <vt:lpstr>Тема Office</vt:lpstr>
      <vt:lpstr>1_Обложка</vt:lpstr>
      <vt:lpstr>2_Обложка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бургаңыздарга чон рахмат!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ltekeeva</dc:creator>
  <cp:lastModifiedBy>Жылдыз Кубанычбек кызы</cp:lastModifiedBy>
  <cp:revision>183</cp:revision>
  <cp:lastPrinted>2026-04-09T08:04:48Z</cp:lastPrinted>
  <dcterms:created xsi:type="dcterms:W3CDTF">2022-07-25T13:40:24Z</dcterms:created>
  <dcterms:modified xsi:type="dcterms:W3CDTF">2026-05-14T07:16:15Z</dcterms:modified>
</cp:coreProperties>
</file>