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8"/>
  </p:notesMasterIdLst>
  <p:sldIdLst>
    <p:sldId id="256" r:id="rId3"/>
    <p:sldId id="263" r:id="rId4"/>
    <p:sldId id="268" r:id="rId5"/>
    <p:sldId id="265" r:id="rId6"/>
    <p:sldId id="292" r:id="rId7"/>
    <p:sldId id="272" r:id="rId8"/>
    <p:sldId id="274" r:id="rId9"/>
    <p:sldId id="276" r:id="rId10"/>
    <p:sldId id="278" r:id="rId11"/>
    <p:sldId id="280" r:id="rId12"/>
    <p:sldId id="283" r:id="rId13"/>
    <p:sldId id="286" r:id="rId14"/>
    <p:sldId id="287" r:id="rId15"/>
    <p:sldId id="289" r:id="rId16"/>
    <p:sldId id="25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63"/>
            <p14:sldId id="268"/>
            <p14:sldId id="265"/>
            <p14:sldId id="292"/>
            <p14:sldId id="272"/>
            <p14:sldId id="274"/>
            <p14:sldId id="276"/>
            <p14:sldId id="278"/>
            <p14:sldId id="280"/>
            <p14:sldId id="283"/>
            <p14:sldId id="286"/>
            <p14:sldId id="287"/>
            <p14:sldId id="289"/>
          </p14:sldIdLst>
        </p14:section>
        <p14:section name="Последняя страница" id="{4FE91FCE-F239-445C-9A5B-61A7535B0391}">
          <p14:sldIdLst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246A"/>
    <a:srgbClr val="660033"/>
    <a:srgbClr val="B151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69" autoAdjust="0"/>
    <p:restoredTop sz="94620" autoAdjust="0"/>
  </p:normalViewPr>
  <p:slideViewPr>
    <p:cSldViewPr snapToGrid="0">
      <p:cViewPr varScale="1">
        <p:scale>
          <a:sx n="105" d="100"/>
          <a:sy n="105" d="100"/>
        </p:scale>
        <p:origin x="46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12133032488132"/>
          <c:y val="3.6462180863755668E-2"/>
          <c:w val="0.85469309532664584"/>
          <c:h val="0.850189214984490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747,0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F9EE-4B1F-A3BD-88A58815EC30}"/>
                </c:ext>
              </c:extLst>
            </c:dLbl>
            <c:dLbl>
              <c:idx val="1"/>
              <c:layout>
                <c:manualLayout>
                  <c:x val="-1.6532340316793486E-3"/>
                  <c:y val="-1.7241379310344827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885,0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9EE-4B1F-A3BD-88A58815EC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DIN Pro Regular" panose="020B0504020101020102" pitchFamily="34" charset="0"/>
                    <a:cs typeface="DIN Pro Regular" panose="020B0504020101020102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 9 месяцев 2024</c:v>
                </c:pt>
                <c:pt idx="1">
                  <c:v>9 месяцев 2025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747</c:v>
                </c:pt>
                <c:pt idx="1">
                  <c:v>885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EE-4B1F-A3BD-88A58815EC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661824"/>
        <c:axId val="42037632"/>
      </c:barChart>
      <c:catAx>
        <c:axId val="29661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DIN Pro Regular" panose="020B0504020101020102" pitchFamily="34" charset="0"/>
                <a:cs typeface="DIN Pro Regular" panose="020B0504020101020102" pitchFamily="34" charset="0"/>
              </a:defRPr>
            </a:pPr>
            <a:endParaRPr lang="ru-KG"/>
          </a:p>
        </c:txPr>
        <c:crossAx val="42037632"/>
        <c:crosses val="autoZero"/>
        <c:auto val="1"/>
        <c:lblAlgn val="ctr"/>
        <c:lblOffset val="100"/>
        <c:noMultiLvlLbl val="0"/>
      </c:catAx>
      <c:valAx>
        <c:axId val="42037632"/>
        <c:scaling>
          <c:orientation val="minMax"/>
          <c:max val="1000"/>
          <c:min val="0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numFmt formatCode="0.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ru-KG"/>
          </a:p>
        </c:txPr>
        <c:crossAx val="29661824"/>
        <c:crosses val="autoZero"/>
        <c:crossBetween val="between"/>
        <c:majorUnit val="100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796"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737150744760695"/>
          <c:y val="0.12227292907808741"/>
          <c:w val="0.45103249564075243"/>
          <c:h val="0.8695316613837463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9 мес 2025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5"/>
            <c:bubble3D val="0"/>
            <c:explosion val="7"/>
            <c:extLst>
              <c:ext xmlns:c16="http://schemas.microsoft.com/office/drawing/2014/chart" uri="{C3380CC4-5D6E-409C-BE32-E72D297353CC}">
                <c16:uniqueId val="{00000001-8FBD-4BAB-B6BA-84EE166521AA}"/>
              </c:ext>
            </c:extLst>
          </c:dPt>
          <c:dLbls>
            <c:dLbl>
              <c:idx val="0"/>
              <c:layout>
                <c:manualLayout>
                  <c:x val="5.428005285715818E-2"/>
                  <c:y val="-8.3453575693748949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i="0" u="none" strike="noStrike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rPr>
                      <a:t>Обрабатывающие производства 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36,6%</a:t>
                    </a:r>
                    <a:endParaRPr lang="ru-RU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8FBD-4BAB-B6BA-84EE166521AA}"/>
                </c:ext>
              </c:extLst>
            </c:dLbl>
            <c:dLbl>
              <c:idx val="1"/>
              <c:layout>
                <c:manualLayout>
                  <c:x val="0.12441636227802909"/>
                  <c:y val="-7.161518830943113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i="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rPr>
                      <a:t>Оптовая </a:t>
                    </a:r>
                    <a:endParaRPr lang="ru-RU" sz="1600" b="1" dirty="0">
                      <a:solidFill>
                        <a:schemeClr val="dk1"/>
                      </a:solidFill>
                      <a:effectLst/>
                      <a:latin typeface="+mn-lt"/>
                      <a:ea typeface="+mn-ea"/>
                      <a:cs typeface="Arial" panose="020B0604020202020204" pitchFamily="34" charset="0"/>
                    </a:endParaRPr>
                  </a:p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i="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rPr>
                      <a:t>и розничная торговля</a:t>
                    </a:r>
                    <a:endParaRPr lang="ru-RU" sz="1600" b="1" dirty="0">
                      <a:solidFill>
                        <a:schemeClr val="dk1"/>
                      </a:solidFill>
                      <a:effectLst/>
                      <a:latin typeface="+mn-lt"/>
                      <a:ea typeface="+mn-ea"/>
                      <a:cs typeface="Arial" panose="020B0604020202020204" pitchFamily="34" charset="0"/>
                    </a:endParaRPr>
                  </a:p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10,9%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FBD-4BAB-B6BA-84EE166521AA}"/>
                </c:ext>
              </c:extLst>
            </c:dLbl>
            <c:dLbl>
              <c:idx val="2"/>
              <c:layout>
                <c:manualLayout>
                  <c:x val="-0.15727963937243269"/>
                  <c:y val="-5.6006361552935736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Добыча полезных ископаемых</a:t>
                    </a:r>
                  </a:p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21,5%</a:t>
                    </a:r>
                    <a:endParaRPr lang="ru-RU" sz="1500" b="1" dirty="0"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8FBD-4BAB-B6BA-84EE166521AA}"/>
                </c:ext>
              </c:extLst>
            </c:dLbl>
            <c:dLbl>
              <c:idx val="3"/>
              <c:layout>
                <c:manualLayout>
                  <c:x val="-9.7521175878845276E-2"/>
                  <c:y val="-7.1386319129677619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i="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rPr>
                      <a:t>Финансовое посредничество </a:t>
                    </a:r>
                    <a:endParaRPr lang="ru-RU" sz="1600" dirty="0">
                      <a:solidFill>
                        <a:schemeClr val="dk1"/>
                      </a:solidFill>
                      <a:effectLst/>
                      <a:latin typeface="+mn-lt"/>
                      <a:ea typeface="+mn-ea"/>
                      <a:cs typeface="Arial" panose="020B0604020202020204" pitchFamily="34" charset="0"/>
                    </a:endParaRPr>
                  </a:p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12,2%</a:t>
                    </a:r>
                    <a:endParaRPr lang="ru-RU" sz="1600" b="1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8FBD-4BAB-B6BA-84EE166521AA}"/>
                </c:ext>
              </c:extLst>
            </c:dLbl>
            <c:dLbl>
              <c:idx val="4"/>
              <c:layout>
                <c:manualLayout>
                  <c:x val="-0.11837460206664259"/>
                  <c:y val="-7.2878055747713888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baseline="0" dirty="0">
                        <a:latin typeface="+mn-lt"/>
                        <a:cs typeface="Arial" panose="020B0604020202020204" pitchFamily="34" charset="0"/>
                      </a:rPr>
                      <a:t>Информация и связь </a:t>
                    </a:r>
                  </a:p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8,3%</a:t>
                    </a: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8FBD-4BAB-B6BA-84EE166521AA}"/>
                </c:ext>
              </c:extLst>
            </c:dLbl>
            <c:dLbl>
              <c:idx val="5"/>
              <c:layout>
                <c:manualLayout>
                  <c:x val="-6.2150797160988452E-2"/>
                  <c:y val="1.5462651303177668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Прочие</a:t>
                    </a:r>
                  </a:p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10,5%</a:t>
                    </a:r>
                    <a:endParaRPr lang="ru-RU" b="1" dirty="0"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FBD-4BAB-B6BA-84EE166521AA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FBD-4BAB-B6BA-84EE166521AA}"/>
                </c:ext>
              </c:extLst>
            </c:dLbl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6"/>
                <c:pt idx="0">
                  <c:v>Обрабатывающие производства</c:v>
                </c:pt>
                <c:pt idx="1">
                  <c:v>Оптовая и розничная торговля</c:v>
                </c:pt>
                <c:pt idx="2">
                  <c:v>Добыча полезных ископаемых</c:v>
                </c:pt>
                <c:pt idx="3">
                  <c:v>Финансовое посредничество</c:v>
                </c:pt>
                <c:pt idx="4">
                  <c:v>Информация и связь</c:v>
                </c:pt>
                <c:pt idx="5">
                  <c:v>Прочие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36.6</c:v>
                </c:pt>
                <c:pt idx="1">
                  <c:v>10.9</c:v>
                </c:pt>
                <c:pt idx="2">
                  <c:v>21.5</c:v>
                </c:pt>
                <c:pt idx="3">
                  <c:v>12.2</c:v>
                </c:pt>
                <c:pt idx="4" formatCode="0.0">
                  <c:v>8.3000000000000007</c:v>
                </c:pt>
                <c:pt idx="5" formatCode="0.0">
                  <c:v>10.5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FBD-4BAB-B6BA-84EE166521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KG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434183477622103E-2"/>
          <c:y val="2.7272628510846872E-2"/>
          <c:w val="0.90318253850344177"/>
          <c:h val="0.568370880715049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9 месяцев 2024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0"/>
              <c:layout>
                <c:manualLayout>
                  <c:x val="-7.4738415545590429E-3"/>
                  <c:y val="2.41036433890633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692-4EF7-9A59-E45A9401471F}"/>
                </c:ext>
              </c:extLst>
            </c:dLbl>
            <c:dLbl>
              <c:idx val="1"/>
              <c:layout>
                <c:manualLayout>
                  <c:x val="-8.4322700196996763E-3"/>
                  <c:y val="-1.40878012869137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92-4EF7-9A59-E45A9401471F}"/>
                </c:ext>
              </c:extLst>
            </c:dLbl>
            <c:dLbl>
              <c:idx val="2"/>
              <c:layout>
                <c:manualLayout>
                  <c:x val="-7.8340708525020571E-3"/>
                  <c:y val="1.75652845561186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692-4EF7-9A59-E45A9401471F}"/>
                </c:ext>
              </c:extLst>
            </c:dLbl>
            <c:dLbl>
              <c:idx val="3"/>
              <c:layout>
                <c:manualLayout>
                  <c:x val="-7.1642631530747306E-3"/>
                  <c:y val="-1.8642079528604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92-4EF7-9A59-E45A9401471F}"/>
                </c:ext>
              </c:extLst>
            </c:dLbl>
            <c:dLbl>
              <c:idx val="4"/>
              <c:layout>
                <c:manualLayout>
                  <c:x val="-1.2373174956694796E-3"/>
                  <c:y val="-2.70530091999402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692-4EF7-9A59-E45A9401471F}"/>
                </c:ext>
              </c:extLst>
            </c:dLbl>
            <c:dLbl>
              <c:idx val="5"/>
              <c:layout>
                <c:manualLayout>
                  <c:x val="-1.0851177010446168E-2"/>
                  <c:y val="-1.44113723182107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692-4EF7-9A59-E45A9401471F}"/>
                </c:ext>
              </c:extLst>
            </c:dLbl>
            <c:dLbl>
              <c:idx val="6"/>
              <c:layout>
                <c:manualLayout>
                  <c:x val="-2.4746349913387774E-3"/>
                  <c:y val="-1.8937106439958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692-4EF7-9A59-E45A9401471F}"/>
                </c:ext>
              </c:extLst>
            </c:dLbl>
            <c:dLbl>
              <c:idx val="7"/>
              <c:layout>
                <c:manualLayout>
                  <c:x val="4.6452990703556264E-4"/>
                  <c:y val="-1.474708525127453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1483494964020364E-2"/>
                      <c:h val="5.939498820637909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5692-4EF7-9A59-E45A9401471F}"/>
                </c:ext>
              </c:extLst>
            </c:dLbl>
            <c:dLbl>
              <c:idx val="8"/>
              <c:layout>
                <c:manualLayout>
                  <c:x val="-8.0940049531672276E-3"/>
                  <c:y val="-1.65268324313179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692-4EF7-9A59-E45A940147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+mn-lt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Обрабаты-
вающие 
производства</c:v>
                </c:pt>
                <c:pt idx="1">
                  <c:v>Оптовая
 и розничная 
торговля</c:v>
                </c:pt>
                <c:pt idx="2">
                  <c:v>Добыча
полезных 
ископаемых</c:v>
                </c:pt>
                <c:pt idx="3">
                  <c:v>Финансовое
посредни-
чество </c:v>
                </c:pt>
                <c:pt idx="4">
                  <c:v>Геологораз-
ведка</c:v>
                </c:pt>
                <c:pt idx="5">
                  <c:v>Информация
 и связь</c:v>
                </c:pt>
                <c:pt idx="6">
                  <c:v>Транспортная
деятельность</c:v>
                </c:pt>
                <c:pt idx="7">
                  <c:v>Строительство</c:v>
                </c:pt>
                <c:pt idx="8">
                  <c:v>Прочие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281.89999999999998</c:v>
                </c:pt>
                <c:pt idx="1">
                  <c:v>158.5</c:v>
                </c:pt>
                <c:pt idx="2">
                  <c:v>93.5</c:v>
                </c:pt>
                <c:pt idx="3" formatCode="General">
                  <c:v>79.599999999999994</c:v>
                </c:pt>
                <c:pt idx="4">
                  <c:v>53.8</c:v>
                </c:pt>
                <c:pt idx="5">
                  <c:v>32</c:v>
                </c:pt>
                <c:pt idx="6">
                  <c:v>12.4</c:v>
                </c:pt>
                <c:pt idx="7">
                  <c:v>3.5</c:v>
                </c:pt>
                <c:pt idx="8">
                  <c:v>31.8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692-4EF7-9A59-E45A9401471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9 месяцев 2025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0"/>
              <c:layout>
                <c:manualLayout>
                  <c:x val="2.6800102103050035E-3"/>
                  <c:y val="4.054117095222545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692-4EF7-9A59-E45A9401471F}"/>
                </c:ext>
              </c:extLst>
            </c:dLbl>
            <c:dLbl>
              <c:idx val="1"/>
              <c:layout>
                <c:manualLayout>
                  <c:x val="5.0491322215012657E-3"/>
                  <c:y val="-5.8984080688688663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692-4EF7-9A59-E45A9401471F}"/>
                </c:ext>
              </c:extLst>
            </c:dLbl>
            <c:dLbl>
              <c:idx val="2"/>
              <c:layout>
                <c:manualLayout>
                  <c:x val="1.6499190385165766E-3"/>
                  <c:y val="-1.55703913973987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692-4EF7-9A59-E45A9401471F}"/>
                </c:ext>
              </c:extLst>
            </c:dLbl>
            <c:dLbl>
              <c:idx val="3"/>
              <c:layout>
                <c:manualLayout>
                  <c:x val="4.3572086896710291E-3"/>
                  <c:y val="-1.490088267365533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108,0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5692-4EF7-9A59-E45A9401471F}"/>
                </c:ext>
              </c:extLst>
            </c:dLbl>
            <c:dLbl>
              <c:idx val="5"/>
              <c:layout>
                <c:manualLayout>
                  <c:x val="2.912372590397247E-3"/>
                  <c:y val="-1.2051796074842632E-2"/>
                </c:manualLayout>
              </c:layout>
              <c:tx>
                <c:rich>
                  <a:bodyPr/>
                  <a:lstStyle/>
                  <a:p>
                    <a:fld id="{48E92597-1674-4FBA-928E-24E2B26718DF}" type="VALUE">
                      <a:rPr lang="en-US" smtClean="0"/>
                      <a:pPr/>
                      <a:t>[ЗНАЧЕНИЕ]</a:t>
                    </a:fld>
                    <a:endParaRPr lang="ru-KG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5692-4EF7-9A59-E45A9401471F}"/>
                </c:ext>
              </c:extLst>
            </c:dLbl>
            <c:dLbl>
              <c:idx val="6"/>
              <c:layout>
                <c:manualLayout>
                  <c:x val="-1.2373174956694796E-3"/>
                  <c:y val="5.4106018399880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692-4EF7-9A59-E45A9401471F}"/>
                </c:ext>
              </c:extLst>
            </c:dLbl>
            <c:dLbl>
              <c:idx val="7"/>
              <c:layout>
                <c:manualLayout>
                  <c:x val="1.6750550947278583E-3"/>
                  <c:y val="-2.288620673568815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692-4EF7-9A59-E45A9401471F}"/>
                </c:ext>
              </c:extLst>
            </c:dLbl>
            <c:dLbl>
              <c:idx val="8"/>
              <c:layout>
                <c:manualLayout>
                  <c:x val="2.9123725903970657E-3"/>
                  <c:y val="-5.0910781092800979E-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5692-4EF7-9A59-E45A940147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+mn-lt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Обрабаты-
вающие 
производства</c:v>
                </c:pt>
                <c:pt idx="1">
                  <c:v>Оптовая
 и розничная 
торговля</c:v>
                </c:pt>
                <c:pt idx="2">
                  <c:v>Добыча
полезных 
ископаемых</c:v>
                </c:pt>
                <c:pt idx="3">
                  <c:v>Финансовое
посредни-
чество </c:v>
                </c:pt>
                <c:pt idx="4">
                  <c:v>Геологораз-
ведка</c:v>
                </c:pt>
                <c:pt idx="5">
                  <c:v>Информация
 и связь</c:v>
                </c:pt>
                <c:pt idx="6">
                  <c:v>Транспортная
деятельность</c:v>
                </c:pt>
                <c:pt idx="7">
                  <c:v>Строительство</c:v>
                </c:pt>
                <c:pt idx="8">
                  <c:v>Прочие</c:v>
                </c:pt>
              </c:strCache>
            </c:strRef>
          </c:cat>
          <c:val>
            <c:numRef>
              <c:f>Лист1!$C$2:$C$10</c:f>
              <c:numCache>
                <c:formatCode>0.0</c:formatCode>
                <c:ptCount val="9"/>
                <c:pt idx="0">
                  <c:v>324.10000000000002</c:v>
                </c:pt>
                <c:pt idx="1">
                  <c:v>96.1</c:v>
                </c:pt>
                <c:pt idx="2">
                  <c:v>190.3</c:v>
                </c:pt>
                <c:pt idx="3" formatCode="General">
                  <c:v>108</c:v>
                </c:pt>
                <c:pt idx="4" formatCode="General">
                  <c:v>48.2</c:v>
                </c:pt>
                <c:pt idx="5" formatCode="General">
                  <c:v>73.2</c:v>
                </c:pt>
                <c:pt idx="6" formatCode="General">
                  <c:v>9.4</c:v>
                </c:pt>
                <c:pt idx="7">
                  <c:v>6.9</c:v>
                </c:pt>
                <c:pt idx="8">
                  <c:v>28.8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5692-4EF7-9A59-E45A940147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361984"/>
        <c:axId val="42363520"/>
      </c:barChart>
      <c:catAx>
        <c:axId val="42361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400" b="1">
                <a:latin typeface="+mn-lt"/>
              </a:defRPr>
            </a:pPr>
            <a:endParaRPr lang="ru-KG"/>
          </a:p>
        </c:txPr>
        <c:crossAx val="42363520"/>
        <c:crosses val="autoZero"/>
        <c:auto val="1"/>
        <c:lblAlgn val="ctr"/>
        <c:lblOffset val="100"/>
        <c:noMultiLvlLbl val="0"/>
      </c:catAx>
      <c:valAx>
        <c:axId val="42363520"/>
        <c:scaling>
          <c:orientation val="minMax"/>
          <c:max val="40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599"/>
            </a:pPr>
            <a:endParaRPr lang="ru-KG"/>
          </a:p>
        </c:txPr>
        <c:crossAx val="42361984"/>
        <c:crosses val="autoZero"/>
        <c:crossBetween val="between"/>
        <c:majorUnit val="50"/>
      </c:valAx>
      <c:spPr>
        <a:noFill/>
        <a:ln w="25398">
          <a:noFill/>
        </a:ln>
      </c:spPr>
    </c:plotArea>
    <c:legend>
      <c:legendPos val="b"/>
      <c:layout>
        <c:manualLayout>
          <c:xMode val="edge"/>
          <c:yMode val="edge"/>
          <c:x val="0.19208655532408225"/>
          <c:y val="0.91011201010887877"/>
          <c:w val="0.64302181152327964"/>
          <c:h val="5.8071520913786749E-2"/>
        </c:manualLayout>
      </c:layout>
      <c:overlay val="0"/>
      <c:txPr>
        <a:bodyPr/>
        <a:lstStyle/>
        <a:p>
          <a:pPr>
            <a:defRPr sz="1599" b="1">
              <a:latin typeface="+mn-lt"/>
            </a:defRPr>
          </a:pPr>
          <a:endParaRPr lang="ru-KG"/>
        </a:p>
      </c:txPr>
    </c:legend>
    <c:plotVisOnly val="1"/>
    <c:dispBlanksAs val="gap"/>
    <c:showDLblsOverMax val="0"/>
  </c:chart>
  <c:txPr>
    <a:bodyPr/>
    <a:lstStyle/>
    <a:p>
      <a:pPr>
        <a:defRPr sz="1797"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870893054603822"/>
          <c:y val="7.0436403782860479E-2"/>
          <c:w val="0.4174042592568899"/>
          <c:h val="0.8766535433070866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9 месяцев 2025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1-2A3A-41CD-97A3-E9825B6373F9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2-2A3A-41CD-97A3-E9825B6373F9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3-2A3A-41CD-97A3-E9825B6373F9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4-2A3A-41CD-97A3-E9825B6373F9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5-2A3A-41CD-97A3-E9825B6373F9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6-2A3A-41CD-97A3-E9825B6373F9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7-2A3A-41CD-97A3-E9825B6373F9}"/>
              </c:ext>
            </c:extLst>
          </c:dPt>
          <c:dPt>
            <c:idx val="7"/>
            <c:bubble3D val="0"/>
            <c:explosion val="4"/>
            <c:extLst>
              <c:ext xmlns:c16="http://schemas.microsoft.com/office/drawing/2014/chart" uri="{C3380CC4-5D6E-409C-BE32-E72D297353CC}">
                <c16:uniqueId val="{00000009-2A3A-41CD-97A3-E9825B6373F9}"/>
              </c:ext>
            </c:extLst>
          </c:dPt>
          <c:dLbls>
            <c:dLbl>
              <c:idx val="0"/>
              <c:layout>
                <c:manualLayout>
                  <c:x val="9.7709359310319224E-2"/>
                  <c:y val="1.2590301212348456E-2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8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Китай </a:t>
                    </a:r>
                  </a:p>
                  <a:p>
                    <a:pPr>
                      <a:defRPr sz="18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8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31,9%</a:t>
                    </a:r>
                    <a:endParaRPr lang="ru-RU" sz="1800" b="1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A3A-41CD-97A3-E9825B6373F9}"/>
                </c:ext>
              </c:extLst>
            </c:dLbl>
            <c:dLbl>
              <c:idx val="1"/>
              <c:layout>
                <c:manualLayout>
                  <c:x val="0.17188369548194732"/>
                  <c:y val="-0.10587926509186361"/>
                </c:manualLayout>
              </c:layout>
              <c:tx>
                <c:rich>
                  <a:bodyPr/>
                  <a:lstStyle/>
                  <a:p>
                    <a:pPr algn="ctr" rtl="0">
                      <a:defRPr sz="1800"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800" b="1" i="0" u="none" strike="noStrike" kern="1200" baseline="0" dirty="0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Россия</a:t>
                    </a:r>
                  </a:p>
                  <a:p>
                    <a:pPr algn="ctr" rtl="0">
                      <a:defRPr sz="1800"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800" b="1" i="0" u="none" strike="noStrike" kern="1200" baseline="0" dirty="0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20,7%</a:t>
                    </a:r>
                    <a:endParaRPr lang="ru-RU" sz="1800" b="1" i="0" u="none" strike="noStrike" kern="1200" baseline="0" dirty="0">
                      <a:solidFill>
                        <a:schemeClr val="tx1"/>
                      </a:solidFill>
                      <a:latin typeface="DIN Pro Regular" panose="020B0504020101020102" pitchFamily="34" charset="0"/>
                      <a:ea typeface="+mn-ea"/>
                      <a:cs typeface="DIN Pro Regular" panose="020B0504020101020102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2A3A-41CD-97A3-E9825B6373F9}"/>
                </c:ext>
              </c:extLst>
            </c:dLbl>
            <c:dLbl>
              <c:idx val="2"/>
              <c:layout>
                <c:manualLayout>
                  <c:x val="-0.129202854500929"/>
                  <c:y val="-2.1905178519351746E-2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8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Турция </a:t>
                    </a:r>
                  </a:p>
                  <a:p>
                    <a:pPr>
                      <a:defRPr sz="18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8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15,8%</a:t>
                    </a:r>
                    <a:endParaRPr lang="ru-RU" sz="1800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2A3A-41CD-97A3-E9825B6373F9}"/>
                </c:ext>
              </c:extLst>
            </c:dLbl>
            <c:dLbl>
              <c:idx val="3"/>
              <c:layout>
                <c:manualLayout>
                  <c:x val="-0.12923250995317315"/>
                  <c:y val="-1.0582010582010581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Казахстан</a:t>
                    </a:r>
                  </a:p>
                  <a:p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9,4%</a:t>
                    </a:r>
                    <a:endParaRPr lang="ru-RU" b="1" dirty="0"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2A3A-41CD-97A3-E9825B6373F9}"/>
                </c:ext>
              </c:extLst>
            </c:dLbl>
            <c:dLbl>
              <c:idx val="4"/>
              <c:layout>
                <c:manualLayout>
                  <c:x val="-0.10213427016791433"/>
                  <c:y val="1.393721618131067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Нидерланды</a:t>
                    </a:r>
                  </a:p>
                  <a:p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8,0%</a:t>
                    </a:r>
                    <a:endParaRPr lang="ru-RU" b="1" dirty="0"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A3A-41CD-97A3-E9825B6373F9}"/>
                </c:ext>
              </c:extLst>
            </c:dLbl>
            <c:dLbl>
              <c:idx val="5"/>
              <c:layout>
                <c:manualLayout>
                  <c:x val="-9.352546099102968E-2"/>
                  <c:y val="-5.4960213306670003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Азербайджан</a:t>
                    </a:r>
                  </a:p>
                  <a:p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4,0%</a:t>
                    </a:r>
                    <a:endParaRPr lang="ru-RU" b="1" dirty="0"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2A3A-41CD-97A3-E9825B6373F9}"/>
                </c:ext>
              </c:extLst>
            </c:dLbl>
            <c:dLbl>
              <c:idx val="6"/>
              <c:layout>
                <c:manualLayout>
                  <c:x val="-0.21526178672810403"/>
                  <c:y val="1.088384785235179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Кипр</a:t>
                    </a:r>
                  </a:p>
                  <a:p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3,8%</a:t>
                    </a:r>
                    <a:endParaRPr lang="ru-RU" b="1" dirty="0"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2A3A-41CD-97A3-E9825B6373F9}"/>
                </c:ext>
              </c:extLst>
            </c:dLbl>
            <c:dLbl>
              <c:idx val="7"/>
              <c:layout>
                <c:manualLayout>
                  <c:x val="-8.4357661416659846E-2"/>
                  <c:y val="5.2910052910052907E-3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Другие страны</a:t>
                    </a:r>
                  </a:p>
                  <a:p>
                    <a:pPr>
                      <a:defRPr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10,4%</a:t>
                    </a:r>
                    <a:endParaRPr lang="ru-RU" sz="1600" b="1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2A3A-41CD-97A3-E9825B6373F9}"/>
                </c:ext>
              </c:extLst>
            </c:dLbl>
            <c:spPr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b="1">
                    <a:solidFill>
                      <a:schemeClr val="dk1"/>
                    </a:solidFill>
                    <a:latin typeface="DIN Pro Regular" panose="020B0504020101020102" pitchFamily="34" charset="0"/>
                    <a:ea typeface="+mn-ea"/>
                    <a:cs typeface="DIN Pro Regular" panose="020B0504020101020102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Китай</c:v>
                </c:pt>
                <c:pt idx="1">
                  <c:v>Россия</c:v>
                </c:pt>
                <c:pt idx="2">
                  <c:v>Турция</c:v>
                </c:pt>
                <c:pt idx="3">
                  <c:v>Казахстан</c:v>
                </c:pt>
                <c:pt idx="4">
                  <c:v>Нидерланды</c:v>
                </c:pt>
                <c:pt idx="6">
                  <c:v>Кипр</c:v>
                </c:pt>
                <c:pt idx="7">
                  <c:v>Другие страны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31.9</c:v>
                </c:pt>
                <c:pt idx="1">
                  <c:v>20.7</c:v>
                </c:pt>
                <c:pt idx="2">
                  <c:v>15.8</c:v>
                </c:pt>
                <c:pt idx="3">
                  <c:v>9.4</c:v>
                </c:pt>
                <c:pt idx="4">
                  <c:v>8</c:v>
                </c:pt>
                <c:pt idx="6">
                  <c:v>3.8</c:v>
                </c:pt>
                <c:pt idx="7">
                  <c:v>10.4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A3A-41CD-97A3-E9825B6373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1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KG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47812773403324E-2"/>
          <c:y val="2.2434840117224242E-2"/>
          <c:w val="0.91054656362399145"/>
          <c:h val="0.708475750801039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9 месяцев 2024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0"/>
              <c:layout>
                <c:manualLayout>
                  <c:x val="-7.751626232870526E-3"/>
                  <c:y val="2.4562478435304364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KG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DE5-420D-B152-712E0E903F7D}"/>
                </c:ext>
              </c:extLst>
            </c:dLbl>
            <c:dLbl>
              <c:idx val="1"/>
              <c:layout>
                <c:manualLayout>
                  <c:x val="-7.4379991776638401E-3"/>
                  <c:y val="-7.36874353059131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DE5-420D-B152-712E0E903F7D}"/>
                </c:ext>
              </c:extLst>
            </c:dLbl>
            <c:dLbl>
              <c:idx val="2"/>
              <c:layout>
                <c:manualLayout>
                  <c:x val="-4.719236108027402E-3"/>
                  <c:y val="-4.91249568706087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DE5-420D-B152-712E0E903F7D}"/>
                </c:ext>
              </c:extLst>
            </c:dLbl>
            <c:dLbl>
              <c:idx val="3"/>
              <c:layout>
                <c:manualLayout>
                  <c:x val="-5.6380007755155006E-3"/>
                  <c:y val="-1.2281239217652182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dirty="0"/>
                      <a:t>49,0</a:t>
                    </a:r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DDE5-420D-B152-712E0E903F7D}"/>
                </c:ext>
              </c:extLst>
            </c:dLbl>
            <c:dLbl>
              <c:idx val="4"/>
              <c:layout>
                <c:manualLayout>
                  <c:x val="-5.0826544476849454E-3"/>
                  <c:y val="-1.7193734904713057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KG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DE5-420D-B152-712E0E903F7D}"/>
                </c:ext>
              </c:extLst>
            </c:dLbl>
            <c:dLbl>
              <c:idx val="6"/>
              <c:layout>
                <c:manualLayout>
                  <c:x val="-7.0788541620411026E-3"/>
                  <c:y val="2.45624784353034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DE5-420D-B152-712E0E903F7D}"/>
                </c:ext>
              </c:extLst>
            </c:dLbl>
            <c:dLbl>
              <c:idx val="8"/>
              <c:layout>
                <c:manualLayout>
                  <c:x val="-3.9460446285876447E-3"/>
                  <c:y val="2.5102079339513021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KG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DE5-420D-B152-712E0E903F7D}"/>
                </c:ext>
              </c:extLst>
            </c:dLbl>
            <c:dLbl>
              <c:idx val="9"/>
              <c:layout>
                <c:manualLayout>
                  <c:x val="-4.5998617300979684E-3"/>
                  <c:y val="-2.7072686369255666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KG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DE5-420D-B152-712E0E903F7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Китай</c:v>
                </c:pt>
                <c:pt idx="1">
                  <c:v>Россия</c:v>
                </c:pt>
                <c:pt idx="2">
                  <c:v>Турция </c:v>
                </c:pt>
                <c:pt idx="3">
                  <c:v>Казахстан</c:v>
                </c:pt>
                <c:pt idx="4">
                  <c:v>Нидер-
ланды</c:v>
                </c:pt>
                <c:pt idx="5">
                  <c:v>Азер-
байджан</c:v>
                </c:pt>
                <c:pt idx="6">
                  <c:v>Кипр</c:v>
                </c:pt>
                <c:pt idx="7">
                  <c:v>Швейца-
рия</c:v>
                </c:pt>
                <c:pt idx="8">
                  <c:v>Велико-
британия</c:v>
                </c:pt>
                <c:pt idx="9">
                  <c:v>Другие 
страны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221.5</c:v>
                </c:pt>
                <c:pt idx="1">
                  <c:v>192.9</c:v>
                </c:pt>
                <c:pt idx="2" formatCode="0.0">
                  <c:v>71.400000000000006</c:v>
                </c:pt>
                <c:pt idx="3">
                  <c:v>49</c:v>
                </c:pt>
                <c:pt idx="4">
                  <c:v>33.200000000000003</c:v>
                </c:pt>
                <c:pt idx="5" formatCode="0.0">
                  <c:v>29.9</c:v>
                </c:pt>
                <c:pt idx="6" formatCode="0.0">
                  <c:v>28.3</c:v>
                </c:pt>
                <c:pt idx="7" formatCode="0.0">
                  <c:v>8.5</c:v>
                </c:pt>
                <c:pt idx="8">
                  <c:v>6.2</c:v>
                </c:pt>
                <c:pt idx="9" formatCode="0.0">
                  <c:v>106.1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DE5-420D-B152-712E0E903F7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9 месяцев 2025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1"/>
              <c:layout>
                <c:manualLayout>
                  <c:x val="9.259259259259231E-3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dirty="0"/>
                      <a:t>183,0</a:t>
                    </a:r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DDE5-420D-B152-712E0E903F7D}"/>
                </c:ext>
              </c:extLst>
            </c:dLbl>
            <c:dLbl>
              <c:idx val="3"/>
              <c:layout>
                <c:manualLayout>
                  <c:x val="2.3873946602400828E-3"/>
                  <c:y val="-2.4562478435305266E-3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fld id="{C5D3E225-D6FD-4C69-AB8A-DD934D463529}" type="VALUE">
                      <a:rPr lang="en-US" smtClean="0"/>
                      <a:pPr>
                        <a:defRPr/>
                      </a:pPr>
                      <a:t>[ЗНАЧЕНИЕ]</a:t>
                    </a:fld>
                    <a:endParaRPr lang="ru-KG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DDE5-420D-B152-712E0E903F7D}"/>
                </c:ext>
              </c:extLst>
            </c:dLbl>
            <c:dLbl>
              <c:idx val="4"/>
              <c:layout>
                <c:manualLayout>
                  <c:x val="2.1792094610650946E-3"/>
                  <c:y val="-5.3441764104277967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KG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DE5-420D-B152-712E0E903F7D}"/>
                </c:ext>
              </c:extLst>
            </c:dLbl>
            <c:dLbl>
              <c:idx val="6"/>
              <c:layout>
                <c:manualLayout>
                  <c:x val="-8.6518329180047452E-17"/>
                  <c:y val="-1.7193734904713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DE5-420D-B152-712E0E903F7D}"/>
                </c:ext>
              </c:extLst>
            </c:dLbl>
            <c:dLbl>
              <c:idx val="9"/>
              <c:layout>
                <c:manualLayout>
                  <c:x val="1.115700047117096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DE5-420D-B152-712E0E903F7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Китай</c:v>
                </c:pt>
                <c:pt idx="1">
                  <c:v>Россия</c:v>
                </c:pt>
                <c:pt idx="2">
                  <c:v>Турция </c:v>
                </c:pt>
                <c:pt idx="3">
                  <c:v>Казахстан</c:v>
                </c:pt>
                <c:pt idx="4">
                  <c:v>Нидер-
ланды</c:v>
                </c:pt>
                <c:pt idx="5">
                  <c:v>Азер-
байджан</c:v>
                </c:pt>
                <c:pt idx="6">
                  <c:v>Кипр</c:v>
                </c:pt>
                <c:pt idx="7">
                  <c:v>Швейца-
рия</c:v>
                </c:pt>
                <c:pt idx="8">
                  <c:v>Велико-
британия</c:v>
                </c:pt>
                <c:pt idx="9">
                  <c:v>Другие 
страны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282.3</c:v>
                </c:pt>
                <c:pt idx="1">
                  <c:v>183</c:v>
                </c:pt>
                <c:pt idx="2">
                  <c:v>139.6</c:v>
                </c:pt>
                <c:pt idx="3">
                  <c:v>82.8</c:v>
                </c:pt>
                <c:pt idx="4">
                  <c:v>70.8</c:v>
                </c:pt>
                <c:pt idx="5">
                  <c:v>8.4</c:v>
                </c:pt>
                <c:pt idx="6">
                  <c:v>33.799999999999997</c:v>
                </c:pt>
                <c:pt idx="7">
                  <c:v>5.9</c:v>
                </c:pt>
                <c:pt idx="8">
                  <c:v>12.3</c:v>
                </c:pt>
                <c:pt idx="9" formatCode="0.0">
                  <c:v>66.099999999999994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DDE5-420D-B152-712E0E903F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778816"/>
        <c:axId val="87780352"/>
      </c:barChart>
      <c:catAx>
        <c:axId val="87778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ru-KG"/>
          </a:p>
        </c:txPr>
        <c:crossAx val="87780352"/>
        <c:crosses val="autoZero"/>
        <c:auto val="1"/>
        <c:lblAlgn val="ctr"/>
        <c:lblOffset val="100"/>
        <c:noMultiLvlLbl val="0"/>
      </c:catAx>
      <c:valAx>
        <c:axId val="87780352"/>
        <c:scaling>
          <c:orientation val="minMax"/>
          <c:max val="350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87778816"/>
        <c:crosses val="autoZero"/>
        <c:crossBetween val="between"/>
      </c:valAx>
      <c:spPr>
        <a:noFill/>
        <a:ln w="25391">
          <a:noFill/>
        </a:ln>
      </c:spPr>
    </c:plotArea>
    <c:legend>
      <c:legendPos val="b"/>
      <c:layout>
        <c:manualLayout>
          <c:xMode val="edge"/>
          <c:yMode val="edge"/>
          <c:x val="0.19264048063356243"/>
          <c:y val="0.94019395553496987"/>
          <c:w val="0.63015113862212313"/>
          <c:h val="5.9482206268334115E-2"/>
        </c:manualLayout>
      </c:layout>
      <c:overlay val="0"/>
    </c:legend>
    <c:plotVisOnly val="1"/>
    <c:dispBlanksAs val="gap"/>
    <c:showDLblsOverMax val="0"/>
  </c:chart>
  <c:txPr>
    <a:bodyPr/>
    <a:lstStyle/>
    <a:p>
      <a:pPr algn="ctr">
        <a:defRPr lang="ru-RU" sz="1399" b="1" i="0" u="none" strike="noStrike" kern="1200" baseline="0">
          <a:solidFill>
            <a:prstClr val="black"/>
          </a:solidFill>
          <a:latin typeface="+mn-lt"/>
          <a:ea typeface="+mn-ea"/>
          <a:cs typeface="Arial" panose="020B0604020202020204" pitchFamily="34" charset="0"/>
        </a:defRPr>
      </a:pPr>
      <a:endParaRPr lang="ru-KG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1600">
              <a:latin typeface="Arial" panose="020B0604020202020204" pitchFamily="34" charset="0"/>
              <a:cs typeface="Arial" panose="020B0604020202020204" pitchFamily="34" charset="0"/>
            </a:defRPr>
          </a:pPr>
          <a:endParaRPr lang="ru-KG"/>
        </a:p>
      </c:txPr>
    </c:title>
    <c:autoTitleDeleted val="0"/>
    <c:plotArea>
      <c:layout>
        <c:manualLayout>
          <c:layoutTarget val="inner"/>
          <c:xMode val="edge"/>
          <c:yMode val="edge"/>
          <c:x val="0.19619616195516543"/>
          <c:y val="0.21186836905252451"/>
          <c:w val="0.71689729357600784"/>
          <c:h val="0.716652458133575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9 месяцев 2024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chemeClr val="accent3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1-E04F-412F-93C4-F971A1A9C473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3-E04F-412F-93C4-F971A1A9C473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5-E04F-412F-93C4-F971A1A9C473}"/>
              </c:ext>
            </c:extLst>
          </c:dPt>
          <c:dPt>
            <c:idx val="3"/>
            <c:bubble3D val="0"/>
            <c:explosion val="1"/>
            <c:extLst>
              <c:ext xmlns:c16="http://schemas.microsoft.com/office/drawing/2014/chart" uri="{C3380CC4-5D6E-409C-BE32-E72D297353CC}">
                <c16:uniqueId val="{00000007-E04F-412F-93C4-F971A1A9C473}"/>
              </c:ext>
            </c:extLst>
          </c:dPt>
          <c:dPt>
            <c:idx val="4"/>
            <c:bubble3D val="0"/>
            <c:explosion val="14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9-E04F-412F-93C4-F971A1A9C473}"/>
              </c:ext>
            </c:extLst>
          </c:dPt>
          <c:dPt>
            <c:idx val="5"/>
            <c:bubble3D val="0"/>
            <c:explosion val="8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B-E04F-412F-93C4-F971A1A9C473}"/>
              </c:ext>
            </c:extLst>
          </c:dPt>
          <c:dLbls>
            <c:dLbl>
              <c:idx val="0"/>
              <c:layout>
                <c:manualLayout>
                  <c:x val="7.313540725442097E-2"/>
                  <c:y val="3.031772631354375E-2"/>
                </c:manualLayout>
              </c:layout>
              <c:tx>
                <c:rich>
                  <a:bodyPr/>
                  <a:lstStyle/>
                  <a:p>
                    <a:r>
                      <a:rPr lang="ru-RU" sz="150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Джалал-Абадская</a:t>
                    </a:r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область 11,8%</a:t>
                    </a:r>
                    <a:endParaRPr lang="ru-RU" sz="15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04F-412F-93C4-F971A1A9C473}"/>
                </c:ext>
              </c:extLst>
            </c:dLbl>
            <c:dLbl>
              <c:idx val="1"/>
              <c:layout>
                <c:manualLayout>
                  <c:x val="-0.16234510063929741"/>
                  <c:y val="-0.184568199668458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 err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г.Бишкек</a:t>
                    </a:r>
                    <a:r>
                      <a:rPr lang="ru-RU" sz="1600" b="1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 44,6%</a:t>
                    </a:r>
                    <a:endParaRPr lang="ru-RU" sz="1600" b="1" dirty="0">
                      <a:solidFill>
                        <a:schemeClr val="bg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12700" cap="flat" cmpd="sng" algn="ctr">
                  <a:solidFill>
                    <a:schemeClr val="dk1"/>
                  </a:solidFill>
                  <a:prstDash val="solid"/>
                  <a:miter lim="800000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081537077080062"/>
                      <c:h val="0.1386138464807427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E04F-412F-93C4-F971A1A9C473}"/>
                </c:ext>
              </c:extLst>
            </c:dLbl>
            <c:dLbl>
              <c:idx val="2"/>
              <c:layout>
                <c:manualLayout>
                  <c:x val="-6.5854947512537815E-2"/>
                  <c:y val="5.5061865186111614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Чуйская область 21,3%</a:t>
                    </a:r>
                    <a:endParaRPr lang="ru-RU" sz="16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E04F-412F-93C4-F971A1A9C473}"/>
                </c:ext>
              </c:extLst>
            </c:dLbl>
            <c:dLbl>
              <c:idx val="3"/>
              <c:layout>
                <c:manualLayout>
                  <c:x val="-6.9599945472703262E-2"/>
                  <c:y val="3.0726777220810877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Талас-</a:t>
                    </a:r>
                    <a:r>
                      <a:rPr lang="ru-RU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ская</a:t>
                    </a:r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область 11,5%</a:t>
                    </a:r>
                    <a:endParaRPr lang="ru-RU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E04F-412F-93C4-F971A1A9C473}"/>
                </c:ext>
              </c:extLst>
            </c:dLbl>
            <c:dLbl>
              <c:idx val="4"/>
              <c:layout>
                <c:manualLayout>
                  <c:x val="-0.15371369562411258"/>
                  <c:y val="-1.0146699161338108E-2"/>
                </c:manualLayout>
              </c:layout>
              <c:tx>
                <c:rich>
                  <a:bodyPr/>
                  <a:lstStyle/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10,8%</a:t>
                    </a:r>
                    <a:endParaRPr lang="ru-RU" sz="15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E04F-412F-93C4-F971A1A9C473}"/>
                </c:ext>
              </c:extLst>
            </c:dLbl>
            <c:dLbl>
              <c:idx val="5"/>
              <c:layout>
                <c:manualLayout>
                  <c:x val="0.25473710253431436"/>
                  <c:y val="-1.9010544136635912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2,4%</a:t>
                    </a:r>
                    <a:endParaRPr lang="ru-RU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E04F-412F-93C4-F971A1A9C473}"/>
                </c:ext>
              </c:extLst>
            </c:dLbl>
            <c:spPr>
              <a:solidFill>
                <a:schemeClr val="lt1"/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Джалал-Абадская область</c:v>
                </c:pt>
                <c:pt idx="1">
                  <c:v>г.Бишкек</c:v>
                </c:pt>
                <c:pt idx="2">
                  <c:v>Чуйская область</c:v>
                </c:pt>
                <c:pt idx="3">
                  <c:v>Таласская область</c:v>
                </c:pt>
                <c:pt idx="4">
                  <c:v>Другие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 formatCode="General">
                  <c:v>11.8</c:v>
                </c:pt>
                <c:pt idx="1">
                  <c:v>44.6</c:v>
                </c:pt>
                <c:pt idx="2" formatCode="General">
                  <c:v>21.3</c:v>
                </c:pt>
                <c:pt idx="3" formatCode="General">
                  <c:v>11.5</c:v>
                </c:pt>
                <c:pt idx="4" formatCode="General">
                  <c:v>10.8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04F-412F-93C4-F971A1A9C4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KG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1600">
              <a:latin typeface="Arial" panose="020B0604020202020204" pitchFamily="34" charset="0"/>
              <a:cs typeface="Arial" panose="020B0604020202020204" pitchFamily="34" charset="0"/>
            </a:defRPr>
          </a:pPr>
          <a:endParaRPr lang="ru-KG"/>
        </a:p>
      </c:txPr>
    </c:title>
    <c:autoTitleDeleted val="0"/>
    <c:plotArea>
      <c:layout>
        <c:manualLayout>
          <c:layoutTarget val="inner"/>
          <c:xMode val="edge"/>
          <c:yMode val="edge"/>
          <c:x val="0.19619616195516543"/>
          <c:y val="0.21186836905252451"/>
          <c:w val="0.71689729357600784"/>
          <c:h val="0.716652458133575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9 месяцев 2025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chemeClr val="accent3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1-4E09-4752-BE1E-638BE04320E6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3-4E09-4752-BE1E-638BE04320E6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5-4E09-4752-BE1E-638BE04320E6}"/>
              </c:ext>
            </c:extLst>
          </c:dPt>
          <c:dPt>
            <c:idx val="3"/>
            <c:bubble3D val="0"/>
            <c:explosion val="1"/>
            <c:extLst>
              <c:ext xmlns:c16="http://schemas.microsoft.com/office/drawing/2014/chart" uri="{C3380CC4-5D6E-409C-BE32-E72D297353CC}">
                <c16:uniqueId val="{00000007-4E09-4752-BE1E-638BE04320E6}"/>
              </c:ext>
            </c:extLst>
          </c:dPt>
          <c:dPt>
            <c:idx val="4"/>
            <c:bubble3D val="0"/>
            <c:explosion val="14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9-4E09-4752-BE1E-638BE04320E6}"/>
              </c:ext>
            </c:extLst>
          </c:dPt>
          <c:dPt>
            <c:idx val="5"/>
            <c:bubble3D val="0"/>
            <c:explosion val="8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B-4E09-4752-BE1E-638BE04320E6}"/>
              </c:ext>
            </c:extLst>
          </c:dPt>
          <c:dLbls>
            <c:dLbl>
              <c:idx val="0"/>
              <c:layout>
                <c:manualLayout>
                  <c:x val="7.313540725442097E-2"/>
                  <c:y val="3.031772631354375E-2"/>
                </c:manualLayout>
              </c:layout>
              <c:tx>
                <c:rich>
                  <a:bodyPr/>
                  <a:lstStyle/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Джалал-Абадская область 17,8%</a:t>
                    </a:r>
                    <a:endParaRPr lang="ru-RU" sz="15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E09-4752-BE1E-638BE04320E6}"/>
                </c:ext>
              </c:extLst>
            </c:dLbl>
            <c:dLbl>
              <c:idx val="1"/>
              <c:layout>
                <c:manualLayout>
                  <c:x val="-0.23061827616967404"/>
                  <c:y val="-0.17773993136891411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 err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г.Бишкек</a:t>
                    </a:r>
                    <a:r>
                      <a:rPr lang="ru-RU" sz="1600" b="1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 38,4%</a:t>
                    </a:r>
                    <a:endParaRPr lang="ru-RU" sz="1600" b="1" dirty="0">
                      <a:solidFill>
                        <a:schemeClr val="bg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12700" cap="flat" cmpd="sng" algn="ctr">
                  <a:solidFill>
                    <a:schemeClr val="dk1"/>
                  </a:solidFill>
                  <a:prstDash val="solid"/>
                  <a:miter lim="800000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008708993955588"/>
                      <c:h val="0.1358825391609251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4E09-4752-BE1E-638BE04320E6}"/>
                </c:ext>
              </c:extLst>
            </c:dLbl>
            <c:dLbl>
              <c:idx val="2"/>
              <c:layout>
                <c:manualLayout>
                  <c:x val="-6.5620476024267183E-2"/>
                  <c:y val="-1.1945920975321786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Чуйская область 14,6%</a:t>
                    </a:r>
                    <a:endParaRPr lang="ru-RU" sz="16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E09-4752-BE1E-638BE04320E6}"/>
                </c:ext>
              </c:extLst>
            </c:dLbl>
            <c:dLbl>
              <c:idx val="3"/>
              <c:layout>
                <c:manualLayout>
                  <c:x val="-2.6651446740690164E-2"/>
                  <c:y val="-2.0489106170001729E-3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Таласская область 15,3%</a:t>
                    </a:r>
                    <a:endParaRPr lang="ru-RU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4E09-4752-BE1E-638BE04320E6}"/>
                </c:ext>
              </c:extLst>
            </c:dLbl>
            <c:dLbl>
              <c:idx val="4"/>
              <c:layout>
                <c:manualLayout>
                  <c:x val="-0.15371369562411258"/>
                  <c:y val="-1.0146699161338108E-2"/>
                </c:manualLayout>
              </c:layout>
              <c:tx>
                <c:rich>
                  <a:bodyPr/>
                  <a:lstStyle/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13,9%</a:t>
                    </a:r>
                    <a:endParaRPr lang="ru-RU" sz="15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4E09-4752-BE1E-638BE04320E6}"/>
                </c:ext>
              </c:extLst>
            </c:dLbl>
            <c:dLbl>
              <c:idx val="5"/>
              <c:layout>
                <c:manualLayout>
                  <c:x val="0.25473710253431436"/>
                  <c:y val="-1.9010544136635912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2,4%</a:t>
                    </a:r>
                    <a:endParaRPr lang="ru-RU" dirty="0">
                      <a:solidFill>
                        <a:schemeClr val="bg1"/>
                      </a:solidFill>
                      <a:latin typeface="+mn-l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4E09-4752-BE1E-638BE04320E6}"/>
                </c:ext>
              </c:extLst>
            </c:dLbl>
            <c:spPr>
              <a:solidFill>
                <a:schemeClr val="lt1"/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Джалал-Абадская область</c:v>
                </c:pt>
                <c:pt idx="1">
                  <c:v>г.Бишкек</c:v>
                </c:pt>
                <c:pt idx="2">
                  <c:v>Чуйская область</c:v>
                </c:pt>
                <c:pt idx="3">
                  <c:v>Таласская область</c:v>
                </c:pt>
                <c:pt idx="4">
                  <c:v>Другие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 formatCode="General">
                  <c:v>17.8</c:v>
                </c:pt>
                <c:pt idx="1">
                  <c:v>38.4</c:v>
                </c:pt>
                <c:pt idx="2" formatCode="General">
                  <c:v>14.6</c:v>
                </c:pt>
                <c:pt idx="3" formatCode="General">
                  <c:v>15.3</c:v>
                </c:pt>
                <c:pt idx="4" formatCode="General">
                  <c:v>13.9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E09-4752-BE1E-638BE04320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KG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325948640654749E-2"/>
          <c:y val="5.0358089660902938E-2"/>
          <c:w val="0.86487611333985626"/>
          <c:h val="0.842192062675582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1-BF77-4151-BDF9-ED975B7F2CC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3-BF77-4151-BDF9-ED975B7F2CC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K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9 месяцев 2024</c:v>
                </c:pt>
                <c:pt idx="1">
                  <c:v>9 месяцев 2025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217.6</c:v>
                </c:pt>
                <c:pt idx="1">
                  <c:v>403.2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77-4151-BDF9-ED975B7F2CC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8204032"/>
        <c:axId val="88205568"/>
      </c:barChart>
      <c:catAx>
        <c:axId val="88204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793" b="1">
                <a:latin typeface="+mn-lt"/>
                <a:cs typeface="Arial" panose="020B0604020202020204" pitchFamily="34" charset="0"/>
              </a:defRPr>
            </a:pPr>
            <a:endParaRPr lang="ru-KG"/>
          </a:p>
        </c:txPr>
        <c:crossAx val="88205568"/>
        <c:crosses val="autoZero"/>
        <c:auto val="1"/>
        <c:lblAlgn val="ctr"/>
        <c:lblOffset val="100"/>
        <c:noMultiLvlLbl val="0"/>
      </c:catAx>
      <c:valAx>
        <c:axId val="88205568"/>
        <c:scaling>
          <c:orientation val="minMax"/>
          <c:max val="45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KG"/>
          </a:p>
        </c:txPr>
        <c:crossAx val="88204032"/>
        <c:crosses val="autoZero"/>
        <c:crossBetween val="between"/>
        <c:majorUnit val="50"/>
        <c:minorUnit val="8"/>
      </c:valAx>
      <c:spPr>
        <a:noFill/>
        <a:ln w="25393">
          <a:noFill/>
        </a:ln>
      </c:spPr>
    </c:plotArea>
    <c:plotVisOnly val="1"/>
    <c:dispBlanksAs val="gap"/>
    <c:showDLblsOverMax val="0"/>
  </c:chart>
  <c:txPr>
    <a:bodyPr/>
    <a:lstStyle/>
    <a:p>
      <a:pPr>
        <a:defRPr sz="1792"/>
      </a:pPr>
      <a:endParaRPr lang="ru-KG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391131338519567"/>
          <c:y val="0.16444314584933306"/>
          <c:w val="0.39365828538790626"/>
          <c:h val="0.8010913951640754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1-FA9E-409D-90E0-C612155D222F}"/>
              </c:ext>
            </c:extLst>
          </c:dPt>
          <c:dPt>
            <c:idx val="5"/>
            <c:bubble3D val="0"/>
            <c:explosion val="6"/>
            <c:extLst>
              <c:ext xmlns:c16="http://schemas.microsoft.com/office/drawing/2014/chart" uri="{C3380CC4-5D6E-409C-BE32-E72D297353CC}">
                <c16:uniqueId val="{00000006-FA9E-409D-90E0-C612155D222F}"/>
              </c:ext>
            </c:extLst>
          </c:dPt>
          <c:dLbls>
            <c:dLbl>
              <c:idx val="0"/>
              <c:layout>
                <c:manualLayout>
                  <c:x val="5.4527125159850962E-2"/>
                  <c:y val="-4.827536245553276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i="0" u="none" strike="noStrike" baseline="0" dirty="0">
                        <a:solidFill>
                          <a:schemeClr val="dk1"/>
                        </a:solidFill>
                        <a:effectLst/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Добыча полезных ископаемых</a:t>
                    </a: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31,0%</a:t>
                    </a:r>
                    <a:endParaRPr lang="ru-RU" sz="1600" b="1" dirty="0">
                      <a:solidFill>
                        <a:schemeClr val="tx1"/>
                      </a:solidFill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FA9E-409D-90E0-C612155D222F}"/>
                </c:ext>
              </c:extLst>
            </c:dLbl>
            <c:dLbl>
              <c:idx val="1"/>
              <c:layout>
                <c:manualLayout>
                  <c:x val="-1.4475535012586999E-2"/>
                  <c:y val="-0.14371354097788894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Финансовое посредничество</a:t>
                    </a: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36,4%</a:t>
                    </a:r>
                    <a:endParaRPr lang="ru-RU" b="1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FA9E-409D-90E0-C612155D222F}"/>
                </c:ext>
              </c:extLst>
            </c:dLbl>
            <c:dLbl>
              <c:idx val="2"/>
              <c:layout>
                <c:manualLayout>
                  <c:x val="-0.18126911604489476"/>
                  <c:y val="-6.8811917250148236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Оптовая и розничная торговля</a:t>
                    </a: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6,4%</a:t>
                    </a:r>
                    <a:endParaRPr lang="ru-RU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279050274261253"/>
                      <c:h val="0.2231921773379678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FA9E-409D-90E0-C612155D222F}"/>
                </c:ext>
              </c:extLst>
            </c:dLbl>
            <c:dLbl>
              <c:idx val="3"/>
              <c:layout>
                <c:manualLayout>
                  <c:x val="-0.1139873436695075"/>
                  <c:y val="-0.15044862068529571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i="0" baseline="0" dirty="0">
                        <a:effectLst/>
                        <a:latin typeface="+mn-lt"/>
                        <a:cs typeface="Arial" panose="020B0604020202020204" pitchFamily="34" charset="0"/>
                      </a:rPr>
                      <a:t>Геологоразведка</a:t>
                    </a:r>
                    <a:endParaRPr lang="ru-RU" sz="1600" b="1" dirty="0">
                      <a:effectLst/>
                      <a:latin typeface="+mn-lt"/>
                      <a:cs typeface="Arial" panose="020B0604020202020204" pitchFamily="34" charset="0"/>
                    </a:endParaRP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2,9%</a:t>
                    </a:r>
                    <a:endParaRPr lang="ru-RU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FA9E-409D-90E0-C612155D222F}"/>
                </c:ext>
              </c:extLst>
            </c:dLbl>
            <c:dLbl>
              <c:idx val="4"/>
              <c:layout>
                <c:manualLayout>
                  <c:x val="-0.1434930107361467"/>
                  <c:y val="-0.11978335848135011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Обрабатывающие производства</a:t>
                    </a: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16,1%</a:t>
                    </a:r>
                    <a:endParaRPr lang="ru-RU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A9E-409D-90E0-C612155D222F}"/>
                </c:ext>
              </c:extLst>
            </c:dLbl>
            <c:dLbl>
              <c:idx val="5"/>
              <c:layout>
                <c:manualLayout>
                  <c:x val="-8.6468916926412204E-2"/>
                  <c:y val="3.0074874131149232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Прочие</a:t>
                    </a: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10,1%</a:t>
                    </a:r>
                    <a:endParaRPr lang="ru-RU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FA9E-409D-90E0-C612155D222F}"/>
                </c:ext>
              </c:extLst>
            </c:dLbl>
            <c:spPr>
              <a:noFill/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600" b="1">
                    <a:solidFill>
                      <a:schemeClr val="dk1"/>
                    </a:solidFill>
                    <a:latin typeface="DIN Pro Regular" panose="020B0504020101020102" pitchFamily="34" charset="0"/>
                    <a:ea typeface="+mn-ea"/>
                    <a:cs typeface="DIN Pro Regular" panose="020B0504020101020102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Добыча полезных ископаемых</c:v>
                </c:pt>
                <c:pt idx="1">
                  <c:v>Финансовое посредничество</c:v>
                </c:pt>
                <c:pt idx="2">
                  <c:v>Оптовая и розничная торговля</c:v>
                </c:pt>
                <c:pt idx="4">
                  <c:v>Обрабатывающие производства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31</c:v>
                </c:pt>
                <c:pt idx="1">
                  <c:v>36.4</c:v>
                </c:pt>
                <c:pt idx="2">
                  <c:v>6.4</c:v>
                </c:pt>
                <c:pt idx="4">
                  <c:v>16.100000000000001</c:v>
                </c:pt>
                <c:pt idx="5" formatCode="0.0">
                  <c:v>10.1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A9E-409D-90E0-C612155D22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KG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820770485530735E-2"/>
          <c:y val="7.4032025369226234E-2"/>
          <c:w val="0.91467669455052403"/>
          <c:h val="0.618783270637169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9 месяцев 2024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0"/>
              <c:layout>
                <c:manualLayout>
                  <c:x val="-6.8629129159366586E-3"/>
                  <c:y val="-1.209665771998607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654162368663846E-2"/>
                      <c:h val="4.94622233047757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525E-47D2-9E0F-AC733D975E05}"/>
                </c:ext>
              </c:extLst>
            </c:dLbl>
            <c:dLbl>
              <c:idx val="1"/>
              <c:layout>
                <c:manualLayout>
                  <c:x val="-4.70123193253874E-3"/>
                  <c:y val="-1.92478542799639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5E-47D2-9E0F-AC733D975E05}"/>
                </c:ext>
              </c:extLst>
            </c:dLbl>
            <c:dLbl>
              <c:idx val="2"/>
              <c:layout>
                <c:manualLayout>
                  <c:x val="-1.6811624037191429E-3"/>
                  <c:y val="-8.966002613742288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25E-47D2-9E0F-AC733D975E05}"/>
                </c:ext>
              </c:extLst>
            </c:dLbl>
            <c:dLbl>
              <c:idx val="3"/>
              <c:layout>
                <c:manualLayout>
                  <c:x val="-2.9239766081871343E-3"/>
                  <c:y val="-7.19640111946535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25E-47D2-9E0F-AC733D975E05}"/>
                </c:ext>
              </c:extLst>
            </c:dLbl>
            <c:dLbl>
              <c:idx val="4"/>
              <c:layout>
                <c:manualLayout>
                  <c:x val="-6.8644978627459309E-3"/>
                  <c:y val="2.638529121991815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25E-47D2-9E0F-AC733D975E05}"/>
                </c:ext>
              </c:extLst>
            </c:dLbl>
            <c:dLbl>
              <c:idx val="5"/>
              <c:layout>
                <c:manualLayout>
                  <c:x val="-3.7578156524125873E-3"/>
                  <c:y val="7.9883864903552569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25E-47D2-9E0F-AC733D975E05}"/>
                </c:ext>
              </c:extLst>
            </c:dLbl>
            <c:dLbl>
              <c:idx val="6"/>
              <c:layout>
                <c:manualLayout>
                  <c:x val="-3.7578156524127613E-3"/>
                  <c:y val="2.3988580100895163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525E-47D2-9E0F-AC733D975E05}"/>
                </c:ext>
              </c:extLst>
            </c:dLbl>
            <c:dLbl>
              <c:idx val="7"/>
              <c:layout>
                <c:manualLayout>
                  <c:x val="-5.6428768015253025E-3"/>
                  <c:y val="4.558044908277006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25E-47D2-9E0F-AC733D975E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Добыча
полезных
ископаемых</c:v>
                </c:pt>
                <c:pt idx="1">
                  <c:v>Финансовое
посредни-
чество</c:v>
                </c:pt>
                <c:pt idx="2">
                  <c:v>Оптовая
и розничная 
торговля</c:v>
                </c:pt>
                <c:pt idx="3">
                  <c:v>Геолого-
разведка</c:v>
                </c:pt>
                <c:pt idx="4">
                  <c:v>Обрабаты-
вающие
произ-
водства</c:v>
                </c:pt>
                <c:pt idx="5">
                  <c:v>Строи-
тельство</c:v>
                </c:pt>
                <c:pt idx="6">
                  <c:v>Информация и связь</c:v>
                </c:pt>
                <c:pt idx="7">
                  <c:v>Прочие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106.3</c:v>
                </c:pt>
                <c:pt idx="1">
                  <c:v>25.6</c:v>
                </c:pt>
                <c:pt idx="2" formatCode="0.0">
                  <c:v>24.5</c:v>
                </c:pt>
                <c:pt idx="3" formatCode="0.0">
                  <c:v>18.100000000000001</c:v>
                </c:pt>
                <c:pt idx="4" formatCode="0.0">
                  <c:v>15.9</c:v>
                </c:pt>
                <c:pt idx="5">
                  <c:v>11.1</c:v>
                </c:pt>
                <c:pt idx="6">
                  <c:v>2</c:v>
                </c:pt>
                <c:pt idx="7">
                  <c:v>14.1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25E-47D2-9E0F-AC733D975E0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9 месяцев 2025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0"/>
              <c:layout>
                <c:manualLayout>
                  <c:x val="2.1276512430831057E-3"/>
                  <c:y val="-6.95670774645142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25E-47D2-9E0F-AC733D975E05}"/>
                </c:ext>
              </c:extLst>
            </c:dLbl>
            <c:dLbl>
              <c:idx val="1"/>
              <c:layout>
                <c:manualLayout>
                  <c:x val="1.5953888116926561E-3"/>
                  <c:y val="-1.67916157267967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25E-47D2-9E0F-AC733D975E05}"/>
                </c:ext>
              </c:extLst>
            </c:dLbl>
            <c:dLbl>
              <c:idx val="2"/>
              <c:layout>
                <c:manualLayout>
                  <c:x val="4.3136658216102776E-3"/>
                  <c:y val="-2.702584544570248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25E-47D2-9E0F-AC733D975E05}"/>
                </c:ext>
              </c:extLst>
            </c:dLbl>
            <c:dLbl>
              <c:idx val="3"/>
              <c:layout>
                <c:manualLayout>
                  <c:x val="0"/>
                  <c:y val="-9.9147332936744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25E-47D2-9E0F-AC733D975E05}"/>
                </c:ext>
              </c:extLst>
            </c:dLbl>
            <c:dLbl>
              <c:idx val="5"/>
              <c:layout>
                <c:manualLayout>
                  <c:x val="-1.534321743456494E-3"/>
                  <c:y val="-9.515411555114206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525E-47D2-9E0F-AC733D975E05}"/>
                </c:ext>
              </c:extLst>
            </c:dLbl>
            <c:dLbl>
              <c:idx val="6"/>
              <c:layout>
                <c:manualLayout>
                  <c:x val="1.4618731869042686E-3"/>
                  <c:y val="-2.3988003731550316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8,6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525E-47D2-9E0F-AC733D975E05}"/>
                </c:ext>
              </c:extLst>
            </c:dLbl>
            <c:dLbl>
              <c:idx val="7"/>
              <c:layout>
                <c:manualLayout>
                  <c:x val="2.4203070097891325E-4"/>
                  <c:y val="-1.16744032813864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25E-47D2-9E0F-AC733D975E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Добыча
полезных
ископаемых</c:v>
                </c:pt>
                <c:pt idx="1">
                  <c:v>Финансовое
посредни-
чество</c:v>
                </c:pt>
                <c:pt idx="2">
                  <c:v>Оптовая
и розничная 
торговля</c:v>
                </c:pt>
                <c:pt idx="3">
                  <c:v>Геолого-
разведка</c:v>
                </c:pt>
                <c:pt idx="4">
                  <c:v>Обрабаты-
вающие
произ-
водства</c:v>
                </c:pt>
                <c:pt idx="5">
                  <c:v>Строи-
тельство</c:v>
                </c:pt>
                <c:pt idx="6">
                  <c:v>Информация и связь</c:v>
                </c:pt>
                <c:pt idx="7">
                  <c:v>Прочие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125.1</c:v>
                </c:pt>
                <c:pt idx="1">
                  <c:v>146.69999999999999</c:v>
                </c:pt>
                <c:pt idx="2" formatCode="0.0">
                  <c:v>26</c:v>
                </c:pt>
                <c:pt idx="3" formatCode="0.0">
                  <c:v>11.5</c:v>
                </c:pt>
                <c:pt idx="4" formatCode="0.0">
                  <c:v>64.8</c:v>
                </c:pt>
                <c:pt idx="5">
                  <c:v>6</c:v>
                </c:pt>
                <c:pt idx="6">
                  <c:v>8.6</c:v>
                </c:pt>
                <c:pt idx="7">
                  <c:v>14.5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525E-47D2-9E0F-AC733D975E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015488"/>
        <c:axId val="96017024"/>
      </c:barChart>
      <c:catAx>
        <c:axId val="96015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400" b="1"/>
            </a:pPr>
            <a:endParaRPr lang="ru-KG"/>
          </a:p>
        </c:txPr>
        <c:crossAx val="96017024"/>
        <c:crosses val="autoZero"/>
        <c:auto val="1"/>
        <c:lblAlgn val="ctr"/>
        <c:lblOffset val="100"/>
        <c:noMultiLvlLbl val="0"/>
      </c:catAx>
      <c:valAx>
        <c:axId val="96017024"/>
        <c:scaling>
          <c:orientation val="minMax"/>
          <c:max val="2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6015488"/>
        <c:crosses val="autoZero"/>
        <c:crossBetween val="between"/>
        <c:majorUnit val="50"/>
      </c:valAx>
      <c:spPr>
        <a:noFill/>
        <a:ln w="25392">
          <a:noFill/>
        </a:ln>
      </c:spPr>
    </c:plotArea>
    <c:legend>
      <c:legendPos val="r"/>
      <c:layout>
        <c:manualLayout>
          <c:xMode val="edge"/>
          <c:yMode val="edge"/>
          <c:x val="7.897519576890058E-2"/>
          <c:y val="0.91820832962506693"/>
          <c:w val="0.76196038155077173"/>
          <c:h val="7.4941180913536853E-2"/>
        </c:manualLayout>
      </c:layout>
      <c:overlay val="0"/>
      <c:txPr>
        <a:bodyPr/>
        <a:lstStyle/>
        <a:p>
          <a:pPr>
            <a:defRPr b="1"/>
          </a:pPr>
          <a:endParaRPr lang="ru-KG"/>
        </a:p>
      </c:txPr>
    </c:legend>
    <c:plotVisOnly val="1"/>
    <c:dispBlanksAs val="gap"/>
    <c:showDLblsOverMax val="0"/>
  </c:chart>
  <c:txPr>
    <a:bodyPr/>
    <a:lstStyle/>
    <a:p>
      <a:pPr>
        <a:defRPr sz="1795">
          <a:latin typeface="+mn-lt"/>
          <a:cs typeface="Arial" panose="020B0604020202020204" pitchFamily="34" charset="0"/>
        </a:defRPr>
      </a:pPr>
      <a:endParaRPr lang="ru-KG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188714641986931"/>
          <c:y val="0.1364379739339466"/>
          <c:w val="0.41031625492118062"/>
          <c:h val="0.839286771753913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9 месяцев 2025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9700" h="139700"/>
            </a:sp3d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6B94-4076-B4C9-42268A21D309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6B94-4076-B4C9-42268A21D309}"/>
              </c:ext>
            </c:extLst>
          </c:dPt>
          <c:dPt>
            <c:idx val="2"/>
            <c:bubble3D val="0"/>
            <c:spPr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39700" h="139700"/>
              </a:sp3d>
            </c:spPr>
            <c:extLst>
              <c:ext xmlns:c16="http://schemas.microsoft.com/office/drawing/2014/chart" uri="{C3380CC4-5D6E-409C-BE32-E72D297353CC}">
                <c16:uniqueId val="{00000003-6B94-4076-B4C9-42268A21D309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5-6B94-4076-B4C9-42268A21D309}"/>
              </c:ext>
            </c:extLst>
          </c:dPt>
          <c:dPt>
            <c:idx val="6"/>
            <c:bubble3D val="0"/>
            <c:explosion val="7"/>
            <c:extLst>
              <c:ext xmlns:c16="http://schemas.microsoft.com/office/drawing/2014/chart" uri="{C3380CC4-5D6E-409C-BE32-E72D297353CC}">
                <c16:uniqueId val="{00000008-6B94-4076-B4C9-42268A21D309}"/>
              </c:ext>
            </c:extLst>
          </c:dPt>
          <c:dLbls>
            <c:dLbl>
              <c:idx val="0"/>
              <c:layout>
                <c:manualLayout>
                  <c:x val="0.12656310907522828"/>
                  <c:y val="-1.2906978139311024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Китай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23,2%</a:t>
                    </a:r>
                    <a:endParaRPr lang="ru-RU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B94-4076-B4C9-42268A21D309}"/>
                </c:ext>
              </c:extLst>
            </c:dLbl>
            <c:dLbl>
              <c:idx val="1"/>
              <c:layout>
                <c:manualLayout>
                  <c:x val="5.6826559320909367E-2"/>
                  <c:y val="-0.10366533317571937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Турция</a:t>
                    </a:r>
                    <a:br>
                      <a:rPr lang="ru-RU" sz="1600" b="1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</a:br>
                    <a:r>
                      <a:rPr lang="ru-RU" sz="1600" b="1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24,3%</a:t>
                    </a:r>
                    <a:endParaRPr lang="ru-RU" b="1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1776068763256113E-2"/>
                      <c:h val="0.1589190245997904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6B94-4076-B4C9-42268A21D309}"/>
                </c:ext>
              </c:extLst>
            </c:dLbl>
            <c:dLbl>
              <c:idx val="2"/>
              <c:layout>
                <c:manualLayout>
                  <c:x val="-0.19051274492061929"/>
                  <c:y val="-9.9918393422380024E-3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Россия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9,0%</a:t>
                    </a:r>
                    <a:endParaRPr lang="ru-RU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B94-4076-B4C9-42268A21D309}"/>
                </c:ext>
              </c:extLst>
            </c:dLbl>
            <c:dLbl>
              <c:idx val="3"/>
              <c:layout>
                <c:manualLayout>
                  <c:x val="-0.1621674510590573"/>
                  <c:y val="-0.10097894455886333"/>
                </c:manualLayout>
              </c:layout>
              <c:tx>
                <c:rich>
                  <a:bodyPr/>
                  <a:lstStyle/>
                  <a:p>
                    <a:fld id="{AD9B2C05-009A-40D7-A8CD-1F3E74460E06}" type="CATEGORYNAME">
                      <a:rPr lang="ru-RU" smtClean="0"/>
                      <a:pPr/>
                      <a:t>[ИМЯ КАТЕГОРИИ]</a:t>
                    </a:fld>
                    <a:endParaRPr lang="ru-RU" baseline="0" dirty="0"/>
                  </a:p>
                  <a:p>
                    <a:fld id="{12894596-ABF3-4D94-8467-0A414332333D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6B94-4076-B4C9-42268A21D309}"/>
                </c:ext>
              </c:extLst>
            </c:dLbl>
            <c:dLbl>
              <c:idx val="4"/>
              <c:layout>
                <c:manualLayout>
                  <c:x val="-0.10372331551259771"/>
                  <c:y val="1.9088543628442044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Люксембург</a:t>
                    </a:r>
                  </a:p>
                  <a:p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10,5%</a:t>
                    </a:r>
                    <a:endParaRPr lang="ru-RU" dirty="0">
                      <a:latin typeface="+mn-lt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6B94-4076-B4C9-42268A21D309}"/>
                </c:ext>
              </c:extLst>
            </c:dLbl>
            <c:dLbl>
              <c:idx val="5"/>
              <c:layout>
                <c:manualLayout>
                  <c:x val="-0.13435093018116068"/>
                  <c:y val="-8.0642797840874372E-5"/>
                </c:manualLayout>
              </c:layout>
              <c:tx>
                <c:rich>
                  <a:bodyPr/>
                  <a:lstStyle/>
                  <a:p>
                    <a:fld id="{5531F4AC-19BD-4D89-8F17-6E0997B9FEAC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/>
                      <a:t> </a:t>
                    </a:r>
                  </a:p>
                  <a:p>
                    <a:fld id="{F5C43B59-7612-4067-BAAC-9A578408DDFD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/>
                      <a:t>,0%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6B94-4076-B4C9-42268A21D309}"/>
                </c:ext>
              </c:extLst>
            </c:dLbl>
            <c:dLbl>
              <c:idx val="6"/>
              <c:layout>
                <c:manualLayout>
                  <c:x val="-0.12308486629737611"/>
                  <c:y val="1.7116728876356693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Другие страны</a:t>
                    </a:r>
                  </a:p>
                  <a:p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13,6%</a:t>
                    </a:r>
                    <a:endParaRPr lang="ru-RU" dirty="0">
                      <a:latin typeface="+mn-lt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6B94-4076-B4C9-42268A21D309}"/>
                </c:ext>
              </c:extLst>
            </c:dLbl>
            <c:dLbl>
              <c:idx val="7"/>
              <c:layout>
                <c:manualLayout>
                  <c:x val="0.2830156994264606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Другие 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страны 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4,8%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6B94-4076-B4C9-42268A21D309}"/>
                </c:ext>
              </c:extLst>
            </c:dLbl>
            <c:spPr>
              <a:noFill/>
              <a:ln w="9525" cap="flat" cmpd="sng" algn="ctr">
                <a:solidFill>
                  <a:srgbClr val="1A246A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600" b="1">
                    <a:solidFill>
                      <a:schemeClr val="dk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Китай</c:v>
                </c:pt>
                <c:pt idx="1">
                  <c:v>Турция</c:v>
                </c:pt>
                <c:pt idx="2">
                  <c:v>Россия</c:v>
                </c:pt>
                <c:pt idx="3">
                  <c:v>Казахстан</c:v>
                </c:pt>
                <c:pt idx="4">
                  <c:v>Люксембург</c:v>
                </c:pt>
                <c:pt idx="5">
                  <c:v>Швейцария</c:v>
                </c:pt>
                <c:pt idx="6">
                  <c:v>Другие страны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23.2</c:v>
                </c:pt>
                <c:pt idx="1">
                  <c:v>24.3</c:v>
                </c:pt>
                <c:pt idx="2" formatCode="0.0">
                  <c:v>9</c:v>
                </c:pt>
                <c:pt idx="3" formatCode="0.0">
                  <c:v>14.4</c:v>
                </c:pt>
                <c:pt idx="4">
                  <c:v>10.5</c:v>
                </c:pt>
                <c:pt idx="5">
                  <c:v>5</c:v>
                </c:pt>
                <c:pt idx="6" formatCode="0.0">
                  <c:v>13.6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B94-4076-B4C9-42268A21D3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92">
          <a:noFill/>
        </a:ln>
      </c:spPr>
    </c:plotArea>
    <c:plotVisOnly val="1"/>
    <c:dispBlanksAs val="gap"/>
    <c:showDLblsOverMax val="0"/>
  </c:chart>
  <c:txPr>
    <a:bodyPr/>
    <a:lstStyle/>
    <a:p>
      <a:pPr>
        <a:defRPr sz="1796"/>
      </a:pPr>
      <a:endParaRPr lang="ru-KG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153962108924475E-2"/>
          <c:y val="2.1279715035620549E-2"/>
          <c:w val="0.9368460093729819"/>
          <c:h val="0.685771091113610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9 месяцев 2024</c:v>
                </c:pt>
              </c:strCache>
            </c:strRef>
          </c:tx>
          <c:spPr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-3.427483916990594E-3"/>
                  <c:y val="-4.761998971234123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D68-4EE5-B408-15B506277E2F}"/>
                </c:ext>
              </c:extLst>
            </c:dLbl>
            <c:dLbl>
              <c:idx val="1"/>
              <c:layout>
                <c:manualLayout>
                  <c:x val="-2.3617300062818299E-3"/>
                  <c:y val="-1.507537688442211E-2"/>
                </c:manualLayout>
              </c:layout>
              <c:tx>
                <c:rich>
                  <a:bodyPr/>
                  <a:lstStyle/>
                  <a:p>
                    <a:fld id="{78CB35C0-4DA3-4058-AB8F-E612C687074E}" type="VALUE">
                      <a:rPr lang="en-US" smtClean="0"/>
                      <a:pPr/>
                      <a:t>[ЗНАЧЕНИЕ]</a:t>
                    </a:fld>
                    <a:endParaRPr lang="ru-KG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1725-415C-9FD6-05C5204B4451}"/>
                </c:ext>
              </c:extLst>
            </c:dLbl>
            <c:dLbl>
              <c:idx val="2"/>
              <c:layout>
                <c:manualLayout>
                  <c:x val="-1.0534338624476374E-2"/>
                  <c:y val="2.117674989118730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23,0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D68-4EE5-B408-15B506277E2F}"/>
                </c:ext>
              </c:extLst>
            </c:dLbl>
            <c:dLbl>
              <c:idx val="3"/>
              <c:layout>
                <c:manualLayout>
                  <c:x val="-6.1348261450578289E-3"/>
                  <c:y val="-9.26067344597000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D68-4EE5-B408-15B506277E2F}"/>
                </c:ext>
              </c:extLst>
            </c:dLbl>
            <c:dLbl>
              <c:idx val="4"/>
              <c:layout>
                <c:manualLayout>
                  <c:x val="-1.0873256178527448E-3"/>
                  <c:y val="-2.381197325208720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D68-4EE5-B408-15B506277E2F}"/>
                </c:ext>
              </c:extLst>
            </c:dLbl>
            <c:dLbl>
              <c:idx val="5"/>
              <c:layout>
                <c:manualLayout>
                  <c:x val="-3.0097817908201654E-3"/>
                  <c:y val="-9.523997000374952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68-4EE5-B408-15B506277E2F}"/>
                </c:ext>
              </c:extLst>
            </c:dLbl>
            <c:dLbl>
              <c:idx val="6"/>
              <c:layout>
                <c:manualLayout>
                  <c:x val="-3.0098110355647649E-3"/>
                  <c:y val="-1.057670240968631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68-4EE5-B408-15B506277E2F}"/>
                </c:ext>
              </c:extLst>
            </c:dLbl>
            <c:dLbl>
              <c:idx val="8"/>
              <c:layout>
                <c:manualLayout>
                  <c:x val="-6.6677031004123786E-3"/>
                  <c:y val="-4.76190476190476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D68-4EE5-B408-15B506277E2F}"/>
                </c:ext>
              </c:extLst>
            </c:dLbl>
            <c:dLbl>
              <c:idx val="9"/>
              <c:layout>
                <c:manualLayout>
                  <c:x val="-6.0195635816403309E-3"/>
                  <c:y val="4.76190476190476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D68-4EE5-B408-15B506277E2F}"/>
                </c:ext>
              </c:extLst>
            </c:dLbl>
            <c:dLbl>
              <c:idx val="10"/>
              <c:layout>
                <c:manualLayout>
                  <c:x val="-1.053423626787047E-2"/>
                  <c:y val="-7.14285714285714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D68-4EE5-B408-15B506277E2F}"/>
                </c:ext>
              </c:extLst>
            </c:dLbl>
            <c:dLbl>
              <c:idx val="11"/>
              <c:layout>
                <c:manualLayout>
                  <c:x val="0"/>
                  <c:y val="-1.904761904761913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D68-4EE5-B408-15B506277E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+mn-lt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Китай</c:v>
                </c:pt>
                <c:pt idx="1">
                  <c:v>Турция</c:v>
                </c:pt>
                <c:pt idx="2">
                  <c:v>Россия</c:v>
                </c:pt>
                <c:pt idx="3">
                  <c:v>Казахстан</c:v>
                </c:pt>
                <c:pt idx="4">
                  <c:v>Великобри-
тания</c:v>
                </c:pt>
                <c:pt idx="5">
                  <c:v>Швейцария</c:v>
                </c:pt>
                <c:pt idx="6">
                  <c:v>Германия</c:v>
                </c:pt>
                <c:pt idx="7">
                  <c:v>Люксембург</c:v>
                </c:pt>
                <c:pt idx="8">
                  <c:v>Другие
 страны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88.2</c:v>
                </c:pt>
                <c:pt idx="1">
                  <c:v>49.8</c:v>
                </c:pt>
                <c:pt idx="2">
                  <c:v>23</c:v>
                </c:pt>
                <c:pt idx="3" formatCode="0.0">
                  <c:v>12.3</c:v>
                </c:pt>
                <c:pt idx="4">
                  <c:v>8.6999999999999993</c:v>
                </c:pt>
                <c:pt idx="5">
                  <c:v>8.1999999999999993</c:v>
                </c:pt>
                <c:pt idx="6" formatCode="0.0">
                  <c:v>4.2</c:v>
                </c:pt>
                <c:pt idx="7" formatCode="0.0">
                  <c:v>2.1</c:v>
                </c:pt>
                <c:pt idx="8" formatCode="0.0">
                  <c:v>21.1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D68-4EE5-B408-15B506277E2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9 месяцев 2025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6.0194450862942357E-3"/>
                  <c:y val="-4.76190476190476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D68-4EE5-B408-15B506277E2F}"/>
                </c:ext>
              </c:extLst>
            </c:dLbl>
            <c:dLbl>
              <c:idx val="1"/>
              <c:layout>
                <c:manualLayout>
                  <c:x val="1.0873256178527016E-3"/>
                  <c:y val="-1.5206940212875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98,0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8D68-4EE5-B408-15B506277E2F}"/>
                </c:ext>
              </c:extLst>
            </c:dLbl>
            <c:dLbl>
              <c:idx val="2"/>
              <c:layout>
                <c:manualLayout>
                  <c:x val="1.1520407392842864E-4"/>
                  <c:y val="-1.50753768844221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36,3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8D68-4EE5-B408-15B506277E2F}"/>
                </c:ext>
              </c:extLst>
            </c:dLbl>
            <c:dLbl>
              <c:idx val="3"/>
              <c:layout>
                <c:manualLayout>
                  <c:x val="-1.7136489769989812E-3"/>
                  <c:y val="-1.507537688442215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D68-4EE5-B408-15B506277E2F}"/>
                </c:ext>
              </c:extLst>
            </c:dLbl>
            <c:dLbl>
              <c:idx val="4"/>
              <c:layout>
                <c:manualLayout>
                  <c:x val="4.3057871311377553E-3"/>
                  <c:y val="-4.235745657420963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D68-4EE5-B408-15B506277E2F}"/>
                </c:ext>
              </c:extLst>
            </c:dLbl>
            <c:dLbl>
              <c:idx val="5"/>
              <c:layout>
                <c:manualLayout>
                  <c:x val="4.3924458856989626E-4"/>
                  <c:y val="-7.53768844221105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20,3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8D68-4EE5-B408-15B506277E2F}"/>
                </c:ext>
              </c:extLst>
            </c:dLbl>
            <c:dLbl>
              <c:idx val="6"/>
              <c:layout>
                <c:manualLayout>
                  <c:x val="-5.3278397385815297E-4"/>
                  <c:y val="-1.98611166066553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D68-4EE5-B408-15B506277E2F}"/>
                </c:ext>
              </c:extLst>
            </c:dLbl>
            <c:dLbl>
              <c:idx val="8"/>
              <c:layout>
                <c:manualLayout>
                  <c:x val="4.5147165533468443E-3"/>
                  <c:y val="-8.7300578797851381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D68-4EE5-B408-15B506277E2F}"/>
                </c:ext>
              </c:extLst>
            </c:dLbl>
            <c:dLbl>
              <c:idx val="9"/>
              <c:layout>
                <c:manualLayout>
                  <c:x val="-1.1849534598492472E-7"/>
                  <c:y val="-9.52399700037486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D68-4EE5-B408-15B506277E2F}"/>
                </c:ext>
              </c:extLst>
            </c:dLbl>
            <c:dLbl>
              <c:idx val="10"/>
              <c:layout>
                <c:manualLayout>
                  <c:x val="1.5047724000639875E-3"/>
                  <c:y val="-2.857142857142857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D68-4EE5-B408-15B506277E2F}"/>
                </c:ext>
              </c:extLst>
            </c:dLbl>
            <c:dLbl>
              <c:idx val="11"/>
              <c:layout>
                <c:manualLayout>
                  <c:x val="8.6953069918180061E-3"/>
                  <c:y val="2.380952380952381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D68-4EE5-B408-15B506277E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+mn-lt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Китай</c:v>
                </c:pt>
                <c:pt idx="1">
                  <c:v>Турция</c:v>
                </c:pt>
                <c:pt idx="2">
                  <c:v>Россия</c:v>
                </c:pt>
                <c:pt idx="3">
                  <c:v>Казахстан</c:v>
                </c:pt>
                <c:pt idx="4">
                  <c:v>Великобри-
тания</c:v>
                </c:pt>
                <c:pt idx="5">
                  <c:v>Швейцария</c:v>
                </c:pt>
                <c:pt idx="6">
                  <c:v>Германия</c:v>
                </c:pt>
                <c:pt idx="7">
                  <c:v>Люксембург</c:v>
                </c:pt>
                <c:pt idx="8">
                  <c:v>Другие
 страны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93.4</c:v>
                </c:pt>
                <c:pt idx="1">
                  <c:v>98</c:v>
                </c:pt>
                <c:pt idx="2">
                  <c:v>36.299999999999997</c:v>
                </c:pt>
                <c:pt idx="3" formatCode="0.0">
                  <c:v>58.2</c:v>
                </c:pt>
                <c:pt idx="4">
                  <c:v>4.9000000000000004</c:v>
                </c:pt>
                <c:pt idx="5">
                  <c:v>20.3</c:v>
                </c:pt>
                <c:pt idx="6" formatCode="0.0">
                  <c:v>4</c:v>
                </c:pt>
                <c:pt idx="7" formatCode="0.0">
                  <c:v>42.5</c:v>
                </c:pt>
                <c:pt idx="8" formatCode="0.0">
                  <c:v>45.6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8D68-4EE5-B408-15B506277E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516736"/>
        <c:axId val="96547200"/>
      </c:barChart>
      <c:catAx>
        <c:axId val="96516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394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KG"/>
          </a:p>
        </c:txPr>
        <c:crossAx val="96547200"/>
        <c:crosses val="autoZero"/>
        <c:auto val="1"/>
        <c:lblAlgn val="ctr"/>
        <c:lblOffset val="100"/>
        <c:noMultiLvlLbl val="0"/>
      </c:catAx>
      <c:valAx>
        <c:axId val="96547200"/>
        <c:scaling>
          <c:orientation val="minMax"/>
          <c:max val="16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95">
                <a:latin typeface="+mn-lt"/>
                <a:cs typeface="Arial" panose="020B0604020202020204" pitchFamily="34" charset="0"/>
              </a:defRPr>
            </a:pPr>
            <a:endParaRPr lang="ru-KG"/>
          </a:p>
        </c:txPr>
        <c:crossAx val="96516736"/>
        <c:crosses val="autoZero"/>
        <c:crossBetween val="between"/>
        <c:majorUnit val="20"/>
      </c:valAx>
      <c:spPr>
        <a:noFill/>
        <a:ln w="25388">
          <a:noFill/>
        </a:ln>
      </c:spPr>
    </c:plotArea>
    <c:legend>
      <c:legendPos val="r"/>
      <c:layout>
        <c:manualLayout>
          <c:xMode val="edge"/>
          <c:yMode val="edge"/>
          <c:x val="0.16875462720485757"/>
          <c:y val="0.92735619277536829"/>
          <c:w val="0.70332957534761364"/>
          <c:h val="7.2643807224631707E-2"/>
        </c:manualLayout>
      </c:layout>
      <c:overlay val="0"/>
      <c:txPr>
        <a:bodyPr/>
        <a:lstStyle/>
        <a:p>
          <a:pPr>
            <a:defRPr sz="1594" b="1">
              <a:latin typeface="+mn-lt"/>
              <a:cs typeface="Arial" panose="020B0604020202020204" pitchFamily="34" charset="0"/>
            </a:defRPr>
          </a:pPr>
          <a:endParaRPr lang="ru-KG"/>
        </a:p>
      </c:txPr>
    </c:legend>
    <c:plotVisOnly val="1"/>
    <c:dispBlanksAs val="gap"/>
    <c:showDLblsOverMax val="0"/>
  </c:chart>
  <c:txPr>
    <a:bodyPr/>
    <a:lstStyle/>
    <a:p>
      <a:pPr>
        <a:defRPr sz="1794"/>
      </a:pPr>
      <a:endParaRPr lang="ru-KG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 algn="ctr" rtl="0">
            <a:defRPr lang="ru-RU" sz="1600" b="1" i="0" u="none" strike="noStrike" kern="1200" baseline="0">
              <a:solidFill>
                <a:prstClr val="black"/>
              </a:solidFill>
              <a:latin typeface="+mj-lt"/>
              <a:ea typeface="+mn-ea"/>
              <a:cs typeface="Arial" panose="020B0604020202020204" pitchFamily="34" charset="0"/>
            </a:defRPr>
          </a:pPr>
          <a:endParaRPr lang="ru-KG"/>
        </a:p>
      </c:txPr>
    </c:title>
    <c:autoTitleDeleted val="0"/>
    <c:plotArea>
      <c:layout>
        <c:manualLayout>
          <c:layoutTarget val="inner"/>
          <c:xMode val="edge"/>
          <c:yMode val="edge"/>
          <c:x val="0.25228928551754731"/>
          <c:y val="0.21186838854913617"/>
          <c:w val="0.71689729357600784"/>
          <c:h val="0.716652458133575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9 месяцев 2024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chemeClr val="accent3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1-570E-44E4-A46C-B67FE0D64C92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3-570E-44E4-A46C-B67FE0D64C92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5-570E-44E4-A46C-B67FE0D64C92}"/>
              </c:ext>
            </c:extLst>
          </c:dPt>
          <c:dPt>
            <c:idx val="3"/>
            <c:bubble3D val="0"/>
            <c:explosion val="1"/>
            <c:extLst>
              <c:ext xmlns:c16="http://schemas.microsoft.com/office/drawing/2014/chart" uri="{C3380CC4-5D6E-409C-BE32-E72D297353CC}">
                <c16:uniqueId val="{00000007-570E-44E4-A46C-B67FE0D64C92}"/>
              </c:ext>
            </c:extLst>
          </c:dPt>
          <c:dPt>
            <c:idx val="4"/>
            <c:bubble3D val="0"/>
            <c:explosion val="14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9-570E-44E4-A46C-B67FE0D64C92}"/>
              </c:ext>
            </c:extLst>
          </c:dPt>
          <c:dPt>
            <c:idx val="5"/>
            <c:bubble3D val="0"/>
            <c:explosion val="8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B-570E-44E4-A46C-B67FE0D64C92}"/>
              </c:ext>
            </c:extLst>
          </c:dPt>
          <c:dLbls>
            <c:dLbl>
              <c:idx val="0"/>
              <c:layout>
                <c:manualLayout>
                  <c:x val="0.12761466972975369"/>
                  <c:y val="1.158406674700501E-3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Чуйская область</a:t>
                    </a:r>
                  </a:p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7,6%</a:t>
                    </a:r>
                    <a:endParaRPr lang="ru-RU" sz="1600" b="1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 w="12700" cap="flat" cmpd="sng" algn="ctr">
                  <a:solidFill>
                    <a:schemeClr val="dk1"/>
                  </a:solidFill>
                  <a:prstDash val="solid"/>
                  <a:miter lim="800000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70E-44E4-A46C-B67FE0D64C92}"/>
                </c:ext>
              </c:extLst>
            </c:dLbl>
            <c:dLbl>
              <c:idx val="1"/>
              <c:layout>
                <c:manualLayout>
                  <c:x val="-0.11912000426339239"/>
                  <c:y val="-2.7645539422410284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 err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г.Бишкек</a:t>
                    </a:r>
                    <a:r>
                      <a:rPr lang="ru-RU" sz="1600" b="1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 34,8%</a:t>
                    </a:r>
                    <a:endParaRPr lang="ru-RU" sz="1600" b="1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 w="12700" cap="flat" cmpd="sng" algn="ctr">
                  <a:solidFill>
                    <a:schemeClr val="dk1"/>
                  </a:solidFill>
                  <a:prstDash val="solid"/>
                  <a:miter lim="800000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570E-44E4-A46C-B67FE0D64C92}"/>
                </c:ext>
              </c:extLst>
            </c:dLbl>
            <c:dLbl>
              <c:idx val="2"/>
              <c:layout>
                <c:manualLayout>
                  <c:x val="-0.17737811067486306"/>
                  <c:y val="-4.520514951118728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Джалал-Абадская область 32,6%</a:t>
                    </a:r>
                    <a:endParaRPr lang="ru-RU" sz="1600" b="1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570E-44E4-A46C-B67FE0D64C92}"/>
                </c:ext>
              </c:extLst>
            </c:dLbl>
            <c:dLbl>
              <c:idx val="3"/>
              <c:layout>
                <c:manualLayout>
                  <c:x val="-7.5785744443728695E-2"/>
                  <c:y val="2.1780537106783376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Иссык-Кульская область 12,9%</a:t>
                    </a:r>
                    <a:endParaRPr lang="ru-RU" sz="1600" b="1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570E-44E4-A46C-B67FE0D64C92}"/>
                </c:ext>
              </c:extLst>
            </c:dLbl>
            <c:dLbl>
              <c:idx val="4"/>
              <c:layout>
                <c:manualLayout>
                  <c:x val="-0.18368043076051854"/>
                  <c:y val="1.7294034779093942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12,1%</a:t>
                    </a:r>
                    <a:endParaRPr lang="ru-RU" sz="1600" b="1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570E-44E4-A46C-B67FE0D64C92}"/>
                </c:ext>
              </c:extLst>
            </c:dLbl>
            <c:dLbl>
              <c:idx val="5"/>
              <c:layout>
                <c:manualLayout>
                  <c:x val="0.25473710253431436"/>
                  <c:y val="-1.9010544136635912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2,4%</a:t>
                    </a:r>
                    <a:endParaRPr lang="ru-RU" sz="1600" b="1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570E-44E4-A46C-B67FE0D64C92}"/>
                </c:ext>
              </c:extLst>
            </c:dLbl>
            <c:spPr>
              <a:solidFill>
                <a:schemeClr val="lt1"/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Чуйская область</c:v>
                </c:pt>
                <c:pt idx="1">
                  <c:v>г.Бишкек</c:v>
                </c:pt>
                <c:pt idx="2">
                  <c:v>Джалал-Абадская</c:v>
                </c:pt>
                <c:pt idx="3">
                  <c:v>Иссык-Кульская область</c:v>
                </c:pt>
                <c:pt idx="4">
                  <c:v>Другие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7.6</c:v>
                </c:pt>
                <c:pt idx="1">
                  <c:v>34.799999999999997</c:v>
                </c:pt>
                <c:pt idx="2">
                  <c:v>32.6</c:v>
                </c:pt>
                <c:pt idx="3">
                  <c:v>12.9</c:v>
                </c:pt>
                <c:pt idx="4">
                  <c:v>12.1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70E-44E4-A46C-B67FE0D64C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tx1"/>
          </a:solidFill>
        </a:defRPr>
      </a:pPr>
      <a:endParaRPr lang="ru-KG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1600">
              <a:latin typeface="+mj-lt"/>
              <a:cs typeface="Arial" panose="020B0604020202020204" pitchFamily="34" charset="0"/>
            </a:defRPr>
          </a:pPr>
          <a:endParaRPr lang="ru-KG"/>
        </a:p>
      </c:txPr>
    </c:title>
    <c:autoTitleDeleted val="0"/>
    <c:plotArea>
      <c:layout>
        <c:manualLayout>
          <c:layoutTarget val="inner"/>
          <c:xMode val="edge"/>
          <c:yMode val="edge"/>
          <c:x val="0.19619616195516543"/>
          <c:y val="0.21186836905252451"/>
          <c:w val="0.71689729357600784"/>
          <c:h val="0.716652458133575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9 месяцев 2025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chemeClr val="accent3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1-8C54-45ED-9E1E-889960BD4166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3-8C54-45ED-9E1E-889960BD4166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5-8C54-45ED-9E1E-889960BD4166}"/>
              </c:ext>
            </c:extLst>
          </c:dPt>
          <c:dPt>
            <c:idx val="3"/>
            <c:bubble3D val="0"/>
            <c:explosion val="1"/>
            <c:extLst>
              <c:ext xmlns:c16="http://schemas.microsoft.com/office/drawing/2014/chart" uri="{C3380CC4-5D6E-409C-BE32-E72D297353CC}">
                <c16:uniqueId val="{00000007-8C54-45ED-9E1E-889960BD4166}"/>
              </c:ext>
            </c:extLst>
          </c:dPt>
          <c:dPt>
            <c:idx val="4"/>
            <c:bubble3D val="0"/>
            <c:explosion val="14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9-8C54-45ED-9E1E-889960BD4166}"/>
              </c:ext>
            </c:extLst>
          </c:dPt>
          <c:dPt>
            <c:idx val="5"/>
            <c:bubble3D val="0"/>
            <c:explosion val="8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B-8C54-45ED-9E1E-889960BD4166}"/>
              </c:ext>
            </c:extLst>
          </c:dPt>
          <c:dLbls>
            <c:dLbl>
              <c:idx val="0"/>
              <c:layout>
                <c:manualLayout>
                  <c:x val="0.11016620364099196"/>
                  <c:y val="6.1812010648324223E-3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Чуйская область 15,9%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C54-45ED-9E1E-889960BD4166}"/>
                </c:ext>
              </c:extLst>
            </c:dLbl>
            <c:dLbl>
              <c:idx val="1"/>
              <c:layout>
                <c:manualLayout>
                  <c:x val="-0.19035682525179862"/>
                  <c:y val="-0.22025586193722466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 err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г.Бишкек</a:t>
                    </a:r>
                    <a:r>
                      <a:rPr lang="ru-RU" sz="1600" b="1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 50,4%</a:t>
                    </a:r>
                    <a:endParaRPr lang="ru-RU" sz="1600" b="1" dirty="0">
                      <a:solidFill>
                        <a:schemeClr val="bg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12700" cap="flat" cmpd="sng" algn="ctr">
                  <a:solidFill>
                    <a:schemeClr val="dk1"/>
                  </a:solidFill>
                  <a:prstDash val="solid"/>
                  <a:miter lim="800000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C54-45ED-9E1E-889960BD4166}"/>
                </c:ext>
              </c:extLst>
            </c:dLbl>
            <c:dLbl>
              <c:idx val="2"/>
              <c:layout>
                <c:manualLayout>
                  <c:x val="-6.5297196527223086E-2"/>
                  <c:y val="0.22602574755593594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Джалал-Абадская область 27,6%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8C54-45ED-9E1E-889960BD4166}"/>
                </c:ext>
              </c:extLst>
            </c:dLbl>
            <c:dLbl>
              <c:idx val="3"/>
              <c:layout>
                <c:manualLayout>
                  <c:x val="-0.23017645227717312"/>
                  <c:y val="9.9216206777766658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Иссык-Кульская область 1,5%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8C54-45ED-9E1E-889960BD4166}"/>
                </c:ext>
              </c:extLst>
            </c:dLbl>
            <c:dLbl>
              <c:idx val="4"/>
              <c:layout>
                <c:manualLayout>
                  <c:x val="-0.1555277307518477"/>
                  <c:y val="3.7385212339621596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4,6%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8C54-45ED-9E1E-889960BD4166}"/>
                </c:ext>
              </c:extLst>
            </c:dLbl>
            <c:dLbl>
              <c:idx val="5"/>
              <c:layout>
                <c:manualLayout>
                  <c:x val="0.25473710253431436"/>
                  <c:y val="-1.9010544136635912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2,4%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8C54-45ED-9E1E-889960BD4166}"/>
                </c:ext>
              </c:extLst>
            </c:dLbl>
            <c:spPr>
              <a:noFill/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Чуйская область</c:v>
                </c:pt>
                <c:pt idx="1">
                  <c:v>г.Бишкек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Другие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15.9</c:v>
                </c:pt>
                <c:pt idx="1">
                  <c:v>50.4</c:v>
                </c:pt>
                <c:pt idx="2">
                  <c:v>27.6</c:v>
                </c:pt>
                <c:pt idx="3">
                  <c:v>1.5</c:v>
                </c:pt>
                <c:pt idx="4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C54-45ED-9E1E-889960BD41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KG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71155477223101"/>
          <c:y val="3.1362887674754938E-2"/>
          <c:w val="0.92348687564092569"/>
          <c:h val="0.831211117174709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Приток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747,0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896-4554-BEB9-4951963A6BDF}"/>
                </c:ext>
              </c:extLst>
            </c:dLbl>
            <c:dLbl>
              <c:idx val="1"/>
              <c:layout>
                <c:manualLayout>
                  <c:x val="1.5232394853109403E-3"/>
                  <c:y val="-2.31106379559697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2B3-42AB-8442-A161E96848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95" b="1">
                    <a:latin typeface="+mn-lt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9 месяцев 2024</c:v>
                </c:pt>
                <c:pt idx="1">
                  <c:v>9 месяцев 2025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747</c:v>
                </c:pt>
                <c:pt idx="1">
                  <c:v>885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B3-42AB-8442-A161E968480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Отток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217,6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896-4554-BEB9-4951963A6BDF}"/>
                </c:ext>
              </c:extLst>
            </c:dLbl>
            <c:dLbl>
              <c:idx val="1"/>
              <c:layout>
                <c:manualLayout>
                  <c:x val="1.5232292460015233E-3"/>
                  <c:y val="-4.950495049504950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2B3-42AB-8442-A161E96848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95" b="1">
                    <a:latin typeface="+mn-lt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9 месяцев 2024</c:v>
                </c:pt>
                <c:pt idx="1">
                  <c:v>9 месяцев 2025</c:v>
                </c:pt>
              </c:strCache>
            </c:strRef>
          </c:cat>
          <c:val>
            <c:numRef>
              <c:f>Лист1!$C$2:$C$3</c:f>
              <c:numCache>
                <c:formatCode>0.0</c:formatCode>
                <c:ptCount val="2"/>
                <c:pt idx="0">
                  <c:v>217.6</c:v>
                </c:pt>
                <c:pt idx="1">
                  <c:v>403.2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B3-42AB-8442-A161E968480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Сальдо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9 месяцев 2024</c:v>
                </c:pt>
                <c:pt idx="1">
                  <c:v>9 месяцев 2025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529.4</c:v>
                </c:pt>
                <c:pt idx="1">
                  <c:v>481.8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B3-42AB-8442-A161E96848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872704"/>
        <c:axId val="96882688"/>
      </c:barChart>
      <c:catAx>
        <c:axId val="9687270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96882688"/>
        <c:crosses val="autoZero"/>
        <c:auto val="1"/>
        <c:lblAlgn val="ctr"/>
        <c:lblOffset val="100"/>
        <c:noMultiLvlLbl val="0"/>
      </c:catAx>
      <c:valAx>
        <c:axId val="96882688"/>
        <c:scaling>
          <c:orientation val="minMax"/>
          <c:max val="1200"/>
          <c:min val="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 rot="0" vert="horz"/>
          <a:lstStyle/>
          <a:p>
            <a:pPr>
              <a:defRPr>
                <a:latin typeface="+mn-lt"/>
              </a:defRPr>
            </a:pPr>
            <a:endParaRPr lang="ru-KG"/>
          </a:p>
        </c:txPr>
        <c:crossAx val="96872704"/>
        <c:crosses val="autoZero"/>
        <c:crossBetween val="between"/>
        <c:majorUnit val="200"/>
      </c:valAx>
      <c:spPr>
        <a:noFill/>
        <a:ln w="25378">
          <a:noFill/>
        </a:ln>
      </c:spPr>
    </c:plotArea>
    <c:plotVisOnly val="1"/>
    <c:dispBlanksAs val="gap"/>
    <c:showDLblsOverMax val="0"/>
  </c:chart>
  <c:txPr>
    <a:bodyPr/>
    <a:lstStyle/>
    <a:p>
      <a:pPr>
        <a:defRPr sz="1694"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0.40701</cdr:x>
      <cdr:y>0.03322</cdr:y>
    </cdr:from>
    <cdr:to>
      <cdr:x>0.69898</cdr:x>
      <cdr:y>0.10831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6549F8EA-5592-CC1D-6296-C28F6AC6F807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957407" y="163393"/>
          <a:ext cx="2838859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 eaLnBrk="1" hangingPunct="1">
            <a:spcBef>
              <a:spcPct val="0"/>
            </a:spcBef>
            <a:buFontTx/>
            <a:buNone/>
          </a:pPr>
          <a:r>
            <a:rPr lang="ru-RU" altLang="ru-RU" sz="1800" dirty="0">
              <a:solidFill>
                <a:srgbClr val="FF0000"/>
              </a:solidFill>
              <a:latin typeface="Arial" charset="0"/>
            </a:rPr>
            <a:t>Увеличение на 18,5%</a:t>
          </a:r>
        </a:p>
      </cdr:txBody>
    </cdr:sp>
  </cdr:relSizeAnchor>
  <cdr:relSizeAnchor xmlns:cdr="http://schemas.openxmlformats.org/drawingml/2006/chartDrawing">
    <cdr:from>
      <cdr:x>0.42856</cdr:x>
      <cdr:y>0.13561</cdr:y>
    </cdr:from>
    <cdr:to>
      <cdr:x>0.68502</cdr:x>
      <cdr:y>0.25832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:a16="http://schemas.microsoft.com/office/drawing/2014/main" id="{ADBA1741-AD77-6643-8AE6-AD9080B37707}"/>
            </a:ext>
          </a:extLst>
        </cdr:cNvPr>
        <cdr:cNvCxnSpPr/>
      </cdr:nvCxnSpPr>
      <cdr:spPr>
        <a:xfrm xmlns:a="http://schemas.openxmlformats.org/drawingml/2006/main" flipV="1">
          <a:off x="4166937" y="666991"/>
          <a:ext cx="2493589" cy="603545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0.38948</cdr:x>
      <cdr:y>0.03713</cdr:y>
    </cdr:from>
    <cdr:to>
      <cdr:x>0.57224</cdr:x>
      <cdr:y>0.10547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75383" y="187681"/>
          <a:ext cx="1865393" cy="3454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Увеличение в 1,9 раза</a:t>
          </a:r>
          <a:endParaRPr lang="ru-RU" sz="1800" b="1" dirty="0">
            <a:solidFill>
              <a:srgbClr val="FF0000"/>
            </a:solidFill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0.40146</cdr:x>
      <cdr:y>0.14032</cdr:y>
    </cdr:from>
    <cdr:to>
      <cdr:x>0.66079</cdr:x>
      <cdr:y>0.48309</cdr:y>
    </cdr:to>
    <cdr:cxnSp macro="">
      <cdr:nvCxnSpPr>
        <cdr:cNvPr id="8" name="Прямая со стрелкой 7">
          <a:extLst xmlns:a="http://schemas.openxmlformats.org/drawingml/2006/main">
            <a:ext uri="{FF2B5EF4-FFF2-40B4-BE49-F238E27FC236}">
              <a16:creationId xmlns:a16="http://schemas.microsoft.com/office/drawing/2014/main" id="{D10EE199-653F-1A3A-DEAD-54FEE24A735C}"/>
            </a:ext>
          </a:extLst>
        </cdr:cNvPr>
        <cdr:cNvCxnSpPr/>
      </cdr:nvCxnSpPr>
      <cdr:spPr>
        <a:xfrm xmlns:a="http://schemas.openxmlformats.org/drawingml/2006/main" flipV="1">
          <a:off x="4097636" y="709275"/>
          <a:ext cx="2646947" cy="1732547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0.17168</cdr:x>
      <cdr:y>0.39684</cdr:y>
    </cdr:from>
    <cdr:to>
      <cdr:x>0.25394</cdr:x>
      <cdr:y>0.47001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698343" y="1975632"/>
          <a:ext cx="813777" cy="364269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3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>
              <a:cs typeface="Arial" panose="020B0604020202020204" pitchFamily="34" charset="0"/>
            </a:rPr>
            <a:t>Приток</a:t>
          </a:r>
        </a:p>
      </cdr:txBody>
    </cdr:sp>
  </cdr:relSizeAnchor>
  <cdr:relSizeAnchor xmlns:cdr="http://schemas.openxmlformats.org/drawingml/2006/chartDrawing">
    <cdr:from>
      <cdr:x>0.26765</cdr:x>
      <cdr:y>0.75034</cdr:y>
    </cdr:from>
    <cdr:to>
      <cdr:x>0.35574</cdr:x>
      <cdr:y>0.82351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647761" y="3735485"/>
          <a:ext cx="871450" cy="364269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2"/>
        </a:lnRef>
        <a:fillRef xmlns:a="http://schemas.openxmlformats.org/drawingml/2006/main" idx="3">
          <a:schemeClr val="accent2"/>
        </a:fillRef>
        <a:effectRef xmlns:a="http://schemas.openxmlformats.org/drawingml/2006/main" idx="3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1" dirty="0">
              <a:cs typeface="Arial" panose="020B0604020202020204" pitchFamily="34" charset="0"/>
            </a:rPr>
            <a:t>Отток</a:t>
          </a:r>
        </a:p>
      </cdr:txBody>
    </cdr:sp>
  </cdr:relSizeAnchor>
  <cdr:relSizeAnchor xmlns:cdr="http://schemas.openxmlformats.org/drawingml/2006/chartDrawing">
    <cdr:from>
      <cdr:x>0.62445</cdr:x>
      <cdr:y>0.28907</cdr:y>
    </cdr:from>
    <cdr:to>
      <cdr:x>0.71585</cdr:x>
      <cdr:y>0.36639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6177516" y="1439127"/>
          <a:ext cx="904196" cy="38493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3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>
              <a:cs typeface="Arial" panose="020B0604020202020204" pitchFamily="34" charset="0"/>
            </a:rPr>
            <a:t>Приток</a:t>
          </a:r>
        </a:p>
      </cdr:txBody>
    </cdr:sp>
  </cdr:relSizeAnchor>
  <cdr:relSizeAnchor xmlns:cdr="http://schemas.openxmlformats.org/drawingml/2006/chartDrawing">
    <cdr:from>
      <cdr:x>0.72947</cdr:x>
      <cdr:y>0.63242</cdr:y>
    </cdr:from>
    <cdr:to>
      <cdr:x>0.81757</cdr:x>
      <cdr:y>0.70974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7216480" y="3148421"/>
          <a:ext cx="871550" cy="38493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2"/>
        </a:lnRef>
        <a:fillRef xmlns:a="http://schemas.openxmlformats.org/drawingml/2006/main" idx="3">
          <a:schemeClr val="accent2"/>
        </a:fillRef>
        <a:effectRef xmlns:a="http://schemas.openxmlformats.org/drawingml/2006/main" idx="3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>
              <a:cs typeface="Arial" panose="020B0604020202020204" pitchFamily="34" charset="0"/>
            </a:rPr>
            <a:t>Отток</a:t>
          </a:r>
        </a:p>
      </cdr:txBody>
    </cdr:sp>
  </cdr:relSizeAnchor>
  <cdr:relSizeAnchor xmlns:cdr="http://schemas.openxmlformats.org/drawingml/2006/chartDrawing">
    <cdr:from>
      <cdr:x>0.39878</cdr:x>
      <cdr:y>0.82439</cdr:y>
    </cdr:from>
    <cdr:to>
      <cdr:x>0.5155</cdr:x>
      <cdr:y>0.89268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24200" y="4292600"/>
          <a:ext cx="914400" cy="355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0.7003</cdr:x>
      <cdr:y>0.17561</cdr:y>
    </cdr:from>
    <cdr:to>
      <cdr:x>0.81702</cdr:x>
      <cdr:y>0.23415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486400" y="914400"/>
          <a:ext cx="914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0.67022</cdr:x>
      <cdr:y>0.87624</cdr:y>
    </cdr:from>
    <cdr:to>
      <cdr:x>0.77989</cdr:x>
      <cdr:y>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588000" y="4495800"/>
          <a:ext cx="914400" cy="635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0.21384</cdr:x>
      <cdr:y>0.90293</cdr:y>
    </cdr:from>
    <cdr:to>
      <cdr:x>0.48573</cdr:x>
      <cdr:y>0.97712</cdr:y>
    </cdr:to>
    <cdr:sp macro="" textlink="">
      <cdr:nvSpPr>
        <cdr:cNvPr id="11" name="TextBox 8"/>
        <cdr:cNvSpPr txBox="1"/>
      </cdr:nvSpPr>
      <cdr:spPr>
        <a:xfrm xmlns:a="http://schemas.openxmlformats.org/drawingml/2006/main">
          <a:off x="2115417" y="4495128"/>
          <a:ext cx="2689734" cy="36934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800" dirty="0">
              <a:latin typeface="DIN Pro Regular" panose="020B0504020101020102" pitchFamily="34" charset="0"/>
              <a:cs typeface="DIN Pro Regular" panose="020B0504020101020102" pitchFamily="34" charset="0"/>
            </a:rPr>
            <a:t>   9 месяцев 2024</a:t>
          </a:r>
        </a:p>
      </cdr:txBody>
    </cdr:sp>
  </cdr:relSizeAnchor>
  <cdr:relSizeAnchor xmlns:cdr="http://schemas.openxmlformats.org/drawingml/2006/chartDrawing">
    <cdr:from>
      <cdr:x>0.36516</cdr:x>
      <cdr:y>0.53534</cdr:y>
    </cdr:from>
    <cdr:to>
      <cdr:x>0.46229</cdr:x>
      <cdr:y>0.59474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612430" y="2665139"/>
          <a:ext cx="960881" cy="295717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3">
            <a:shade val="50000"/>
          </a:schemeClr>
        </a:lnRef>
        <a:fillRef xmlns:a="http://schemas.openxmlformats.org/drawingml/2006/main" idx="1">
          <a:schemeClr val="accent3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>
              <a:latin typeface="+mn-lt"/>
              <a:cs typeface="Arial" panose="020B0604020202020204" pitchFamily="34" charset="0"/>
            </a:rPr>
            <a:t>Сальдо</a:t>
          </a:r>
        </a:p>
      </cdr:txBody>
    </cdr:sp>
  </cdr:relSizeAnchor>
  <cdr:relSizeAnchor xmlns:cdr="http://schemas.openxmlformats.org/drawingml/2006/chartDrawing">
    <cdr:from>
      <cdr:x>0.82476</cdr:x>
      <cdr:y>0.55825</cdr:y>
    </cdr:from>
    <cdr:to>
      <cdr:x>0.92168</cdr:x>
      <cdr:y>0.61765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8159130" y="2779180"/>
          <a:ext cx="958803" cy="295717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3">
            <a:shade val="50000"/>
          </a:schemeClr>
        </a:lnRef>
        <a:fillRef xmlns:a="http://schemas.openxmlformats.org/drawingml/2006/main" idx="1">
          <a:schemeClr val="accent3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>
              <a:cs typeface="Arial" panose="020B0604020202020204" pitchFamily="34" charset="0"/>
            </a:rPr>
            <a:t>Сальдо</a:t>
          </a:r>
        </a:p>
      </cdr:txBody>
    </cdr:sp>
  </cdr:relSizeAnchor>
  <cdr:relSizeAnchor xmlns:cdr="http://schemas.openxmlformats.org/drawingml/2006/chartDrawing">
    <cdr:from>
      <cdr:x>0.36452</cdr:x>
      <cdr:y>0.41061</cdr:y>
    </cdr:from>
    <cdr:to>
      <cdr:x>0.46505</cdr:x>
      <cdr:y>0.47001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606120" y="2044184"/>
          <a:ext cx="994517" cy="2957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>
              <a:cs typeface="Arial" panose="020B0604020202020204" pitchFamily="34" charset="0"/>
            </a:rPr>
            <a:t>529,4</a:t>
          </a:r>
        </a:p>
      </cdr:txBody>
    </cdr:sp>
  </cdr:relSizeAnchor>
  <cdr:relSizeAnchor xmlns:cdr="http://schemas.openxmlformats.org/drawingml/2006/chartDrawing">
    <cdr:from>
      <cdr:x>0.82546</cdr:x>
      <cdr:y>0.43235</cdr:y>
    </cdr:from>
    <cdr:to>
      <cdr:x>0.92599</cdr:x>
      <cdr:y>0.49176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8166073" y="2152405"/>
          <a:ext cx="994516" cy="2957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>
              <a:cs typeface="Arial" panose="020B0604020202020204" pitchFamily="34" charset="0"/>
            </a:rPr>
            <a:t>481,8</a:t>
          </a:r>
        </a:p>
      </cdr:txBody>
    </cdr:sp>
  </cdr:relSizeAnchor>
  <cdr:relSizeAnchor xmlns:cdr="http://schemas.openxmlformats.org/drawingml/2006/chartDrawing">
    <cdr:from>
      <cdr:x>0.62914</cdr:x>
      <cdr:y>0.90293</cdr:y>
    </cdr:from>
    <cdr:to>
      <cdr:x>0.90103</cdr:x>
      <cdr:y>0.97712</cdr:y>
    </cdr:to>
    <cdr:sp macro="" textlink="">
      <cdr:nvSpPr>
        <cdr:cNvPr id="14" name="TextBox 8">
          <a:extLst xmlns:a="http://schemas.openxmlformats.org/drawingml/2006/main">
            <a:ext uri="{FF2B5EF4-FFF2-40B4-BE49-F238E27FC236}">
              <a16:creationId xmlns:a16="http://schemas.microsoft.com/office/drawing/2014/main" id="{1E8EFF61-E8D4-4A01-5782-06F44C21FFEA}"/>
            </a:ext>
          </a:extLst>
        </cdr:cNvPr>
        <cdr:cNvSpPr txBox="1"/>
      </cdr:nvSpPr>
      <cdr:spPr>
        <a:xfrm xmlns:a="http://schemas.openxmlformats.org/drawingml/2006/main">
          <a:off x="6223913" y="4495147"/>
          <a:ext cx="2689735" cy="36934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/>
            <a:t>   9 месяцев 2025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hyperlink" Target="https://freepngimg.com/png/70962-united-banknote-money-dollars-bill-dollar-one-dollar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16934" y="-31826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Эта фигура предназначена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 вставки изображения.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 этого, выделите белую часть фигуры.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Во вкладке «Формат фигуры» перейдите в: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Заливка -</a:t>
            </a:r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 </a:t>
            </a: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Рисунок или текстура.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Нажмите кнопку «Вставить»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укажите сохраненное у вас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диске изображение.</a:t>
            </a:r>
          </a:p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133108" y="3557016"/>
            <a:ext cx="6673735" cy="2075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Поступление прямых иностранных инвестиций </a:t>
            </a:r>
            <a:br>
              <a:rPr lang="ru-RU" dirty="0"/>
            </a:br>
            <a:r>
              <a:rPr lang="ru-RU" dirty="0"/>
              <a:t>в Кыргызскую Республику</a:t>
            </a:r>
          </a:p>
          <a:p>
            <a:r>
              <a:rPr lang="ru-RU" dirty="0"/>
              <a:t>в январе-сентябре </a:t>
            </a:r>
          </a:p>
          <a:p>
            <a:r>
              <a:rPr lang="ru-RU" dirty="0"/>
              <a:t>2025 года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941915" y="5829235"/>
            <a:ext cx="6781800" cy="63222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dirty="0"/>
              <a:t>Бирюкова Виктория  Ивановна       </a:t>
            </a:r>
          </a:p>
          <a:p>
            <a:pPr algn="r"/>
            <a:r>
              <a:rPr lang="ru-RU" dirty="0"/>
              <a:t>Заведующая отделом статистики инвестиций</a:t>
            </a:r>
          </a:p>
        </p:txBody>
      </p:sp>
      <p:sp>
        <p:nvSpPr>
          <p:cNvPr id="2" name="Прямоугольник 15">
            <a:extLst>
              <a:ext uri="{FF2B5EF4-FFF2-40B4-BE49-F238E27FC236}">
                <a16:creationId xmlns:a16="http://schemas.microsoft.com/office/drawing/2014/main" id="{75FD79B0-4BED-D973-1148-A7245DEEF06E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56B76B-C6C4-C14A-062E-3CD0F4297A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10" y="501912"/>
            <a:ext cx="1804573" cy="180457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9C70B6-E2A6-C24F-8562-1CB4051D6C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7377" y="77001"/>
            <a:ext cx="5601903" cy="42447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C72FF4D2-4F3D-253D-2E1C-054034BFD003}"/>
              </a:ext>
            </a:extLst>
          </p:cNvPr>
          <p:cNvSpPr txBox="1"/>
          <p:nvPr/>
        </p:nvSpPr>
        <p:spPr>
          <a:xfrm>
            <a:off x="722376" y="124087"/>
            <a:ext cx="1073505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3000" b="1" dirty="0"/>
              <a:t>Поступление прямых иностранных инвестиций</a:t>
            </a:r>
            <a:br>
              <a:rPr lang="ru-RU" altLang="ru-RU" sz="3000" b="1" dirty="0"/>
            </a:br>
            <a:r>
              <a:rPr lang="ru-RU" altLang="ru-RU" sz="2400" b="1" i="1" dirty="0"/>
              <a:t>(млн. долларов США)</a:t>
            </a:r>
          </a:p>
          <a:p>
            <a:pPr algn="ctr"/>
            <a:endParaRPr lang="ru-KG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93031C-427D-04B5-5151-0C820C9C03FF}"/>
              </a:ext>
            </a:extLst>
          </p:cNvPr>
          <p:cNvSpPr txBox="1"/>
          <p:nvPr/>
        </p:nvSpPr>
        <p:spPr>
          <a:xfrm flipH="1">
            <a:off x="11850624" y="6501384"/>
            <a:ext cx="274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3</a:t>
            </a:r>
            <a:endParaRPr lang="ru-KG" sz="1100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FF65243-427C-289F-C871-C4B783ACAB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4401071"/>
              </p:ext>
            </p:extLst>
          </p:nvPr>
        </p:nvGraphicFramePr>
        <p:xfrm>
          <a:off x="838200" y="1203157"/>
          <a:ext cx="9723120" cy="4918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3086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02E71E-71A6-3695-971A-7BD9A59FDD83}"/>
              </a:ext>
            </a:extLst>
          </p:cNvPr>
          <p:cNvSpPr txBox="1"/>
          <p:nvPr/>
        </p:nvSpPr>
        <p:spPr>
          <a:xfrm>
            <a:off x="167327" y="183981"/>
            <a:ext cx="1168329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Поступление прямых иностранных инвестиций в </a:t>
            </a:r>
            <a:br>
              <a:rPr lang="ru-RU" sz="2800" b="1" dirty="0"/>
            </a:br>
            <a:r>
              <a:rPr lang="ru-RU" sz="2800" b="1" dirty="0"/>
              <a:t>январе-сентябре 2025 года по видам экономической деятельности</a:t>
            </a:r>
            <a:br>
              <a:rPr lang="ru-RU" sz="2800" b="1" dirty="0"/>
            </a:br>
            <a:r>
              <a:rPr lang="ru-RU" sz="2400" b="1" i="1" dirty="0"/>
              <a:t>(в процентах к итогу)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DB1AC2-A772-EDA5-6F2F-99B0E7F38828}"/>
              </a:ext>
            </a:extLst>
          </p:cNvPr>
          <p:cNvSpPr txBox="1"/>
          <p:nvPr/>
        </p:nvSpPr>
        <p:spPr>
          <a:xfrm flipH="1">
            <a:off x="11850624" y="6501384"/>
            <a:ext cx="274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5</a:t>
            </a:r>
            <a:endParaRPr lang="ru-KG" sz="1100" dirty="0">
              <a:solidFill>
                <a:schemeClr val="bg1"/>
              </a:solidFill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8746AD50-33C5-F325-40AF-4737060AD9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0827272"/>
              </p:ext>
            </p:extLst>
          </p:nvPr>
        </p:nvGraphicFramePr>
        <p:xfrm>
          <a:off x="601350" y="1507420"/>
          <a:ext cx="10101943" cy="4648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3282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C653AE0-D315-1979-5E6E-590165E30FE3}"/>
              </a:ext>
            </a:extLst>
          </p:cNvPr>
          <p:cNvSpPr txBox="1"/>
          <p:nvPr/>
        </p:nvSpPr>
        <p:spPr>
          <a:xfrm flipH="1">
            <a:off x="11850624" y="6510528"/>
            <a:ext cx="274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7</a:t>
            </a:r>
            <a:endParaRPr lang="ru-KG" sz="11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3D03F5-36A5-74E0-38F5-40DAA4F40828}"/>
              </a:ext>
            </a:extLst>
          </p:cNvPr>
          <p:cNvSpPr txBox="1"/>
          <p:nvPr/>
        </p:nvSpPr>
        <p:spPr>
          <a:xfrm>
            <a:off x="412282" y="212103"/>
            <a:ext cx="113674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Поступление прямых иностранных инвестиций по видам </a:t>
            </a:r>
            <a:br>
              <a:rPr lang="ru-RU" sz="2800" b="1" dirty="0"/>
            </a:br>
            <a:r>
              <a:rPr lang="ru-RU" sz="2800" b="1" dirty="0"/>
              <a:t>экономической деятельности</a:t>
            </a:r>
            <a:br>
              <a:rPr lang="ru-RU" sz="2800" b="1" dirty="0"/>
            </a:br>
            <a:r>
              <a:rPr lang="ru-RU" sz="2400" b="1" i="1" dirty="0"/>
              <a:t>(млн. долларов США)</a:t>
            </a:r>
          </a:p>
        </p:txBody>
      </p:sp>
      <p:graphicFrame>
        <p:nvGraphicFramePr>
          <p:cNvPr id="11" name="Диаграмма 2">
            <a:extLst>
              <a:ext uri="{FF2B5EF4-FFF2-40B4-BE49-F238E27FC236}">
                <a16:creationId xmlns:a16="http://schemas.microsoft.com/office/drawing/2014/main" id="{52616724-5D0C-3700-1CD1-2B4F76BECD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6213774"/>
              </p:ext>
            </p:extLst>
          </p:nvPr>
        </p:nvGraphicFramePr>
        <p:xfrm>
          <a:off x="314025" y="1535542"/>
          <a:ext cx="10264140" cy="4694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4022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F7A68F-770C-DA8D-67E1-6B8A4A227FD6}"/>
              </a:ext>
            </a:extLst>
          </p:cNvPr>
          <p:cNvSpPr txBox="1"/>
          <p:nvPr/>
        </p:nvSpPr>
        <p:spPr>
          <a:xfrm>
            <a:off x="346509" y="192853"/>
            <a:ext cx="1150219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Поступление прямых иностранных инвестиций </a:t>
            </a:r>
            <a:br>
              <a:rPr lang="ru-RU" sz="2800" b="1" dirty="0"/>
            </a:br>
            <a:r>
              <a:rPr lang="ru-RU" sz="2800" b="1" dirty="0"/>
              <a:t>в январе-сентябре 2025 года по странам</a:t>
            </a:r>
            <a:br>
              <a:rPr lang="ru-RU" sz="2800" b="1" dirty="0"/>
            </a:br>
            <a:r>
              <a:rPr lang="ru-RU" sz="2800" b="1" dirty="0"/>
              <a:t>  </a:t>
            </a:r>
            <a:r>
              <a:rPr lang="ru-RU" sz="2400" b="1" i="1" dirty="0"/>
              <a:t>(в процентах к итогу)</a:t>
            </a:r>
            <a:endParaRPr lang="ru-KG" sz="2400" b="1" i="1" dirty="0"/>
          </a:p>
        </p:txBody>
      </p:sp>
      <p:graphicFrame>
        <p:nvGraphicFramePr>
          <p:cNvPr id="4" name="Объект 4">
            <a:extLst>
              <a:ext uri="{FF2B5EF4-FFF2-40B4-BE49-F238E27FC236}">
                <a16:creationId xmlns:a16="http://schemas.microsoft.com/office/drawing/2014/main" id="{C8964BD3-95AE-726F-1CBA-3CED143EA5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5436546"/>
              </p:ext>
            </p:extLst>
          </p:nvPr>
        </p:nvGraphicFramePr>
        <p:xfrm>
          <a:off x="505785" y="1439129"/>
          <a:ext cx="10082463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854DB56-A092-7CAF-6E09-A1FEC3900987}"/>
              </a:ext>
            </a:extLst>
          </p:cNvPr>
          <p:cNvSpPr txBox="1"/>
          <p:nvPr/>
        </p:nvSpPr>
        <p:spPr>
          <a:xfrm flipH="1">
            <a:off x="11850624" y="6501384"/>
            <a:ext cx="274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9</a:t>
            </a:r>
            <a:endParaRPr lang="ru-KG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407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92D68A-105D-FE41-1A8D-D6053FBD5FFB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11</a:t>
            </a:r>
            <a:endParaRPr lang="ru-KG" sz="11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E19923-49ED-BF57-EF7A-6694597CD606}"/>
              </a:ext>
            </a:extLst>
          </p:cNvPr>
          <p:cNvSpPr txBox="1"/>
          <p:nvPr/>
        </p:nvSpPr>
        <p:spPr>
          <a:xfrm>
            <a:off x="317634" y="289105"/>
            <a:ext cx="114324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Поступление прямых иностранных инвестиций по странам</a:t>
            </a:r>
            <a:br>
              <a:rPr lang="ru-RU" sz="2800" b="1" dirty="0"/>
            </a:br>
            <a:r>
              <a:rPr lang="ru-RU" sz="3200" b="1" dirty="0"/>
              <a:t>  </a:t>
            </a:r>
            <a:r>
              <a:rPr lang="ru-RU" sz="2400" b="1" i="1" dirty="0"/>
              <a:t>(млн. долларов США)</a:t>
            </a:r>
            <a:endParaRPr lang="ru-KG" sz="2400" b="1" i="1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BF5BE10-88F9-41D4-154E-CC12EF7D76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2869120"/>
              </p:ext>
            </p:extLst>
          </p:nvPr>
        </p:nvGraphicFramePr>
        <p:xfrm>
          <a:off x="323849" y="1066800"/>
          <a:ext cx="10764454" cy="5170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8955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B59C96-2495-3944-D578-F8B7282568B3}"/>
              </a:ext>
            </a:extLst>
          </p:cNvPr>
          <p:cNvSpPr txBox="1"/>
          <p:nvPr/>
        </p:nvSpPr>
        <p:spPr>
          <a:xfrm flipH="1">
            <a:off x="11750040" y="656362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13</a:t>
            </a:r>
            <a:endParaRPr lang="ru-KG" sz="11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CD9D0A-D0E3-2636-4430-140F1803DA37}"/>
              </a:ext>
            </a:extLst>
          </p:cNvPr>
          <p:cNvSpPr txBox="1"/>
          <p:nvPr/>
        </p:nvSpPr>
        <p:spPr>
          <a:xfrm>
            <a:off x="433137" y="144727"/>
            <a:ext cx="1131690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Поступление прямых иностранных инвестиций по регионам</a:t>
            </a:r>
            <a:br>
              <a:rPr lang="ru-RU" sz="2800" b="1" dirty="0"/>
            </a:br>
            <a:r>
              <a:rPr lang="ru-RU" sz="2400" b="1" i="1" dirty="0"/>
              <a:t>(в процентах  к итогу)</a:t>
            </a:r>
            <a:endParaRPr lang="ru-KG" sz="2400" b="1" i="1" dirty="0"/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BA27E336-51AF-B741-DE58-B14704A1F3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1751238"/>
              </p:ext>
            </p:extLst>
          </p:nvPr>
        </p:nvGraphicFramePr>
        <p:xfrm>
          <a:off x="417496" y="1468166"/>
          <a:ext cx="5061685" cy="4649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C9C09C6D-70D2-7390-0987-E080CBCEBA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2784426"/>
              </p:ext>
            </p:extLst>
          </p:nvPr>
        </p:nvGraphicFramePr>
        <p:xfrm>
          <a:off x="5669281" y="1475557"/>
          <a:ext cx="5423434" cy="4649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6287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E18F79B-AC4E-31E3-C615-CF79950F03A3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15</a:t>
            </a:r>
            <a:endParaRPr lang="ru-KG" sz="11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FAC414-486B-9B15-ACF8-7EAEB17A5515}"/>
              </a:ext>
            </a:extLst>
          </p:cNvPr>
          <p:cNvSpPr txBox="1"/>
          <p:nvPr/>
        </p:nvSpPr>
        <p:spPr>
          <a:xfrm>
            <a:off x="596766" y="323630"/>
            <a:ext cx="109535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3000" b="1" dirty="0"/>
              <a:t>Отток прямых иностранных инвестиций</a:t>
            </a:r>
            <a:br>
              <a:rPr lang="ru-RU" altLang="ru-RU" sz="1800" b="1" dirty="0"/>
            </a:br>
            <a:r>
              <a:rPr lang="ru-RU" altLang="ru-RU" sz="2400" b="1" i="1" dirty="0"/>
              <a:t>(млн. долларов США)</a:t>
            </a:r>
          </a:p>
        </p:txBody>
      </p:sp>
      <p:graphicFrame>
        <p:nvGraphicFramePr>
          <p:cNvPr id="16" name="Объект 3">
            <a:extLst>
              <a:ext uri="{FF2B5EF4-FFF2-40B4-BE49-F238E27FC236}">
                <a16:creationId xmlns:a16="http://schemas.microsoft.com/office/drawing/2014/main" id="{3E708B3A-B0B2-E696-99AC-E30E399EC1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839341"/>
              </p:ext>
            </p:extLst>
          </p:nvPr>
        </p:nvGraphicFramePr>
        <p:xfrm>
          <a:off x="435863" y="1446784"/>
          <a:ext cx="10206789" cy="505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10999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F7F5F3-CB8E-E21D-E860-444411ACAA65}"/>
              </a:ext>
            </a:extLst>
          </p:cNvPr>
          <p:cNvSpPr txBox="1"/>
          <p:nvPr/>
        </p:nvSpPr>
        <p:spPr>
          <a:xfrm flipH="1">
            <a:off x="11750040" y="6510909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17</a:t>
            </a:r>
            <a:endParaRPr lang="ru-KG" sz="11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259037-D4DF-BFE7-D99A-D4C3AA32FF08}"/>
              </a:ext>
            </a:extLst>
          </p:cNvPr>
          <p:cNvSpPr txBox="1"/>
          <p:nvPr/>
        </p:nvSpPr>
        <p:spPr>
          <a:xfrm>
            <a:off x="374904" y="174177"/>
            <a:ext cx="1146657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Отток прямых иностранных инвестиций в январе-сентябре 2025 года по видам экономической деятельности</a:t>
            </a:r>
            <a:br>
              <a:rPr lang="ru-RU" sz="1800" b="1" dirty="0"/>
            </a:br>
            <a:r>
              <a:rPr lang="ru-RU" sz="2400" b="1" i="1" dirty="0"/>
              <a:t>(в процентах к итогу)</a:t>
            </a:r>
          </a:p>
        </p:txBody>
      </p:sp>
      <p:graphicFrame>
        <p:nvGraphicFramePr>
          <p:cNvPr id="8" name="Объект 3">
            <a:extLst>
              <a:ext uri="{FF2B5EF4-FFF2-40B4-BE49-F238E27FC236}">
                <a16:creationId xmlns:a16="http://schemas.microsoft.com/office/drawing/2014/main" id="{59A361B5-6CD5-B874-EE50-7CD9208C07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1688866"/>
              </p:ext>
            </p:extLst>
          </p:nvPr>
        </p:nvGraphicFramePr>
        <p:xfrm>
          <a:off x="457200" y="1143000"/>
          <a:ext cx="10140696" cy="4983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91482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36557B-B8B1-F6F3-A34A-CA0F96409B59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19</a:t>
            </a:r>
            <a:endParaRPr lang="ru-KG" sz="11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04F3F6-5435-E0B1-D29B-12B988BCB22E}"/>
              </a:ext>
            </a:extLst>
          </p:cNvPr>
          <p:cNvSpPr txBox="1"/>
          <p:nvPr/>
        </p:nvSpPr>
        <p:spPr>
          <a:xfrm>
            <a:off x="412282" y="212103"/>
            <a:ext cx="113674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Отток прямых иностранных инвестиций по видам </a:t>
            </a:r>
            <a:br>
              <a:rPr lang="ru-RU" sz="2800" b="1" dirty="0"/>
            </a:br>
            <a:r>
              <a:rPr lang="ru-RU" sz="2800" b="1" dirty="0"/>
              <a:t>экономической деятельности</a:t>
            </a:r>
            <a:br>
              <a:rPr lang="ru-RU" sz="2800" b="1" dirty="0"/>
            </a:br>
            <a:r>
              <a:rPr lang="ru-RU" sz="2400" b="1" i="1" dirty="0"/>
              <a:t>(млн. долларов США)</a:t>
            </a:r>
          </a:p>
        </p:txBody>
      </p:sp>
      <p:graphicFrame>
        <p:nvGraphicFramePr>
          <p:cNvPr id="5" name="Диаграмма 2">
            <a:extLst>
              <a:ext uri="{FF2B5EF4-FFF2-40B4-BE49-F238E27FC236}">
                <a16:creationId xmlns:a16="http://schemas.microsoft.com/office/drawing/2014/main" id="{2EE52C8B-5196-4A96-842B-4CF572FE78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9683313"/>
              </p:ext>
            </p:extLst>
          </p:nvPr>
        </p:nvGraphicFramePr>
        <p:xfrm>
          <a:off x="603504" y="1066801"/>
          <a:ext cx="10725912" cy="5123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02513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38183F-8097-83AC-B760-8B5F28D41D7E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21</a:t>
            </a:r>
            <a:endParaRPr lang="ru-KG" sz="11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A23836-CBF3-7217-14AE-69A65CA7364D}"/>
              </a:ext>
            </a:extLst>
          </p:cNvPr>
          <p:cNvSpPr txBox="1"/>
          <p:nvPr/>
        </p:nvSpPr>
        <p:spPr>
          <a:xfrm>
            <a:off x="346509" y="192853"/>
            <a:ext cx="1150219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Отток прямых иностранных инвестиций </a:t>
            </a:r>
            <a:br>
              <a:rPr lang="ru-RU" sz="2800" b="1" dirty="0"/>
            </a:br>
            <a:r>
              <a:rPr lang="ru-RU" sz="2800" b="1" dirty="0"/>
              <a:t>в январе-сентябре 2025 года по странам</a:t>
            </a:r>
            <a:br>
              <a:rPr lang="ru-RU" sz="2800" b="1" dirty="0"/>
            </a:br>
            <a:r>
              <a:rPr lang="ru-RU" sz="2800" b="1" dirty="0"/>
              <a:t>  </a:t>
            </a:r>
            <a:r>
              <a:rPr lang="ru-RU" sz="2400" b="1" i="1" dirty="0"/>
              <a:t>(в процентах к итогу)</a:t>
            </a:r>
            <a:endParaRPr lang="ru-KG" sz="2400" b="1" i="1" dirty="0"/>
          </a:p>
        </p:txBody>
      </p:sp>
      <p:graphicFrame>
        <p:nvGraphicFramePr>
          <p:cNvPr id="5" name="Объект 5">
            <a:extLst>
              <a:ext uri="{FF2B5EF4-FFF2-40B4-BE49-F238E27FC236}">
                <a16:creationId xmlns:a16="http://schemas.microsoft.com/office/drawing/2014/main" id="{3C576963-DD83-116E-761D-577B6E53FC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5995865"/>
              </p:ext>
            </p:extLst>
          </p:nvPr>
        </p:nvGraphicFramePr>
        <p:xfrm>
          <a:off x="494414" y="1066394"/>
          <a:ext cx="10189628" cy="5084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895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AE7CC0-4939-AB66-5AF8-20E5BD082E3B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23</a:t>
            </a:r>
            <a:endParaRPr lang="ru-KG" sz="11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794DC0-172C-C7DA-A597-2D5342997B9B}"/>
              </a:ext>
            </a:extLst>
          </p:cNvPr>
          <p:cNvSpPr txBox="1"/>
          <p:nvPr/>
        </p:nvSpPr>
        <p:spPr>
          <a:xfrm>
            <a:off x="317634" y="289105"/>
            <a:ext cx="114324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Отток прямых иностранных инвестиций по странам</a:t>
            </a:r>
            <a:br>
              <a:rPr lang="ru-RU" sz="2800" b="1" dirty="0"/>
            </a:br>
            <a:r>
              <a:rPr lang="ru-RU" sz="3200" b="1" dirty="0"/>
              <a:t>  </a:t>
            </a:r>
            <a:r>
              <a:rPr lang="ru-RU" sz="2400" b="1" i="1" dirty="0"/>
              <a:t>(млн. долларов США)</a:t>
            </a:r>
            <a:endParaRPr lang="ru-KG" sz="2400" b="1" i="1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AE3B80B-2AF8-D02C-2B4A-8E9F48A76F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1268926"/>
              </p:ext>
            </p:extLst>
          </p:nvPr>
        </p:nvGraphicFramePr>
        <p:xfrm>
          <a:off x="323850" y="1219200"/>
          <a:ext cx="10754828" cy="505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8677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38E6CE-324E-2CF3-80A3-15CAE551B7B5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25</a:t>
            </a:r>
            <a:endParaRPr lang="ru-KG" sz="1100" dirty="0">
              <a:solidFill>
                <a:schemeClr val="bg1"/>
              </a:solidFill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19EA06A5-6A23-F03F-E2DF-86E657B5E8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9957065"/>
              </p:ext>
            </p:extLst>
          </p:nvPr>
        </p:nvGraphicFramePr>
        <p:xfrm>
          <a:off x="0" y="1037279"/>
          <a:ext cx="5573027" cy="5056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74DF2E1-338F-1E74-DB2C-E18F6A439A51}"/>
              </a:ext>
            </a:extLst>
          </p:cNvPr>
          <p:cNvSpPr txBox="1"/>
          <p:nvPr/>
        </p:nvSpPr>
        <p:spPr>
          <a:xfrm>
            <a:off x="433137" y="144727"/>
            <a:ext cx="1131690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Отток прямых иностранных инвестиций по регионам</a:t>
            </a:r>
            <a:br>
              <a:rPr lang="ru-RU" sz="2800" b="1" dirty="0"/>
            </a:br>
            <a:r>
              <a:rPr lang="ru-RU" sz="2400" b="1" i="1" dirty="0"/>
              <a:t>(в процентах  к итогу)</a:t>
            </a:r>
            <a:endParaRPr lang="ru-KG" sz="2400" b="1" i="1" dirty="0"/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717E9B1C-63BB-175E-9195-2846341DB4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2850538"/>
              </p:ext>
            </p:extLst>
          </p:nvPr>
        </p:nvGraphicFramePr>
        <p:xfrm>
          <a:off x="5789594" y="1037279"/>
          <a:ext cx="5869005" cy="5056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36929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2C168C-E734-5A06-EDE2-311D44BF0F35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27</a:t>
            </a:r>
            <a:endParaRPr lang="ru-KG" sz="11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469E40-85BE-EBC8-CAA7-D74AC9C522B3}"/>
              </a:ext>
            </a:extLst>
          </p:cNvPr>
          <p:cNvSpPr txBox="1"/>
          <p:nvPr/>
        </p:nvSpPr>
        <p:spPr>
          <a:xfrm>
            <a:off x="356134" y="410258"/>
            <a:ext cx="1139390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/>
              <a:t>Прямые иностранные инвестиции</a:t>
            </a:r>
            <a:br>
              <a:rPr lang="ru-RU" altLang="ru-RU" sz="1800" b="1" dirty="0"/>
            </a:br>
            <a:r>
              <a:rPr lang="ru-RU" altLang="ru-RU" sz="2400" b="1" i="1" dirty="0"/>
              <a:t>(млн. долларов США)</a:t>
            </a:r>
          </a:p>
        </p:txBody>
      </p:sp>
      <p:graphicFrame>
        <p:nvGraphicFramePr>
          <p:cNvPr id="8" name="Объект 6">
            <a:extLst>
              <a:ext uri="{FF2B5EF4-FFF2-40B4-BE49-F238E27FC236}">
                <a16:creationId xmlns:a16="http://schemas.microsoft.com/office/drawing/2014/main" id="{6314E45B-1426-69B9-CD5E-E419799D8A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9038187"/>
              </p:ext>
            </p:extLst>
          </p:nvPr>
        </p:nvGraphicFramePr>
        <p:xfrm>
          <a:off x="415925" y="1089099"/>
          <a:ext cx="9892732" cy="497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27094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830569" y="2958440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1C69A9-6681-D5A0-3B6C-078325AF86C2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29</a:t>
            </a:r>
            <a:endParaRPr lang="ru-KG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379128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2507</TotalTime>
  <Words>578</Words>
  <Application>Microsoft Office PowerPoint</Application>
  <PresentationFormat>Широкоэкранный</PresentationFormat>
  <Paragraphs>214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DIN Pro Bold</vt:lpstr>
      <vt:lpstr>DIN Pro Regular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Proto</dc:creator>
  <cp:lastModifiedBy>Виктория Бирюкова</cp:lastModifiedBy>
  <cp:revision>268</cp:revision>
  <cp:lastPrinted>2025-12-12T04:31:14Z</cp:lastPrinted>
  <dcterms:created xsi:type="dcterms:W3CDTF">2024-10-02T10:12:32Z</dcterms:created>
  <dcterms:modified xsi:type="dcterms:W3CDTF">2025-12-12T04:32:29Z</dcterms:modified>
</cp:coreProperties>
</file>