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28" r:id="rId3"/>
    <p:sldId id="293" r:id="rId4"/>
    <p:sldId id="318" r:id="rId5"/>
    <p:sldId id="321" r:id="rId6"/>
    <p:sldId id="323" r:id="rId7"/>
    <p:sldId id="326" r:id="rId8"/>
    <p:sldId id="327" r:id="rId9"/>
    <p:sldId id="314" r:id="rId10"/>
    <p:sldId id="320" r:id="rId11"/>
    <p:sldId id="324" r:id="rId12"/>
    <p:sldId id="295" r:id="rId13"/>
    <p:sldId id="301" r:id="rId14"/>
    <p:sldId id="319" r:id="rId15"/>
    <p:sldId id="312" r:id="rId16"/>
    <p:sldId id="310" r:id="rId17"/>
    <p:sldId id="298" r:id="rId18"/>
  </p:sldIdLst>
  <p:sldSz cx="12192000" cy="6858000"/>
  <p:notesSz cx="6761163"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3" autoAdjust="0"/>
    <p:restoredTop sz="94195" autoAdjust="0"/>
  </p:normalViewPr>
  <p:slideViewPr>
    <p:cSldViewPr snapToGrid="0">
      <p:cViewPr varScale="1">
        <p:scale>
          <a:sx n="101" d="100"/>
          <a:sy n="101" d="100"/>
        </p:scale>
        <p:origin x="138" y="30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1.2\fin_trud_nsc\&#1055;&#1088;&#1077;&#1079;&#1077;&#1085;&#1090;&#1072;&#1094;&#1080;&#1080;\2018\&#1047;&#1055;_2016-2017&#1075;&#107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Nazarova\Desktop\&#1055;&#1088;&#1077;&#1079;&#1077;&#1085;&#1090;&#1072;&#1094;&#1080;&#1103;_&#1047;&#1055;_201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Nazarova\Desktop\&#1055;&#1088;&#1077;&#1079;&#1077;&#1085;&#1090;&#1072;&#1094;&#1080;&#1103;_&#1047;&#1055;_2017.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Nazarova\Desktop\&#1055;&#1088;&#1077;&#1079;&#1077;&#1085;&#1090;&#1072;&#1094;&#1080;&#1103;_&#1047;&#1055;_2017.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192.168.1.2\fin_trud_nsc\&#1055;&#1088;&#1077;&#1079;&#1077;&#1085;&#1090;&#1072;&#1094;&#1080;&#1080;\2018\&#1055;&#1088;&#1077;&#1079;&#1077;&#1085;&#1090;&#1072;&#1094;&#1080;&#1103;_&#1047;&#1055;_2017%20(&#1040;&#1074;&#1090;&#1086;&#1089;&#1086;&#1093;&#1088;&#1072;&#1085;&#1077;&#1085;&#1085;&#1099;&#1081;).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Nazarova\Desktop\&#1055;&#1088;&#1077;&#1079;&#1077;&#1085;&#1090;&#1072;&#1094;&#1080;&#1103;_&#1047;&#1055;_2017.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Nazarova\Desktop\&#1055;&#1088;&#1077;&#1079;&#1077;&#1085;&#1090;&#1072;&#1094;&#1080;&#1103;_&#1047;&#1055;_2017.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clustered"/>
        <c:varyColors val="0"/>
        <c:ser>
          <c:idx val="0"/>
          <c:order val="0"/>
          <c:tx>
            <c:strRef>
              <c:f>Лист1!$B$2</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Лист1!$A$3:$A$12</c:f>
              <c:strCache>
                <c:ptCount val="10"/>
                <c:pt idx="0">
                  <c:v>Ошская область </c:v>
                </c:pt>
                <c:pt idx="1">
                  <c:v>Баткенская область</c:v>
                </c:pt>
                <c:pt idx="2">
                  <c:v>Таласская область</c:v>
                </c:pt>
                <c:pt idx="3">
                  <c:v>Исcык-Кульская область</c:v>
                </c:pt>
                <c:pt idx="4">
                  <c:v>г. Ош</c:v>
                </c:pt>
                <c:pt idx="5">
                  <c:v>Чуйская область</c:v>
                </c:pt>
                <c:pt idx="6">
                  <c:v>Джалал-Абадская область</c:v>
                </c:pt>
                <c:pt idx="7">
                  <c:v>Нарынская область</c:v>
                </c:pt>
                <c:pt idx="8">
                  <c:v>Кыргызская Республика</c:v>
                </c:pt>
                <c:pt idx="9">
                  <c:v>г. Бишкек</c:v>
                </c:pt>
              </c:strCache>
            </c:strRef>
          </c:cat>
          <c:val>
            <c:numRef>
              <c:f>Лист1!$B$3:$B$12</c:f>
              <c:numCache>
                <c:formatCode>General</c:formatCode>
                <c:ptCount val="10"/>
                <c:pt idx="0">
                  <c:v>10163</c:v>
                </c:pt>
                <c:pt idx="1">
                  <c:v>10806</c:v>
                </c:pt>
                <c:pt idx="2">
                  <c:v>11547</c:v>
                </c:pt>
                <c:pt idx="3">
                  <c:v>11556</c:v>
                </c:pt>
                <c:pt idx="4">
                  <c:v>13676</c:v>
                </c:pt>
                <c:pt idx="5">
                  <c:v>14003</c:v>
                </c:pt>
                <c:pt idx="6">
                  <c:v>14152</c:v>
                </c:pt>
                <c:pt idx="7">
                  <c:v>14687</c:v>
                </c:pt>
                <c:pt idx="8">
                  <c:v>15391</c:v>
                </c:pt>
                <c:pt idx="9">
                  <c:v>20209</c:v>
                </c:pt>
              </c:numCache>
            </c:numRef>
          </c:val>
        </c:ser>
        <c:dLbls>
          <c:showLegendKey val="0"/>
          <c:showVal val="0"/>
          <c:showCatName val="0"/>
          <c:showSerName val="0"/>
          <c:showPercent val="0"/>
          <c:showBubbleSize val="0"/>
        </c:dLbls>
        <c:gapWidth val="182"/>
        <c:axId val="127741816"/>
        <c:axId val="127740248"/>
      </c:barChart>
      <c:catAx>
        <c:axId val="127741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mn-cs"/>
              </a:defRPr>
            </a:pPr>
            <a:endParaRPr lang="ru-RU"/>
          </a:p>
        </c:txPr>
        <c:crossAx val="127740248"/>
        <c:crosses val="autoZero"/>
        <c:auto val="1"/>
        <c:lblAlgn val="ctr"/>
        <c:lblOffset val="100"/>
        <c:noMultiLvlLbl val="0"/>
      </c:catAx>
      <c:valAx>
        <c:axId val="127740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27741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'[ЗП_2016-2017гг..xlsx]Лист1'!$B$3</c:f>
              <c:strCache>
                <c:ptCount val="1"/>
                <c:pt idx="0">
                  <c:v>Среднемесячная заработная плата 2016г.</c:v>
                </c:pt>
              </c:strCache>
            </c:strRef>
          </c:tx>
          <c:spPr>
            <a:solidFill>
              <a:schemeClr val="accent1"/>
            </a:solidFill>
            <a:ln>
              <a:noFill/>
            </a:ln>
            <a:effectLst/>
          </c:spPr>
          <c:invertIfNegative val="0"/>
          <c:dLbls>
            <c:delete val="1"/>
          </c:dLbls>
          <c:cat>
            <c:strRef>
              <c:f>'[ЗП_2016-2017гг..xlsx]Лист1'!$A$4:$A$13</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'[ЗП_2016-2017гг..xlsx]Лист1'!$B$4:$B$13</c:f>
              <c:numCache>
                <c:formatCode>General</c:formatCode>
                <c:ptCount val="10"/>
                <c:pt idx="0">
                  <c:v>14492</c:v>
                </c:pt>
                <c:pt idx="1">
                  <c:v>10472</c:v>
                </c:pt>
                <c:pt idx="2">
                  <c:v>13450</c:v>
                </c:pt>
                <c:pt idx="3">
                  <c:v>10691</c:v>
                </c:pt>
                <c:pt idx="4">
                  <c:v>14205</c:v>
                </c:pt>
                <c:pt idx="5">
                  <c:v>9998</c:v>
                </c:pt>
                <c:pt idx="6">
                  <c:v>10905</c:v>
                </c:pt>
                <c:pt idx="7">
                  <c:v>12828</c:v>
                </c:pt>
                <c:pt idx="8">
                  <c:v>18847</c:v>
                </c:pt>
                <c:pt idx="9">
                  <c:v>13139</c:v>
                </c:pt>
              </c:numCache>
            </c:numRef>
          </c:val>
        </c:ser>
        <c:ser>
          <c:idx val="1"/>
          <c:order val="1"/>
          <c:tx>
            <c:strRef>
              <c:f>'[ЗП_2016-2017гг..xlsx]Лист1'!$C$3</c:f>
              <c:strCache>
                <c:ptCount val="1"/>
                <c:pt idx="0">
                  <c:v>Среднемесячная заработная плата 2017г.</c:v>
                </c:pt>
              </c:strCache>
            </c:strRef>
          </c:tx>
          <c:spPr>
            <a:solidFill>
              <a:schemeClr val="accent3"/>
            </a:solidFill>
            <a:ln>
              <a:noFill/>
            </a:ln>
            <a:effectLst/>
          </c:spPr>
          <c:invertIfNegative val="0"/>
          <c:dLbls>
            <c:delete val="1"/>
          </c:dLbls>
          <c:cat>
            <c:strRef>
              <c:f>'[ЗП_2016-2017гг..xlsx]Лист1'!$A$4:$A$13</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'[ЗП_2016-2017гг..xlsx]Лист1'!$C$4:$C$13</c:f>
              <c:numCache>
                <c:formatCode>General</c:formatCode>
                <c:ptCount val="10"/>
                <c:pt idx="0">
                  <c:v>15391</c:v>
                </c:pt>
                <c:pt idx="1">
                  <c:v>10806</c:v>
                </c:pt>
                <c:pt idx="2">
                  <c:v>14152</c:v>
                </c:pt>
                <c:pt idx="3">
                  <c:v>11556</c:v>
                </c:pt>
                <c:pt idx="4">
                  <c:v>14687</c:v>
                </c:pt>
                <c:pt idx="5">
                  <c:v>10163</c:v>
                </c:pt>
                <c:pt idx="6">
                  <c:v>11547</c:v>
                </c:pt>
                <c:pt idx="7">
                  <c:v>14003</c:v>
                </c:pt>
                <c:pt idx="8">
                  <c:v>20209</c:v>
                </c:pt>
                <c:pt idx="9">
                  <c:v>13676</c:v>
                </c:pt>
              </c:numCache>
            </c:numRef>
          </c:val>
        </c:ser>
        <c:dLbls>
          <c:showLegendKey val="0"/>
          <c:showVal val="1"/>
          <c:showCatName val="0"/>
          <c:showSerName val="0"/>
          <c:showPercent val="0"/>
          <c:showBubbleSize val="0"/>
        </c:dLbls>
        <c:gapWidth val="150"/>
        <c:axId val="127739464"/>
        <c:axId val="127742208"/>
      </c:barChart>
      <c:lineChart>
        <c:grouping val="standard"/>
        <c:varyColors val="0"/>
        <c:ser>
          <c:idx val="2"/>
          <c:order val="2"/>
          <c:tx>
            <c:strRef>
              <c:f>'[ЗП_2016-2017гг..xlsx]Лист1'!$D$3</c:f>
              <c:strCache>
                <c:ptCount val="1"/>
                <c:pt idx="0">
                  <c:v>2017г. в % к 2016г.</c:v>
                </c:pt>
              </c:strCache>
            </c:strRef>
          </c:tx>
          <c:spPr>
            <a:ln w="28575" cap="rnd">
              <a:solidFill>
                <a:schemeClr val="accent5"/>
              </a:solidFill>
              <a:round/>
            </a:ln>
            <a:effectLst/>
          </c:spPr>
          <c:marker>
            <c:symbol val="none"/>
          </c:marker>
          <c:dLbls>
            <c:dLbl>
              <c:idx val="0"/>
              <c:layout>
                <c:manualLayout>
                  <c:x val="-4.3478268311925444E-2"/>
                  <c:y val="-2.352941176470588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2705218912853285E-2"/>
                  <c:y val="-3.780974988420569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6618357487922708E-2"/>
                  <c:y val="-2.352941176470588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34782683119255E-2"/>
                  <c:y val="-3.235294117647060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2608701233944146E-2"/>
                  <c:y val="-6.764705882352940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4.3478268311925423E-2"/>
                  <c:y val="-5.882352941176470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4.4444444444444536E-2"/>
                  <c:y val="-2.05656283193813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3.9130441480733039E-2"/>
                  <c:y val="-1.764705882352941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3043480493577626E-2"/>
                  <c:y val="-2.941176470588236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0869567077981356E-2"/>
                  <c:y val="-3.235294117647056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'[ЗП_2016-2017гг..xlsx]Лист1'!$A$4:$A$13</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'[ЗП_2016-2017гг..xlsx]Лист1'!$D$4:$D$13</c:f>
              <c:numCache>
                <c:formatCode>General</c:formatCode>
                <c:ptCount val="10"/>
                <c:pt idx="0">
                  <c:v>106.7</c:v>
                </c:pt>
                <c:pt idx="1">
                  <c:v>103.5</c:v>
                </c:pt>
                <c:pt idx="2">
                  <c:v>105.3</c:v>
                </c:pt>
                <c:pt idx="3">
                  <c:v>108.2</c:v>
                </c:pt>
                <c:pt idx="4">
                  <c:v>104</c:v>
                </c:pt>
                <c:pt idx="5">
                  <c:v>102.1</c:v>
                </c:pt>
                <c:pt idx="6">
                  <c:v>106.6</c:v>
                </c:pt>
                <c:pt idx="7">
                  <c:v>109.1</c:v>
                </c:pt>
                <c:pt idx="8">
                  <c:v>107.9</c:v>
                </c:pt>
                <c:pt idx="9">
                  <c:v>104.3</c:v>
                </c:pt>
              </c:numCache>
            </c:numRef>
          </c:val>
          <c:smooth val="0"/>
        </c:ser>
        <c:dLbls>
          <c:showLegendKey val="0"/>
          <c:showVal val="1"/>
          <c:showCatName val="0"/>
          <c:showSerName val="0"/>
          <c:showPercent val="0"/>
          <c:showBubbleSize val="0"/>
        </c:dLbls>
        <c:marker val="1"/>
        <c:smooth val="0"/>
        <c:axId val="127739856"/>
        <c:axId val="127742600"/>
      </c:lineChart>
      <c:catAx>
        <c:axId val="12773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7742208"/>
        <c:crosses val="autoZero"/>
        <c:auto val="1"/>
        <c:lblAlgn val="ctr"/>
        <c:lblOffset val="100"/>
        <c:noMultiLvlLbl val="0"/>
      </c:catAx>
      <c:valAx>
        <c:axId val="127742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сомы</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7739464"/>
        <c:crosses val="autoZero"/>
        <c:crossBetween val="between"/>
      </c:valAx>
      <c:valAx>
        <c:axId val="127742600"/>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проценты</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7739856"/>
        <c:crosses val="max"/>
        <c:crossBetween val="between"/>
      </c:valAx>
      <c:catAx>
        <c:axId val="127739856"/>
        <c:scaling>
          <c:orientation val="minMax"/>
        </c:scaling>
        <c:delete val="1"/>
        <c:axPos val="b"/>
        <c:numFmt formatCode="General" sourceLinked="1"/>
        <c:majorTickMark val="out"/>
        <c:minorTickMark val="none"/>
        <c:tickLblPos val="nextTo"/>
        <c:crossAx val="12774260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654589371980679"/>
          <c:y val="0.10646527311906367"/>
          <c:w val="0.48123188405797102"/>
          <c:h val="0.82404009984974735"/>
        </c:manualLayout>
      </c:layout>
      <c:barChart>
        <c:barDir val="bar"/>
        <c:grouping val="clustered"/>
        <c:varyColors val="0"/>
        <c:ser>
          <c:idx val="0"/>
          <c:order val="0"/>
          <c:spPr>
            <a:solidFill>
              <a:schemeClr val="accent1"/>
            </a:solidFill>
            <a:ln>
              <a:noFill/>
            </a:ln>
            <a:effectLst/>
          </c:spPr>
          <c:invertIfNegative val="0"/>
          <c:dLbls>
            <c:dLbl>
              <c:idx val="9"/>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'[Презентация_ЗП_2017 (Автосохраненный).xlsx]ЗП и численность'!$A$47:$A$66</c:f>
              <c:strCache>
                <c:ptCount val="20"/>
                <c:pt idx="0">
                  <c:v>Искусство, развлечения и отдых</c:v>
                </c:pt>
                <c:pt idx="1">
                  <c:v>Здравоохранение и социальное обслуживание население</c:v>
                </c:pt>
                <c:pt idx="2">
                  <c:v>Сельское хозяйство, лесное хозяйство и рыболовство</c:v>
                </c:pt>
                <c:pt idx="3">
                  <c:v>Образование</c:v>
                </c:pt>
                <c:pt idx="4">
                  <c:v>Водоснабжение, очистка, обработка отходов и получение вторичного сырья </c:v>
                </c:pt>
                <c:pt idx="5">
                  <c:v>Операции с недвижимым имуществом</c:v>
                </c:pt>
                <c:pt idx="6">
                  <c:v>Деятельность гостиниц и ресторанов</c:v>
                </c:pt>
                <c:pt idx="7">
                  <c:v>Административная и вспомогательная деятельность</c:v>
                </c:pt>
                <c:pt idx="8">
                  <c:v>Обрабатывающие производства (обрабатывающая промышленность)</c:v>
                </c:pt>
                <c:pt idx="9">
                  <c:v>Всего</c:v>
                </c:pt>
                <c:pt idx="10">
                  <c:v>Строительство </c:v>
                </c:pt>
                <c:pt idx="11">
                  <c:v>Оптовая и розничная торговля, ремонт автомобилей и мотоциклов</c:v>
                </c:pt>
                <c:pt idx="12">
                  <c:v>Прочая обслуживающая деятельность</c:v>
                </c:pt>
                <c:pt idx="13">
                  <c:v>Государственное управление и оборона; обязательное социальное обеспечение</c:v>
                </c:pt>
                <c:pt idx="14">
                  <c:v>Профессиональная, научная и техническая деятельность</c:v>
                </c:pt>
                <c:pt idx="15">
                  <c:v>Транспортная деятельность и хранение грузов</c:v>
                </c:pt>
                <c:pt idx="16">
                  <c:v>Добыча полезных ископаемых</c:v>
                </c:pt>
                <c:pt idx="17">
                  <c:v>Информация и связь</c:v>
                </c:pt>
                <c:pt idx="18">
                  <c:v>Обеспечение (снабжение) электроэнергией, газом, паром и кондиционированным воздухом</c:v>
                </c:pt>
                <c:pt idx="19">
                  <c:v>Финансовое посредничество и страхование </c:v>
                </c:pt>
              </c:strCache>
            </c:strRef>
          </c:cat>
          <c:val>
            <c:numRef>
              <c:f>'[Презентация_ЗП_2017 (Автосохраненный).xlsx]ЗП и численность'!$B$47:$B$66</c:f>
              <c:numCache>
                <c:formatCode>General</c:formatCode>
                <c:ptCount val="20"/>
                <c:pt idx="0">
                  <c:v>8541</c:v>
                </c:pt>
                <c:pt idx="1">
                  <c:v>9945</c:v>
                </c:pt>
                <c:pt idx="2">
                  <c:v>10017</c:v>
                </c:pt>
                <c:pt idx="3">
                  <c:v>11147</c:v>
                </c:pt>
                <c:pt idx="4">
                  <c:v>12778</c:v>
                </c:pt>
                <c:pt idx="5">
                  <c:v>13085</c:v>
                </c:pt>
                <c:pt idx="6">
                  <c:v>13522</c:v>
                </c:pt>
                <c:pt idx="7">
                  <c:v>13626</c:v>
                </c:pt>
                <c:pt idx="8">
                  <c:v>15222</c:v>
                </c:pt>
                <c:pt idx="9">
                  <c:v>15391</c:v>
                </c:pt>
                <c:pt idx="10">
                  <c:v>15507</c:v>
                </c:pt>
                <c:pt idx="11">
                  <c:v>15906</c:v>
                </c:pt>
                <c:pt idx="12">
                  <c:v>16329</c:v>
                </c:pt>
                <c:pt idx="13">
                  <c:v>18340</c:v>
                </c:pt>
                <c:pt idx="14">
                  <c:v>20614</c:v>
                </c:pt>
                <c:pt idx="15">
                  <c:v>24333</c:v>
                </c:pt>
                <c:pt idx="16">
                  <c:v>25309</c:v>
                </c:pt>
                <c:pt idx="17">
                  <c:v>29373</c:v>
                </c:pt>
                <c:pt idx="18">
                  <c:v>29281</c:v>
                </c:pt>
                <c:pt idx="19">
                  <c:v>34667</c:v>
                </c:pt>
              </c:numCache>
            </c:numRef>
          </c:val>
        </c:ser>
        <c:dLbls>
          <c:showLegendKey val="0"/>
          <c:showVal val="0"/>
          <c:showCatName val="0"/>
          <c:showSerName val="0"/>
          <c:showPercent val="0"/>
          <c:showBubbleSize val="0"/>
        </c:dLbls>
        <c:gapWidth val="182"/>
        <c:axId val="127741032"/>
        <c:axId val="128254096"/>
      </c:barChart>
      <c:catAx>
        <c:axId val="127741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mn-cs"/>
              </a:defRPr>
            </a:pPr>
            <a:endParaRPr lang="ru-RU"/>
          </a:p>
        </c:txPr>
        <c:crossAx val="128254096"/>
        <c:crosses val="autoZero"/>
        <c:auto val="1"/>
        <c:lblAlgn val="ctr"/>
        <c:lblOffset val="100"/>
        <c:noMultiLvlLbl val="0"/>
      </c:catAx>
      <c:valAx>
        <c:axId val="128254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27741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'Отношение ЗП'!$B$52</c:f>
              <c:strCache>
                <c:ptCount val="1"/>
                <c:pt idx="0">
                  <c:v>среднемесячная заработная плата бюджетной сферы</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'Отношение ЗП'!$A$53:$A$62</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'Отношение ЗП'!$B$53:$B$62</c:f>
              <c:numCache>
                <c:formatCode>General</c:formatCode>
                <c:ptCount val="10"/>
                <c:pt idx="0">
                  <c:v>12116</c:v>
                </c:pt>
                <c:pt idx="1">
                  <c:v>10207</c:v>
                </c:pt>
                <c:pt idx="2">
                  <c:v>10183</c:v>
                </c:pt>
                <c:pt idx="3">
                  <c:v>10452</c:v>
                </c:pt>
                <c:pt idx="4">
                  <c:v>13698</c:v>
                </c:pt>
                <c:pt idx="5">
                  <c:v>9679</c:v>
                </c:pt>
                <c:pt idx="6">
                  <c:v>10091</c:v>
                </c:pt>
                <c:pt idx="7">
                  <c:v>11352</c:v>
                </c:pt>
                <c:pt idx="8">
                  <c:v>16099</c:v>
                </c:pt>
                <c:pt idx="9">
                  <c:v>11791</c:v>
                </c:pt>
              </c:numCache>
            </c:numRef>
          </c:val>
        </c:ser>
        <c:ser>
          <c:idx val="1"/>
          <c:order val="1"/>
          <c:tx>
            <c:strRef>
              <c:f>'Отношение ЗП'!$C$52</c:f>
              <c:strCache>
                <c:ptCount val="1"/>
                <c:pt idx="0">
                  <c:v>среднемесячная заработная плата небюджетной сферы</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'Отношение ЗП'!$A$53:$A$62</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'Отношение ЗП'!$C$53:$C$62</c:f>
              <c:numCache>
                <c:formatCode>General</c:formatCode>
                <c:ptCount val="10"/>
                <c:pt idx="0">
                  <c:v>21128</c:v>
                </c:pt>
                <c:pt idx="1">
                  <c:v>13311</c:v>
                </c:pt>
                <c:pt idx="2">
                  <c:v>23510</c:v>
                </c:pt>
                <c:pt idx="3">
                  <c:v>14209</c:v>
                </c:pt>
                <c:pt idx="4">
                  <c:v>20057</c:v>
                </c:pt>
                <c:pt idx="5">
                  <c:v>14230</c:v>
                </c:pt>
                <c:pt idx="6">
                  <c:v>19230</c:v>
                </c:pt>
                <c:pt idx="7">
                  <c:v>17442</c:v>
                </c:pt>
                <c:pt idx="8">
                  <c:v>23774</c:v>
                </c:pt>
                <c:pt idx="9">
                  <c:v>17539</c:v>
                </c:pt>
              </c:numCache>
            </c:numRef>
          </c:val>
        </c:ser>
        <c:dLbls>
          <c:showLegendKey val="0"/>
          <c:showVal val="0"/>
          <c:showCatName val="0"/>
          <c:showSerName val="0"/>
          <c:showPercent val="0"/>
          <c:showBubbleSize val="0"/>
        </c:dLbls>
        <c:gapWidth val="150"/>
        <c:axId val="128250960"/>
        <c:axId val="128256448"/>
      </c:barChart>
      <c:lineChart>
        <c:grouping val="standard"/>
        <c:varyColors val="0"/>
        <c:ser>
          <c:idx val="2"/>
          <c:order val="2"/>
          <c:tx>
            <c:strRef>
              <c:f>'Отношение ЗП'!$D$52</c:f>
              <c:strCache>
                <c:ptCount val="1"/>
                <c:pt idx="0">
                  <c:v>Отношение заработной платы небюджетной сферы к заработной плате бюджетной сферы в %</c:v>
                </c:pt>
              </c:strCache>
            </c:strRef>
          </c:tx>
          <c:spPr>
            <a:ln w="28575" cap="rnd">
              <a:solidFill>
                <a:schemeClr val="accent4"/>
              </a:solidFill>
              <a:round/>
            </a:ln>
            <a:effectLst/>
          </c:spPr>
          <c:marker>
            <c:symbol val="none"/>
          </c:marker>
          <c:cat>
            <c:strRef>
              <c:f>'Отношение ЗП'!$A$53:$A$62</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'Отношение ЗП'!$D$53:$D$62</c:f>
              <c:numCache>
                <c:formatCode>0.0</c:formatCode>
                <c:ptCount val="10"/>
                <c:pt idx="0">
                  <c:v>174.38098382304389</c:v>
                </c:pt>
                <c:pt idx="1">
                  <c:v>130.41050259625746</c:v>
                </c:pt>
                <c:pt idx="2">
                  <c:v>230.87498772463911</c:v>
                </c:pt>
                <c:pt idx="3">
                  <c:v>135.94527363184079</c:v>
                </c:pt>
                <c:pt idx="4">
                  <c:v>146.42283545043071</c:v>
                </c:pt>
                <c:pt idx="5">
                  <c:v>147.01932017770432</c:v>
                </c:pt>
                <c:pt idx="6">
                  <c:v>190.56585075810128</c:v>
                </c:pt>
                <c:pt idx="7">
                  <c:v>153.64693446088796</c:v>
                </c:pt>
                <c:pt idx="8">
                  <c:v>147.67376855705322</c:v>
                </c:pt>
                <c:pt idx="9">
                  <c:v>148.74904588245272</c:v>
                </c:pt>
              </c:numCache>
            </c:numRef>
          </c:val>
          <c:smooth val="0"/>
        </c:ser>
        <c:dLbls>
          <c:showLegendKey val="0"/>
          <c:showVal val="0"/>
          <c:showCatName val="0"/>
          <c:showSerName val="0"/>
          <c:showPercent val="0"/>
          <c:showBubbleSize val="0"/>
        </c:dLbls>
        <c:marker val="1"/>
        <c:smooth val="0"/>
        <c:axId val="128250176"/>
        <c:axId val="128256840"/>
      </c:lineChart>
      <c:catAx>
        <c:axId val="12825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6448"/>
        <c:crosses val="autoZero"/>
        <c:auto val="1"/>
        <c:lblAlgn val="ctr"/>
        <c:lblOffset val="100"/>
        <c:noMultiLvlLbl val="0"/>
      </c:catAx>
      <c:valAx>
        <c:axId val="1282564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сомов</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0960"/>
        <c:crosses val="autoZero"/>
        <c:crossBetween val="between"/>
      </c:valAx>
      <c:valAx>
        <c:axId val="128256840"/>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проценты</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0176"/>
        <c:crosses val="max"/>
        <c:crossBetween val="between"/>
      </c:valAx>
      <c:catAx>
        <c:axId val="128250176"/>
        <c:scaling>
          <c:orientation val="minMax"/>
        </c:scaling>
        <c:delete val="1"/>
        <c:axPos val="b"/>
        <c:numFmt formatCode="General" sourceLinked="1"/>
        <c:majorTickMark val="none"/>
        <c:minorTickMark val="none"/>
        <c:tickLblPos val="nextTo"/>
        <c:crossAx val="12825684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1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layout>
                <c:manualLayout>
                  <c:x val="-3.9247359483988574E-2"/>
                  <c:y val="0.28763920369539014"/>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dLbl>
              <c:idx val="1"/>
              <c:layout>
                <c:manualLayout>
                  <c:x val="1.3350761432909428E-2"/>
                  <c:y val="2.8726083422810699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accent2"/>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manualLayout>
                      <c:w val="0.14293519902818308"/>
                      <c:h val="0.12105544250457204"/>
                    </c:manualLayout>
                  </c15:layout>
                </c:ext>
              </c:extLst>
            </c:dLbl>
            <c:dLbl>
              <c:idx val="2"/>
              <c:layout>
                <c:manualLayout>
                  <c:x val="-2.6067499078902778E-2"/>
                  <c:y val="1.3311635051300407E-3"/>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dLbl>
              <c:idx val="3"/>
              <c:layout>
                <c:manualLayout>
                  <c:x val="0.15083263607504693"/>
                  <c:y val="0"/>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ЗП!$A$80:$A$83</c:f>
              <c:strCache>
                <c:ptCount val="4"/>
                <c:pt idx="0">
                  <c:v>Остальные виды деятельности</c:v>
                </c:pt>
                <c:pt idx="1">
                  <c:v>Образование</c:v>
                </c:pt>
                <c:pt idx="2">
                  <c:v>Здравоохранение и социальное обслуживание населения</c:v>
                </c:pt>
                <c:pt idx="3">
                  <c:v>Искусство, развлечения и отдых</c:v>
                </c:pt>
              </c:strCache>
            </c:strRef>
          </c:cat>
          <c:val>
            <c:numRef>
              <c:f>ЗП!$B$80:$B$83</c:f>
              <c:numCache>
                <c:formatCode>General</c:formatCode>
                <c:ptCount val="4"/>
                <c:pt idx="0">
                  <c:v>269241</c:v>
                </c:pt>
                <c:pt idx="1">
                  <c:v>182364</c:v>
                </c:pt>
                <c:pt idx="2">
                  <c:v>70788</c:v>
                </c:pt>
                <c:pt idx="3">
                  <c:v>13179</c:v>
                </c:pt>
              </c:numCache>
            </c:numRef>
          </c:val>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61665652359251"/>
          <c:y val="3.3044464358000028E-2"/>
          <c:w val="0.87157508472881995"/>
          <c:h val="0.75247674847547041"/>
        </c:manualLayout>
      </c:layout>
      <c:lineChart>
        <c:grouping val="standard"/>
        <c:varyColors val="0"/>
        <c:ser>
          <c:idx val="0"/>
          <c:order val="0"/>
          <c:tx>
            <c:strRef>
              <c:f>ЗП!$A$72</c:f>
              <c:strCache>
                <c:ptCount val="1"/>
                <c:pt idx="0">
                  <c:v>Образование</c:v>
                </c:pt>
              </c:strCache>
            </c:strRef>
          </c:tx>
          <c:spPr>
            <a:ln w="28575" cap="rnd">
              <a:solidFill>
                <a:schemeClr val="accent1"/>
              </a:solidFill>
              <a:round/>
            </a:ln>
            <a:effectLst/>
          </c:spPr>
          <c:marker>
            <c:symbol val="none"/>
          </c:marker>
          <c:dLbls>
            <c:dLbl>
              <c:idx val="0"/>
              <c:layout>
                <c:manualLayout>
                  <c:x val="-2.4320398073211899E-3"/>
                  <c:y val="-3.10945273631840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2160199036605837E-3"/>
                  <c:y val="2.332089552238806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7281592292846695E-3"/>
                  <c:y val="2.591210613598673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8240298554908847E-2"/>
                  <c:y val="3.368573797678270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5121393256240869E-3"/>
                  <c:y val="-2.850331674958540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ЗП!$B$71:$G$71</c:f>
              <c:numCache>
                <c:formatCode>General</c:formatCode>
                <c:ptCount val="6"/>
                <c:pt idx="0">
                  <c:v>2012</c:v>
                </c:pt>
                <c:pt idx="1">
                  <c:v>2013</c:v>
                </c:pt>
                <c:pt idx="2">
                  <c:v>2014</c:v>
                </c:pt>
                <c:pt idx="3">
                  <c:v>2015</c:v>
                </c:pt>
                <c:pt idx="4">
                  <c:v>2016</c:v>
                </c:pt>
                <c:pt idx="5">
                  <c:v>2017</c:v>
                </c:pt>
              </c:numCache>
            </c:numRef>
          </c:cat>
          <c:val>
            <c:numRef>
              <c:f>ЗП!$B$72:$G$72</c:f>
              <c:numCache>
                <c:formatCode>General</c:formatCode>
                <c:ptCount val="6"/>
                <c:pt idx="0">
                  <c:v>7999</c:v>
                </c:pt>
                <c:pt idx="1">
                  <c:v>7799</c:v>
                </c:pt>
                <c:pt idx="2" formatCode="0">
                  <c:v>8204.2999999999993</c:v>
                </c:pt>
                <c:pt idx="3" formatCode="0">
                  <c:v>9233.2000000000007</c:v>
                </c:pt>
                <c:pt idx="4" formatCode="0">
                  <c:v>10861.8</c:v>
                </c:pt>
                <c:pt idx="5">
                  <c:v>11147</c:v>
                </c:pt>
              </c:numCache>
            </c:numRef>
          </c:val>
          <c:smooth val="0"/>
        </c:ser>
        <c:ser>
          <c:idx val="1"/>
          <c:order val="1"/>
          <c:tx>
            <c:strRef>
              <c:f>ЗП!$A$73</c:f>
              <c:strCache>
                <c:ptCount val="1"/>
                <c:pt idx="0">
                  <c:v>Здравоохранение и социальное обслуживание населения</c:v>
                </c:pt>
              </c:strCache>
            </c:strRef>
          </c:tx>
          <c:spPr>
            <a:ln w="28575" cap="rnd">
              <a:solidFill>
                <a:schemeClr val="accent2"/>
              </a:solidFill>
              <a:round/>
            </a:ln>
            <a:effectLst/>
          </c:spPr>
          <c:marker>
            <c:symbol val="none"/>
          </c:marker>
          <c:dLbls>
            <c:dLbl>
              <c:idx val="0"/>
              <c:layout>
                <c:manualLayout>
                  <c:x val="-1.216019903660606E-3"/>
                  <c:y val="-3.886815920398009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6480597109817513E-3"/>
                  <c:y val="-2.3752489567201478E-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6480597109817513E-3"/>
                  <c:y val="-4.923300165837481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ЗП!$B$71:$G$71</c:f>
              <c:numCache>
                <c:formatCode>General</c:formatCode>
                <c:ptCount val="6"/>
                <c:pt idx="0">
                  <c:v>2012</c:v>
                </c:pt>
                <c:pt idx="1">
                  <c:v>2013</c:v>
                </c:pt>
                <c:pt idx="2">
                  <c:v>2014</c:v>
                </c:pt>
                <c:pt idx="3">
                  <c:v>2015</c:v>
                </c:pt>
                <c:pt idx="4">
                  <c:v>2016</c:v>
                </c:pt>
                <c:pt idx="5">
                  <c:v>2017</c:v>
                </c:pt>
              </c:numCache>
            </c:numRef>
          </c:cat>
          <c:val>
            <c:numRef>
              <c:f>ЗП!$B$73:$G$73</c:f>
              <c:numCache>
                <c:formatCode>General</c:formatCode>
                <c:ptCount val="6"/>
                <c:pt idx="0">
                  <c:v>9469</c:v>
                </c:pt>
                <c:pt idx="1">
                  <c:v>9291</c:v>
                </c:pt>
                <c:pt idx="2">
                  <c:v>9244</c:v>
                </c:pt>
                <c:pt idx="3">
                  <c:v>9381</c:v>
                </c:pt>
                <c:pt idx="4" formatCode="0">
                  <c:v>9727.7999999999993</c:v>
                </c:pt>
                <c:pt idx="5">
                  <c:v>9945</c:v>
                </c:pt>
              </c:numCache>
            </c:numRef>
          </c:val>
          <c:smooth val="0"/>
        </c:ser>
        <c:ser>
          <c:idx val="2"/>
          <c:order val="2"/>
          <c:tx>
            <c:strRef>
              <c:f>ЗП!$A$74</c:f>
              <c:strCache>
                <c:ptCount val="1"/>
                <c:pt idx="0">
                  <c:v>Искусство, развлечения и отдых</c:v>
                </c:pt>
              </c:strCache>
            </c:strRef>
          </c:tx>
          <c:spPr>
            <a:ln w="28575" cap="rnd">
              <a:solidFill>
                <a:schemeClr val="accent3"/>
              </a:solidFill>
              <a:round/>
            </a:ln>
            <a:effectLst/>
          </c:spPr>
          <c:marker>
            <c:symbol val="none"/>
          </c:marker>
          <c:dLbls>
            <c:dLbl>
              <c:idx val="1"/>
              <c:layout>
                <c:manualLayout>
                  <c:x val="-6.0800995183029191E-3"/>
                  <c:y val="-1.55472636815920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672338362229925E-2"/>
                  <c:y val="3.6277050606547318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manualLayout>
                      <c:w val="4.134467672445985E-2"/>
                      <c:h val="4.4309701492537309E-2"/>
                    </c:manualLayout>
                  </c15:layout>
                </c:ext>
              </c:extLst>
            </c:dLbl>
            <c:dLbl>
              <c:idx val="3"/>
              <c:layout>
                <c:manualLayout>
                  <c:x val="-1.8240298554908847E-2"/>
                  <c:y val="-3.109442534701819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manualLayout>
                      <c:w val="4.134467672445985E-2"/>
                      <c:h val="5.4674543946931997E-2"/>
                    </c:manualLayout>
                  </c15:layout>
                </c:ext>
              </c:extLst>
            </c:dLbl>
            <c:dLbl>
              <c:idx val="4"/>
              <c:layout>
                <c:manualLayout>
                  <c:x val="-4.8640796146424241E-3"/>
                  <c:y val="1.81384742951906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ЗП!$B$71:$G$71</c:f>
              <c:numCache>
                <c:formatCode>General</c:formatCode>
                <c:ptCount val="6"/>
                <c:pt idx="0">
                  <c:v>2012</c:v>
                </c:pt>
                <c:pt idx="1">
                  <c:v>2013</c:v>
                </c:pt>
                <c:pt idx="2">
                  <c:v>2014</c:v>
                </c:pt>
                <c:pt idx="3">
                  <c:v>2015</c:v>
                </c:pt>
                <c:pt idx="4">
                  <c:v>2016</c:v>
                </c:pt>
                <c:pt idx="5">
                  <c:v>2017</c:v>
                </c:pt>
              </c:numCache>
            </c:numRef>
          </c:cat>
          <c:val>
            <c:numRef>
              <c:f>ЗП!$B$74:$G$74</c:f>
              <c:numCache>
                <c:formatCode>General</c:formatCode>
                <c:ptCount val="6"/>
                <c:pt idx="0">
                  <c:v>6515</c:v>
                </c:pt>
                <c:pt idx="1">
                  <c:v>8166</c:v>
                </c:pt>
                <c:pt idx="2">
                  <c:v>9182</c:v>
                </c:pt>
                <c:pt idx="3">
                  <c:v>9741</c:v>
                </c:pt>
                <c:pt idx="4" formatCode="0">
                  <c:v>9042.1</c:v>
                </c:pt>
                <c:pt idx="5">
                  <c:v>8541</c:v>
                </c:pt>
              </c:numCache>
            </c:numRef>
          </c:val>
          <c:smooth val="0"/>
        </c:ser>
        <c:dLbls>
          <c:showLegendKey val="0"/>
          <c:showVal val="0"/>
          <c:showCatName val="0"/>
          <c:showSerName val="0"/>
          <c:showPercent val="0"/>
          <c:showBubbleSize val="0"/>
        </c:dLbls>
        <c:smooth val="0"/>
        <c:axId val="128249392"/>
        <c:axId val="128251352"/>
      </c:lineChart>
      <c:catAx>
        <c:axId val="12824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1352"/>
        <c:crosses val="autoZero"/>
        <c:auto val="1"/>
        <c:lblAlgn val="ctr"/>
        <c:lblOffset val="100"/>
        <c:noMultiLvlLbl val="0"/>
      </c:catAx>
      <c:valAx>
        <c:axId val="128251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Сомы</a:t>
                </a:r>
              </a:p>
              <a:p>
                <a:pPr>
                  <a:defRPr/>
                </a:pPr>
                <a:endParaRPr lang="ru-RU"/>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493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autoTitleDeleted val="0"/>
    <c:plotArea>
      <c:layout>
        <c:manualLayout>
          <c:layoutTarget val="inner"/>
          <c:xMode val="edge"/>
          <c:yMode val="edge"/>
          <c:x val="5.8929425405842416E-2"/>
          <c:y val="0.11676250287359205"/>
          <c:w val="0.92808294825997417"/>
          <c:h val="0.73232081859539033"/>
        </c:manualLayout>
      </c:layout>
      <c:lineChart>
        <c:grouping val="standard"/>
        <c:varyColors val="0"/>
        <c:ser>
          <c:idx val="0"/>
          <c:order val="0"/>
          <c:tx>
            <c:strRef>
              <c:f>'[Презентация_ЗП_2017 (Автосохраненный).xlsx]ЗП и численность'!$A$33</c:f>
              <c:strCache>
                <c:ptCount val="1"/>
                <c:pt idx="0">
                  <c:v>Номинальный рост заработной платы в %</c:v>
                </c:pt>
              </c:strCache>
            </c:strRef>
          </c:tx>
          <c:spPr>
            <a:ln w="28575" cap="rnd">
              <a:solidFill>
                <a:schemeClr val="accent1"/>
              </a:solidFill>
              <a:round/>
            </a:ln>
            <a:effectLst/>
          </c:spPr>
          <c:marker>
            <c:symbol val="none"/>
          </c:marker>
          <c:dLbls>
            <c:dLbl>
              <c:idx val="0"/>
              <c:layout>
                <c:manualLayout>
                  <c:x val="-2.9517332577689619E-2"/>
                  <c:y val="-3.52408577082599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3059412487012371E-2"/>
                  <c:y val="-3.7951692916587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5349012940398688E-2"/>
                  <c:y val="-3.253002249993222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7227732124304261E-3"/>
                  <c:y val="-2.7108352083276856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'[Презентация_ЗП_2017 (Автосохраненный).xlsx]ЗП и численность'!$B$32:$F$32</c:f>
              <c:numCache>
                <c:formatCode>General</c:formatCode>
                <c:ptCount val="5"/>
                <c:pt idx="0">
                  <c:v>2013</c:v>
                </c:pt>
                <c:pt idx="1">
                  <c:v>2014</c:v>
                </c:pt>
                <c:pt idx="2">
                  <c:v>2015</c:v>
                </c:pt>
                <c:pt idx="3">
                  <c:v>2016</c:v>
                </c:pt>
                <c:pt idx="4">
                  <c:v>2017</c:v>
                </c:pt>
              </c:numCache>
            </c:numRef>
          </c:cat>
          <c:val>
            <c:numRef>
              <c:f>'[Презентация_ЗП_2017 (Автосохраненный).xlsx]ЗП и численность'!$B$33:$F$33</c:f>
              <c:numCache>
                <c:formatCode>0.0</c:formatCode>
                <c:ptCount val="5"/>
                <c:pt idx="0">
                  <c:v>105.72978818615752</c:v>
                </c:pt>
                <c:pt idx="1">
                  <c:v>108.32378097169561</c:v>
                </c:pt>
                <c:pt idx="2">
                  <c:v>109.75010175010173</c:v>
                </c:pt>
                <c:pt idx="3">
                  <c:v>110.12030142106981</c:v>
                </c:pt>
                <c:pt idx="4">
                  <c:v>106.7</c:v>
                </c:pt>
              </c:numCache>
            </c:numRef>
          </c:val>
          <c:smooth val="0"/>
        </c:ser>
        <c:ser>
          <c:idx val="1"/>
          <c:order val="1"/>
          <c:tx>
            <c:strRef>
              <c:f>'[Презентация_ЗП_2017 (Автосохраненный).xlsx]ЗП и численность'!$A$34</c:f>
              <c:strCache>
                <c:ptCount val="1"/>
                <c:pt idx="0">
                  <c:v>Реальный рост заработной платы в %</c:v>
                </c:pt>
              </c:strCache>
            </c:strRef>
          </c:tx>
          <c:spPr>
            <a:ln w="28575" cap="rnd">
              <a:solidFill>
                <a:schemeClr val="accent2"/>
              </a:solidFill>
              <a:round/>
            </a:ln>
            <a:effectLst/>
          </c:spPr>
          <c:marker>
            <c:symbol val="none"/>
          </c:marker>
          <c:dLbls>
            <c:dLbl>
              <c:idx val="0"/>
              <c:layout>
                <c:manualLayout>
                  <c:x val="-1.6529706243506186E-2"/>
                  <c:y val="2.168668166662148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4168319637291017E-2"/>
                  <c:y val="2.710835208327685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361386606215256E-3"/>
                  <c:y val="1.355417604163847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3613866062151781E-2"/>
                  <c:y val="4.06625281249152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'[Презентация_ЗП_2017 (Автосохраненный).xlsx]ЗП и численность'!$B$32:$F$32</c:f>
              <c:numCache>
                <c:formatCode>General</c:formatCode>
                <c:ptCount val="5"/>
                <c:pt idx="0">
                  <c:v>2013</c:v>
                </c:pt>
                <c:pt idx="1">
                  <c:v>2014</c:v>
                </c:pt>
                <c:pt idx="2">
                  <c:v>2015</c:v>
                </c:pt>
                <c:pt idx="3">
                  <c:v>2016</c:v>
                </c:pt>
                <c:pt idx="4">
                  <c:v>2017</c:v>
                </c:pt>
              </c:numCache>
            </c:numRef>
          </c:cat>
          <c:val>
            <c:numRef>
              <c:f>'[Презентация_ЗП_2017 (Автосохраненный).xlsx]ЗП и численность'!$B$34:$F$34</c:f>
              <c:numCache>
                <c:formatCode>General</c:formatCode>
                <c:ptCount val="5"/>
                <c:pt idx="0">
                  <c:v>99.2</c:v>
                </c:pt>
                <c:pt idx="1">
                  <c:v>100.7</c:v>
                </c:pt>
                <c:pt idx="2" formatCode="0.0">
                  <c:v>103.05326737251622</c:v>
                </c:pt>
                <c:pt idx="3" formatCode="0.0">
                  <c:v>109.67773200013119</c:v>
                </c:pt>
                <c:pt idx="4">
                  <c:v>103.4</c:v>
                </c:pt>
              </c:numCache>
            </c:numRef>
          </c:val>
          <c:smooth val="0"/>
        </c:ser>
        <c:dLbls>
          <c:showLegendKey val="0"/>
          <c:showVal val="0"/>
          <c:showCatName val="0"/>
          <c:showSerName val="0"/>
          <c:showPercent val="0"/>
          <c:showBubbleSize val="0"/>
        </c:dLbls>
        <c:smooth val="0"/>
        <c:axId val="128254880"/>
        <c:axId val="128252136"/>
      </c:lineChart>
      <c:catAx>
        <c:axId val="12825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2136"/>
        <c:crosses val="autoZero"/>
        <c:auto val="1"/>
        <c:lblAlgn val="ctr"/>
        <c:lblOffset val="100"/>
        <c:noMultiLvlLbl val="0"/>
      </c:catAx>
      <c:valAx>
        <c:axId val="12825213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48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'Отношение ЗП'!$B$4</c:f>
              <c:strCache>
                <c:ptCount val="1"/>
                <c:pt idx="0">
                  <c:v>Среднемесячная заработная плата мужчин</c:v>
                </c:pt>
              </c:strCache>
            </c:strRef>
          </c:tx>
          <c:spPr>
            <a:solidFill>
              <a:schemeClr val="accent1"/>
            </a:solidFill>
            <a:ln>
              <a:noFill/>
            </a:ln>
            <a:effectLst/>
          </c:spPr>
          <c:invertIfNegative val="0"/>
          <c:cat>
            <c:strRef>
              <c:f>'Отношение ЗП'!$A$5:$A$14</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'Отношение ЗП'!$B$5:$B$14</c:f>
              <c:numCache>
                <c:formatCode>#,##0</c:formatCode>
                <c:ptCount val="10"/>
                <c:pt idx="0" formatCode="General">
                  <c:v>16802</c:v>
                </c:pt>
                <c:pt idx="1">
                  <c:v>12306</c:v>
                </c:pt>
                <c:pt idx="2">
                  <c:v>16387.3</c:v>
                </c:pt>
                <c:pt idx="3">
                  <c:v>12719.7</c:v>
                </c:pt>
                <c:pt idx="4">
                  <c:v>14338.8</c:v>
                </c:pt>
                <c:pt idx="5">
                  <c:v>10234.9</c:v>
                </c:pt>
                <c:pt idx="6">
                  <c:v>13245.7</c:v>
                </c:pt>
                <c:pt idx="7">
                  <c:v>15868.3</c:v>
                </c:pt>
                <c:pt idx="8">
                  <c:v>21521.200000000001</c:v>
                </c:pt>
                <c:pt idx="9">
                  <c:v>14364.5</c:v>
                </c:pt>
              </c:numCache>
            </c:numRef>
          </c:val>
        </c:ser>
        <c:ser>
          <c:idx val="1"/>
          <c:order val="1"/>
          <c:tx>
            <c:strRef>
              <c:f>'Отношение ЗП'!$C$4</c:f>
              <c:strCache>
                <c:ptCount val="1"/>
                <c:pt idx="0">
                  <c:v>Среднемесячная заработная плата женщин</c:v>
                </c:pt>
              </c:strCache>
            </c:strRef>
          </c:tx>
          <c:spPr>
            <a:solidFill>
              <a:schemeClr val="accent2"/>
            </a:solidFill>
            <a:ln>
              <a:noFill/>
            </a:ln>
            <a:effectLst/>
          </c:spPr>
          <c:invertIfNegative val="0"/>
          <c:cat>
            <c:strRef>
              <c:f>'Отношение ЗП'!$A$5:$A$14</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'Отношение ЗП'!$C$5:$C$14</c:f>
              <c:numCache>
                <c:formatCode>0.0</c:formatCode>
                <c:ptCount val="10"/>
                <c:pt idx="0" formatCode="#,##0">
                  <c:v>12182.8</c:v>
                </c:pt>
                <c:pt idx="1">
                  <c:v>9259</c:v>
                </c:pt>
                <c:pt idx="2">
                  <c:v>10007.5</c:v>
                </c:pt>
                <c:pt idx="3" formatCode="General">
                  <c:v>9732.2000000000007</c:v>
                </c:pt>
                <c:pt idx="4" formatCode="General">
                  <c:v>12572.5</c:v>
                </c:pt>
                <c:pt idx="5">
                  <c:v>9305.5</c:v>
                </c:pt>
                <c:pt idx="6" formatCode="General">
                  <c:v>9687.7000000000007</c:v>
                </c:pt>
                <c:pt idx="7" formatCode="General">
                  <c:v>11365.6</c:v>
                </c:pt>
                <c:pt idx="8" formatCode="General">
                  <c:v>16336.2</c:v>
                </c:pt>
                <c:pt idx="9">
                  <c:v>11362.4</c:v>
                </c:pt>
              </c:numCache>
            </c:numRef>
          </c:val>
        </c:ser>
        <c:dLbls>
          <c:showLegendKey val="0"/>
          <c:showVal val="0"/>
          <c:showCatName val="0"/>
          <c:showSerName val="0"/>
          <c:showPercent val="0"/>
          <c:showBubbleSize val="0"/>
        </c:dLbls>
        <c:gapWidth val="150"/>
        <c:axId val="128254488"/>
        <c:axId val="128252528"/>
      </c:barChart>
      <c:lineChart>
        <c:grouping val="standard"/>
        <c:varyColors val="0"/>
        <c:ser>
          <c:idx val="2"/>
          <c:order val="2"/>
          <c:tx>
            <c:strRef>
              <c:f>'Отношение ЗП'!$D$4</c:f>
              <c:strCache>
                <c:ptCount val="1"/>
                <c:pt idx="0">
                  <c:v>соотношение зарплаты женщин к зарплате  мужчин в %</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'Отношение ЗП'!$A$5:$A$14</c:f>
              <c:strCache>
                <c:ptCount val="10"/>
                <c:pt idx="0">
                  <c:v>Кыргызская Республика</c:v>
                </c:pt>
                <c:pt idx="1">
                  <c:v>Баткенская область</c:v>
                </c:pt>
                <c:pt idx="2">
                  <c:v>Джалал-Абадская область</c:v>
                </c:pt>
                <c:pt idx="3">
                  <c:v>Исcык-Кульская область</c:v>
                </c:pt>
                <c:pt idx="4">
                  <c:v>Нарынская область</c:v>
                </c:pt>
                <c:pt idx="5">
                  <c:v>Ошская область </c:v>
                </c:pt>
                <c:pt idx="6">
                  <c:v>Таласская область</c:v>
                </c:pt>
                <c:pt idx="7">
                  <c:v>Чуйская область</c:v>
                </c:pt>
                <c:pt idx="8">
                  <c:v>г. Бишкек</c:v>
                </c:pt>
                <c:pt idx="9">
                  <c:v>г. Ош</c:v>
                </c:pt>
              </c:strCache>
            </c:strRef>
          </c:cat>
          <c:val>
            <c:numRef>
              <c:f>'Отношение ЗП'!$D$5:$D$14</c:f>
              <c:numCache>
                <c:formatCode>0.0</c:formatCode>
                <c:ptCount val="10"/>
                <c:pt idx="0" formatCode="#,##0.0">
                  <c:v>72.508034757766922</c:v>
                </c:pt>
                <c:pt idx="1">
                  <c:v>75.239720461563465</c:v>
                </c:pt>
                <c:pt idx="2">
                  <c:v>61.068632416566494</c:v>
                </c:pt>
                <c:pt idx="3">
                  <c:v>76.512810836733564</c:v>
                </c:pt>
                <c:pt idx="4">
                  <c:v>87.68167489608615</c:v>
                </c:pt>
                <c:pt idx="5">
                  <c:v>90.919305513488169</c:v>
                </c:pt>
                <c:pt idx="6">
                  <c:v>73.138452478917699</c:v>
                </c:pt>
                <c:pt idx="7">
                  <c:v>71.624559656674009</c:v>
                </c:pt>
                <c:pt idx="8">
                  <c:v>75.907477278218678</c:v>
                </c:pt>
                <c:pt idx="9">
                  <c:v>79.100560409342464</c:v>
                </c:pt>
              </c:numCache>
            </c:numRef>
          </c:val>
          <c:smooth val="0"/>
        </c:ser>
        <c:dLbls>
          <c:showLegendKey val="0"/>
          <c:showVal val="0"/>
          <c:showCatName val="0"/>
          <c:showSerName val="0"/>
          <c:showPercent val="0"/>
          <c:showBubbleSize val="0"/>
        </c:dLbls>
        <c:marker val="1"/>
        <c:smooth val="0"/>
        <c:axId val="128255272"/>
        <c:axId val="128252920"/>
      </c:lineChart>
      <c:catAx>
        <c:axId val="12825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2528"/>
        <c:crosses val="autoZero"/>
        <c:auto val="1"/>
        <c:lblAlgn val="ctr"/>
        <c:lblOffset val="100"/>
        <c:noMultiLvlLbl val="0"/>
      </c:catAx>
      <c:valAx>
        <c:axId val="1282525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сомы</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4488"/>
        <c:crosses val="autoZero"/>
        <c:crossBetween val="between"/>
      </c:valAx>
      <c:valAx>
        <c:axId val="128252920"/>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проценты</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5272"/>
        <c:crosses val="max"/>
        <c:crossBetween val="between"/>
      </c:valAx>
      <c:catAx>
        <c:axId val="128255272"/>
        <c:scaling>
          <c:orientation val="minMax"/>
        </c:scaling>
        <c:delete val="1"/>
        <c:axPos val="b"/>
        <c:numFmt formatCode="General" sourceLinked="1"/>
        <c:majorTickMark val="none"/>
        <c:minorTickMark val="none"/>
        <c:tickLblPos val="nextTo"/>
        <c:crossAx val="12825292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ЗП!$A$6</c:f>
              <c:strCache>
                <c:ptCount val="1"/>
                <c:pt idx="0">
                  <c:v>Среднемесячная заработная плата</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ЗП!$B$4:$L$4</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ЗП!$B$6:$L$6</c:f>
              <c:numCache>
                <c:formatCode>General</c:formatCode>
                <c:ptCount val="11"/>
                <c:pt idx="0">
                  <c:v>3970</c:v>
                </c:pt>
                <c:pt idx="1">
                  <c:v>5378</c:v>
                </c:pt>
                <c:pt idx="2">
                  <c:v>6161</c:v>
                </c:pt>
                <c:pt idx="3">
                  <c:v>7189</c:v>
                </c:pt>
                <c:pt idx="4">
                  <c:v>9304</c:v>
                </c:pt>
                <c:pt idx="5" formatCode="0">
                  <c:v>10726.4</c:v>
                </c:pt>
                <c:pt idx="6">
                  <c:v>11341</c:v>
                </c:pt>
                <c:pt idx="7">
                  <c:v>12285</c:v>
                </c:pt>
                <c:pt idx="8" formatCode="0">
                  <c:v>13482.8</c:v>
                </c:pt>
                <c:pt idx="9" formatCode="0">
                  <c:v>14847.3</c:v>
                </c:pt>
                <c:pt idx="10">
                  <c:v>15391</c:v>
                </c:pt>
              </c:numCache>
            </c:numRef>
          </c:val>
        </c:ser>
        <c:ser>
          <c:idx val="2"/>
          <c:order val="2"/>
          <c:tx>
            <c:strRef>
              <c:f>ЗП!$A$7</c:f>
              <c:strCache>
                <c:ptCount val="1"/>
                <c:pt idx="0">
                  <c:v>Размер минимальной заработной платы</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ЗП!$B$4:$L$4</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ЗП!$B$7:$L$7</c:f>
              <c:numCache>
                <c:formatCode>General</c:formatCode>
                <c:ptCount val="11"/>
                <c:pt idx="0">
                  <c:v>340</c:v>
                </c:pt>
                <c:pt idx="1">
                  <c:v>340</c:v>
                </c:pt>
                <c:pt idx="2">
                  <c:v>340</c:v>
                </c:pt>
                <c:pt idx="3">
                  <c:v>500</c:v>
                </c:pt>
                <c:pt idx="4">
                  <c:v>690</c:v>
                </c:pt>
                <c:pt idx="5">
                  <c:v>760</c:v>
                </c:pt>
                <c:pt idx="6">
                  <c:v>840</c:v>
                </c:pt>
                <c:pt idx="7">
                  <c:v>900</c:v>
                </c:pt>
                <c:pt idx="8">
                  <c:v>970</c:v>
                </c:pt>
                <c:pt idx="9">
                  <c:v>1060</c:v>
                </c:pt>
                <c:pt idx="10">
                  <c:v>1200</c:v>
                </c:pt>
              </c:numCache>
            </c:numRef>
          </c:val>
        </c:ser>
        <c:dLbls>
          <c:showLegendKey val="0"/>
          <c:showVal val="0"/>
          <c:showCatName val="0"/>
          <c:showSerName val="0"/>
          <c:showPercent val="0"/>
          <c:showBubbleSize val="0"/>
        </c:dLbls>
        <c:gapWidth val="100"/>
        <c:overlap val="-24"/>
        <c:axId val="128255664"/>
        <c:axId val="88374136"/>
        <c:extLst>
          <c:ext xmlns:c15="http://schemas.microsoft.com/office/drawing/2012/chart" uri="{02D57815-91ED-43cb-92C2-25804820EDAC}">
            <c15:filteredBarSeries>
              <c15:ser>
                <c:idx val="0"/>
                <c:order val="0"/>
                <c:tx>
                  <c:strRef>
                    <c:extLst>
                      <c:ext uri="{02D57815-91ED-43cb-92C2-25804820EDAC}">
                        <c15:formulaRef>
                          <c15:sqref>ЗП!$A$5</c15:sqref>
                        </c15:formulaRef>
                      </c:ext>
                    </c:extLst>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extLst>
                      <c:ext uri="{02D57815-91ED-43cb-92C2-25804820EDAC}">
                        <c15:formulaRef>
                          <c15:sqref>ЗП!$B$4:$L$4</c15:sqref>
                        </c15:formulaRef>
                      </c:ext>
                    </c:extLst>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extLst>
                      <c:ext uri="{02D57815-91ED-43cb-92C2-25804820EDAC}">
                        <c15:formulaRef>
                          <c15:sqref>ЗП!$B$5:$L$5</c15:sqref>
                        </c15:formulaRef>
                      </c:ext>
                    </c:extLst>
                    <c:numCache>
                      <c:formatCode>General</c:formatCode>
                      <c:ptCount val="11"/>
                    </c:numCache>
                  </c:numRef>
                </c:val>
              </c15:ser>
            </c15:filteredBarSeries>
            <c15:filteredBarSeries>
              <c15:ser>
                <c:idx val="3"/>
                <c:order val="3"/>
                <c:tx>
                  <c:strRef>
                    <c:extLst xmlns:c15="http://schemas.microsoft.com/office/drawing/2012/chart">
                      <c:ext xmlns:c15="http://schemas.microsoft.com/office/drawing/2012/chart" uri="{02D57815-91ED-43cb-92C2-25804820EDAC}">
                        <c15:formulaRef>
                          <c15:sqref>ЗП!$A$8</c15:sqref>
                        </c15:formulaRef>
                      </c:ext>
                    </c:extLst>
                    <c:strCache>
                      <c:ptCount val="1"/>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extLst xmlns:c15="http://schemas.microsoft.com/office/drawing/2012/chart">
                      <c:ext xmlns:c15="http://schemas.microsoft.com/office/drawing/2012/chart" uri="{02D57815-91ED-43cb-92C2-25804820EDAC}">
                        <c15:formulaRef>
                          <c15:sqref>ЗП!$B$4:$L$4</c15:sqref>
                        </c15:formulaRef>
                      </c:ext>
                    </c:extLst>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extLst xmlns:c15="http://schemas.microsoft.com/office/drawing/2012/chart">
                      <c:ext xmlns:c15="http://schemas.microsoft.com/office/drawing/2012/chart" uri="{02D57815-91ED-43cb-92C2-25804820EDAC}">
                        <c15:formulaRef>
                          <c15:sqref>ЗП!$B$8:$L$8</c15:sqref>
                        </c15:formulaRef>
                      </c:ext>
                    </c:extLst>
                    <c:numCache>
                      <c:formatCode>General</c:formatCode>
                      <c:ptCount val="11"/>
                    </c:numCache>
                  </c:numRef>
                </c:val>
              </c15:ser>
            </c15:filteredBarSeries>
          </c:ext>
        </c:extLst>
      </c:barChart>
      <c:catAx>
        <c:axId val="1282556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88374136"/>
        <c:crosses val="autoZero"/>
        <c:auto val="1"/>
        <c:lblAlgn val="ctr"/>
        <c:lblOffset val="100"/>
        <c:noMultiLvlLbl val="0"/>
      </c:catAx>
      <c:valAx>
        <c:axId val="88374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a:t>сомы</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282556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ЗП_ИПЦ_Задолженность!$4:$4</c:f>
              <c:strCache>
                <c:ptCount val="16"/>
                <c:pt idx="0">
                  <c:v>январь</c:v>
                </c:pt>
                <c:pt idx="1">
                  <c:v>янв.-фев.</c:v>
                </c:pt>
                <c:pt idx="2">
                  <c:v>янв.-март</c:v>
                </c:pt>
                <c:pt idx="3">
                  <c:v>янв.-апр.</c:v>
                </c:pt>
                <c:pt idx="4">
                  <c:v>янв.-май</c:v>
                </c:pt>
                <c:pt idx="5">
                  <c:v>янв.-июнь</c:v>
                </c:pt>
                <c:pt idx="6">
                  <c:v>янв.-июль</c:v>
                </c:pt>
                <c:pt idx="7">
                  <c:v>янв.-авг.</c:v>
                </c:pt>
                <c:pt idx="8">
                  <c:v>янв.-сент.</c:v>
                </c:pt>
                <c:pt idx="9">
                  <c:v>янв.-окт.</c:v>
                </c:pt>
                <c:pt idx="10">
                  <c:v>янв.-нояб.</c:v>
                </c:pt>
                <c:pt idx="11">
                  <c:v>янв.-дек.</c:v>
                </c:pt>
                <c:pt idx="14">
                  <c:v>Кыргызская Республика</c:v>
                </c:pt>
                <c:pt idx="15">
                  <c:v>100,0</c:v>
                </c:pt>
              </c:strCache>
            </c:strRef>
          </c:cat>
          <c:val>
            <c:numRef>
              <c:f>ЗП_ИПЦ_Задолженность!$A$5:$L$5</c:f>
              <c:numCache>
                <c:formatCode>0.0</c:formatCode>
                <c:ptCount val="12"/>
                <c:pt idx="0">
                  <c:v>198.48566761672859</c:v>
                </c:pt>
                <c:pt idx="1">
                  <c:v>197.3166185267155</c:v>
                </c:pt>
                <c:pt idx="2">
                  <c:v>205.10323295251874</c:v>
                </c:pt>
                <c:pt idx="3">
                  <c:v>205.84976316102438</c:v>
                </c:pt>
                <c:pt idx="4">
                  <c:v>208.65027532334486</c:v>
                </c:pt>
                <c:pt idx="5">
                  <c:v>213.89923838393543</c:v>
                </c:pt>
                <c:pt idx="6">
                  <c:v>214.9284405270966</c:v>
                </c:pt>
                <c:pt idx="7">
                  <c:v>215.22728231108036</c:v>
                </c:pt>
                <c:pt idx="8">
                  <c:v>215.48330414443555</c:v>
                </c:pt>
                <c:pt idx="9">
                  <c:v>216.34408038902419</c:v>
                </c:pt>
                <c:pt idx="10">
                  <c:v>216.18488792248903</c:v>
                </c:pt>
                <c:pt idx="11">
                  <c:v>223.48493538967313</c:v>
                </c:pt>
              </c:numCache>
            </c:numRef>
          </c:val>
          <c:smooth val="0"/>
        </c:ser>
        <c:dLbls>
          <c:dLblPos val="t"/>
          <c:showLegendKey val="0"/>
          <c:showVal val="1"/>
          <c:showCatName val="0"/>
          <c:showSerName val="0"/>
          <c:showPercent val="0"/>
          <c:showBubbleSize val="0"/>
        </c:dLbls>
        <c:upDownBars>
          <c:gapWidth val="150"/>
          <c:upBars>
            <c:spPr>
              <a:solidFill>
                <a:schemeClr val="lt1"/>
              </a:solidFill>
              <a:ln w="9525">
                <a:solidFill>
                  <a:schemeClr val="tx1">
                    <a:lumMod val="15000"/>
                    <a:lumOff val="85000"/>
                  </a:schemeClr>
                </a:solidFill>
              </a:ln>
              <a:effectLst/>
            </c:spPr>
          </c:upBars>
          <c:downBars>
            <c:spPr>
              <a:solidFill>
                <a:schemeClr val="dk1">
                  <a:lumMod val="65000"/>
                  <a:lumOff val="35000"/>
                </a:schemeClr>
              </a:solidFill>
              <a:ln w="9525">
                <a:solidFill>
                  <a:schemeClr val="tx1">
                    <a:lumMod val="65000"/>
                    <a:lumOff val="35000"/>
                  </a:schemeClr>
                </a:solidFill>
              </a:ln>
              <a:effectLst/>
            </c:spPr>
          </c:downBars>
        </c:upDownBars>
        <c:smooth val="0"/>
        <c:axId val="88372568"/>
        <c:axId val="88378840"/>
      </c:lineChart>
      <c:catAx>
        <c:axId val="88372568"/>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mn-cs"/>
                  </a:defRPr>
                </a:pPr>
                <a:r>
                  <a:rPr lang="en-US" sz="1400" b="1" baseline="0">
                    <a:latin typeface="Times New Roman" panose="02020603050405020304" pitchFamily="18" charset="0"/>
                  </a:rPr>
                  <a:t>2017</a:t>
                </a:r>
              </a:p>
            </c:rich>
          </c:tx>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mn-cs"/>
                </a:defRPr>
              </a:pPr>
              <a:endParaRPr lang="ru-RU"/>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mn-cs"/>
              </a:defRPr>
            </a:pPr>
            <a:endParaRPr lang="ru-RU"/>
          </a:p>
        </c:txPr>
        <c:crossAx val="88378840"/>
        <c:crosses val="autoZero"/>
        <c:auto val="1"/>
        <c:lblAlgn val="ctr"/>
        <c:lblOffset val="100"/>
        <c:noMultiLvlLbl val="0"/>
      </c:catAx>
      <c:valAx>
        <c:axId val="883788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mn-cs"/>
              </a:defRPr>
            </a:pPr>
            <a:endParaRPr lang="ru-RU"/>
          </a:p>
        </c:txPr>
        <c:crossAx val="88372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8"/>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Lbls>
            <c:dLbl>
              <c:idx val="0"/>
              <c:layout>
                <c:manualLayout>
                  <c:x val="0.10201215337213292"/>
                  <c:y val="1.4273836103867617E-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1917313324964814"/>
                      <c:h val="0.14793738523697542"/>
                    </c:manualLayout>
                  </c15:layout>
                </c:ext>
              </c:extLst>
            </c:dLbl>
            <c:dLbl>
              <c:idx val="1"/>
              <c:layout>
                <c:manualLayout>
                  <c:x val="4.301124634631269E-2"/>
                  <c:y val="2.8393438201626806E-2"/>
                </c:manualLayout>
              </c:layout>
              <c:dLblPos val="bestFit"/>
              <c:showLegendKey val="0"/>
              <c:showVal val="1"/>
              <c:showCatName val="1"/>
              <c:showSerName val="0"/>
              <c:showPercent val="0"/>
              <c:showBubbleSize val="0"/>
              <c:extLst>
                <c:ext xmlns:c15="http://schemas.microsoft.com/office/drawing/2012/chart" uri="{CE6537A1-D6FC-4f65-9D91-7224C49458BB}">
                  <c15:layout/>
                </c:ext>
              </c:extLst>
            </c:dLbl>
            <c:dLbl>
              <c:idx val="2"/>
              <c:layout>
                <c:manualLayout>
                  <c:x val="2.9392188748145434E-2"/>
                  <c:y val="-3.2609977937852946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1007474609152115"/>
                      <c:h val="0.11522023044538421"/>
                    </c:manualLayout>
                  </c15:layout>
                </c:ext>
              </c:extLst>
            </c:dLbl>
            <c:dLbl>
              <c:idx val="3"/>
              <c:layout>
                <c:manualLayout>
                  <c:x val="1.570048309178726E-2"/>
                  <c:y val="5.8172587339232133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2357040967705124"/>
                      <c:h val="0.1239223850220536"/>
                    </c:manualLayout>
                  </c15:layout>
                </c:ext>
              </c:extLst>
            </c:dLbl>
            <c:dLbl>
              <c:idx val="4"/>
              <c:layout>
                <c:manualLayout>
                  <c:x val="-3.6111111111111129E-2"/>
                  <c:y val="7.485194561582878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1591777929932669"/>
                      <c:h val="0.10125561660680732"/>
                    </c:manualLayout>
                  </c15:layout>
                </c:ext>
              </c:extLst>
            </c:dLbl>
            <c:dLbl>
              <c:idx val="5"/>
              <c:layout>
                <c:manualLayout>
                  <c:x val="-1.1488189014349599E-2"/>
                  <c:y val="2.6318487336829184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5383030925482141"/>
                      <c:h val="0.14009222584842287"/>
                    </c:manualLayout>
                  </c15:layout>
                </c:ext>
              </c:extLst>
            </c:dLbl>
            <c:dLbl>
              <c:idx val="6"/>
              <c:layout>
                <c:manualLayout>
                  <c:x val="-0.22658992354216592"/>
                  <c:y val="0.19417897954258306"/>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0386511468675111"/>
                      <c:h val="0.1318954964095061"/>
                    </c:manualLayout>
                  </c15:layout>
                </c:ext>
              </c:extLst>
            </c:dLbl>
            <c:dLbl>
              <c:idx val="7"/>
              <c:layout>
                <c:manualLayout>
                  <c:x val="-0.1191033797405759"/>
                  <c:y val="0"/>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1311556164175128"/>
                      <c:h val="0.1138483340310525"/>
                    </c:manualLayout>
                  </c15:layout>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Times New Roman" panose="02020603050405020304" pitchFamily="18" charset="0"/>
                    <a:ea typeface="+mn-ea"/>
                    <a:cs typeface="+mn-cs"/>
                  </a:defRPr>
                </a:pPr>
                <a:endParaRPr lang="ru-RU"/>
              </a:p>
            </c:txPr>
            <c:dLblPos val="outEnd"/>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oundRectCallout">
                    <a:avLst/>
                  </a:prstGeom>
                  <a:noFill/>
                  <a:ln>
                    <a:noFill/>
                  </a:ln>
                </c15:spPr>
              </c:ext>
            </c:extLst>
          </c:dLbls>
          <c:cat>
            <c:strRef>
              <c:f>ЗП_ИПЦ_Задолженность!$O$5:$O$12</c:f>
              <c:strCache>
                <c:ptCount val="8"/>
                <c:pt idx="0">
                  <c:v>Иссык-Кульская область</c:v>
                </c:pt>
                <c:pt idx="1">
                  <c:v>Джалал-Абадская область</c:v>
                </c:pt>
                <c:pt idx="2">
                  <c:v>Нарынская область</c:v>
                </c:pt>
                <c:pt idx="3">
                  <c:v>Баткенская область</c:v>
                </c:pt>
                <c:pt idx="4">
                  <c:v>Таласская область</c:v>
                </c:pt>
                <c:pt idx="5">
                  <c:v>Чуйская область</c:v>
                </c:pt>
                <c:pt idx="6">
                  <c:v>г.Бишкек</c:v>
                </c:pt>
                <c:pt idx="7">
                  <c:v>Ошская область</c:v>
                </c:pt>
              </c:strCache>
            </c:strRef>
          </c:cat>
          <c:val>
            <c:numRef>
              <c:f>ЗП_ИПЦ_Задолженность!$P$5:$P$12</c:f>
              <c:numCache>
                <c:formatCode>0.0</c:formatCode>
                <c:ptCount val="8"/>
                <c:pt idx="0">
                  <c:v>10.481247383842613</c:v>
                </c:pt>
                <c:pt idx="1">
                  <c:v>13.922896609460025</c:v>
                </c:pt>
                <c:pt idx="2">
                  <c:v>5.0213059857681035</c:v>
                </c:pt>
                <c:pt idx="3">
                  <c:v>7.8080786940142328</c:v>
                </c:pt>
                <c:pt idx="4">
                  <c:v>5.9218082879866056</c:v>
                </c:pt>
                <c:pt idx="5">
                  <c:v>43.605902051067389</c:v>
                </c:pt>
                <c:pt idx="6">
                  <c:v>11.272038509836753</c:v>
                </c:pt>
                <c:pt idx="7">
                  <c:v>1.9812055253244036</c:v>
                </c:pt>
              </c:numCache>
            </c:numRef>
          </c:val>
        </c:ser>
        <c:dLbls>
          <c:dLblPos val="bestFit"/>
          <c:showLegendKey val="0"/>
          <c:showVal val="1"/>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C020ED23-6DC8-4B85-BE7A-CB8932DD4942}" type="datetimeFigureOut">
              <a:rPr lang="ru-RU" smtClean="0"/>
              <a:t>13.02.2018</a:t>
            </a:fld>
            <a:endParaRPr lang="ru-RU"/>
          </a:p>
        </p:txBody>
      </p:sp>
      <p:sp>
        <p:nvSpPr>
          <p:cNvPr id="4" name="Нижний колонтитул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C8B8803B-1F94-4744-BB0A-CC95CE125494}" type="slidenum">
              <a:rPr lang="ru-RU" smtClean="0"/>
              <a:t>‹#›</a:t>
            </a:fld>
            <a:endParaRPr lang="ru-RU"/>
          </a:p>
        </p:txBody>
      </p:sp>
    </p:spTree>
    <p:extLst>
      <p:ext uri="{BB962C8B-B14F-4D97-AF65-F5344CB8AC3E}">
        <p14:creationId xmlns:p14="http://schemas.microsoft.com/office/powerpoint/2010/main" val="892577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F3E90D38-3EA5-4784-A95E-0B8F40B11C6C}" type="datetimeFigureOut">
              <a:rPr lang="ru-RU" smtClean="0"/>
              <a:t>13.02.2018</a:t>
            </a:fld>
            <a:endParaRPr lang="ru-RU"/>
          </a:p>
        </p:txBody>
      </p:sp>
      <p:sp>
        <p:nvSpPr>
          <p:cNvPr id="4" name="Образ слайда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DD05043C-D06A-452F-806E-82075BF3AEA1}" type="slidenum">
              <a:rPr lang="ru-RU" smtClean="0"/>
              <a:t>‹#›</a:t>
            </a:fld>
            <a:endParaRPr lang="ru-RU"/>
          </a:p>
        </p:txBody>
      </p:sp>
    </p:spTree>
    <p:extLst>
      <p:ext uri="{BB962C8B-B14F-4D97-AF65-F5344CB8AC3E}">
        <p14:creationId xmlns:p14="http://schemas.microsoft.com/office/powerpoint/2010/main" val="2181221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dirty="0" smtClean="0">
                <a:solidFill>
                  <a:schemeClr val="tx1"/>
                </a:solidFill>
                <a:effectLst/>
                <a:latin typeface="+mn-lt"/>
                <a:ea typeface="+mn-ea"/>
                <a:cs typeface="+mn-cs"/>
              </a:rPr>
              <a:t>Данные 15918</a:t>
            </a:r>
            <a:r>
              <a:rPr lang="ru-RU" dirty="0" smtClean="0"/>
              <a:t> </a:t>
            </a:r>
            <a:r>
              <a:rPr lang="ru-RU" sz="1200" b="0" i="0" u="none" strike="noStrike" kern="1200" dirty="0" smtClean="0">
                <a:solidFill>
                  <a:schemeClr val="tx1"/>
                </a:solidFill>
                <a:effectLst/>
                <a:latin typeface="+mn-lt"/>
                <a:ea typeface="+mn-ea"/>
                <a:cs typeface="+mn-cs"/>
              </a:rPr>
              <a:t>предприятий</a:t>
            </a:r>
            <a:r>
              <a:rPr lang="ru-RU" dirty="0" smtClean="0"/>
              <a:t> </a:t>
            </a:r>
            <a:r>
              <a:rPr lang="ru-RU" sz="1200" b="0" i="0" u="none" strike="noStrike" kern="1200" dirty="0" smtClean="0">
                <a:solidFill>
                  <a:schemeClr val="tx1"/>
                </a:solidFill>
                <a:effectLst/>
                <a:latin typeface="+mn-lt"/>
                <a:ea typeface="+mn-ea"/>
                <a:cs typeface="+mn-cs"/>
              </a:rPr>
              <a:t>535572 человек из них </a:t>
            </a:r>
            <a:r>
              <a:rPr lang="ru-RU" dirty="0" smtClean="0"/>
              <a:t> </a:t>
            </a:r>
            <a:r>
              <a:rPr lang="ru-RU" sz="1200" b="0" i="0" u="none" strike="noStrike" dirty="0" smtClean="0">
                <a:solidFill>
                  <a:srgbClr val="000000"/>
                </a:solidFill>
                <a:effectLst/>
                <a:latin typeface="Calibri" panose="020F0502020204030204" pitchFamily="34" charset="0"/>
              </a:rPr>
              <a:t>ОБРАЗОВАНИЕ</a:t>
            </a:r>
            <a:r>
              <a:rPr lang="ru-RU" dirty="0" smtClean="0"/>
              <a:t> </a:t>
            </a:r>
            <a:r>
              <a:rPr lang="ru-RU" sz="1200" b="0" i="0" u="none" strike="noStrike" dirty="0" smtClean="0">
                <a:solidFill>
                  <a:srgbClr val="000000"/>
                </a:solidFill>
                <a:effectLst/>
                <a:latin typeface="Calibri" panose="020F0502020204030204" pitchFamily="34" charset="0"/>
              </a:rPr>
              <a:t>-</a:t>
            </a:r>
            <a:r>
              <a:rPr lang="ru-RU" dirty="0" smtClean="0"/>
              <a:t> </a:t>
            </a:r>
            <a:r>
              <a:rPr lang="ru-RU" sz="1200" b="0" i="0" u="none" strike="noStrike" dirty="0" smtClean="0">
                <a:solidFill>
                  <a:srgbClr val="000000"/>
                </a:solidFill>
                <a:effectLst/>
                <a:latin typeface="Calibri" panose="020F0502020204030204" pitchFamily="34" charset="0"/>
              </a:rPr>
              <a:t>4097</a:t>
            </a:r>
            <a:r>
              <a:rPr lang="ru-RU" dirty="0" smtClean="0"/>
              <a:t> </a:t>
            </a:r>
            <a:r>
              <a:rPr lang="ru-RU" sz="1200" b="0" i="0" u="none" strike="noStrike" dirty="0" smtClean="0">
                <a:solidFill>
                  <a:srgbClr val="000000"/>
                </a:solidFill>
                <a:effectLst/>
                <a:latin typeface="Calibri" panose="020F0502020204030204" pitchFamily="34" charset="0"/>
              </a:rPr>
              <a:t>учреждений</a:t>
            </a:r>
            <a:r>
              <a:rPr lang="ru-RU" dirty="0" smtClean="0"/>
              <a:t> </a:t>
            </a:r>
            <a:r>
              <a:rPr lang="ru-RU" sz="1200" b="0" i="0" u="none" strike="noStrike" dirty="0" smtClean="0">
                <a:solidFill>
                  <a:srgbClr val="000000"/>
                </a:solidFill>
                <a:effectLst/>
                <a:latin typeface="Calibri" panose="020F0502020204030204" pitchFamily="34" charset="0"/>
              </a:rPr>
              <a:t>182364 человек,</a:t>
            </a:r>
            <a:r>
              <a:rPr lang="ru-RU" dirty="0" smtClean="0"/>
              <a:t> </a:t>
            </a:r>
            <a:r>
              <a:rPr lang="ru-RU" sz="1200" b="0" i="0" u="none" strike="noStrike" dirty="0" smtClean="0">
                <a:solidFill>
                  <a:srgbClr val="000000"/>
                </a:solidFill>
                <a:effectLst/>
                <a:latin typeface="Calibri" panose="020F0502020204030204" pitchFamily="34" charset="0"/>
              </a:rPr>
              <a:t>ЗДРАВООХРАНЕНИЕ И СОЦИАЛЬНОЕ ОБСЛУЖИВАНИЕ НАСЕЛЕНИЯ</a:t>
            </a:r>
            <a:r>
              <a:rPr lang="ru-RU" dirty="0" smtClean="0"/>
              <a:t> </a:t>
            </a:r>
            <a:r>
              <a:rPr lang="ru-RU" sz="1200" b="0" i="0" u="none" strike="noStrike" dirty="0" smtClean="0">
                <a:solidFill>
                  <a:srgbClr val="000000"/>
                </a:solidFill>
                <a:effectLst/>
                <a:latin typeface="Calibri" panose="020F0502020204030204" pitchFamily="34" charset="0"/>
              </a:rPr>
              <a:t>-1126</a:t>
            </a:r>
            <a:r>
              <a:rPr lang="ru-RU" dirty="0" smtClean="0"/>
              <a:t> учреждений</a:t>
            </a:r>
            <a:r>
              <a:rPr lang="ru-RU" baseline="0" dirty="0" smtClean="0"/>
              <a:t> -</a:t>
            </a:r>
            <a:r>
              <a:rPr lang="ru-RU" dirty="0" smtClean="0"/>
              <a:t> </a:t>
            </a:r>
            <a:r>
              <a:rPr lang="ru-RU" sz="1200" b="0" i="0" u="none" strike="noStrike" dirty="0" smtClean="0">
                <a:solidFill>
                  <a:srgbClr val="000000"/>
                </a:solidFill>
                <a:effectLst/>
                <a:latin typeface="Calibri" panose="020F0502020204030204" pitchFamily="34" charset="0"/>
              </a:rPr>
              <a:t>70788</a:t>
            </a:r>
            <a:r>
              <a:rPr lang="ru-RU" dirty="0" smtClean="0"/>
              <a:t> человек</a:t>
            </a:r>
          </a:p>
          <a:p>
            <a:r>
              <a:rPr lang="ru-RU" sz="1200" b="0" i="0" u="none" strike="noStrike" dirty="0" smtClean="0">
                <a:solidFill>
                  <a:srgbClr val="000000"/>
                </a:solidFill>
                <a:effectLst/>
                <a:latin typeface="Calibri" panose="020F0502020204030204" pitchFamily="34" charset="0"/>
              </a:rPr>
              <a:t>ИСКУССТВО, РАЗВЛЕЧЕНИЯ И ОТДЫХ</a:t>
            </a:r>
            <a:r>
              <a:rPr lang="ru-RU" dirty="0" smtClean="0"/>
              <a:t> </a:t>
            </a:r>
            <a:r>
              <a:rPr lang="ru-RU" sz="1200" b="0" i="0" u="none" strike="noStrike" dirty="0" smtClean="0">
                <a:solidFill>
                  <a:srgbClr val="000000"/>
                </a:solidFill>
                <a:effectLst/>
                <a:latin typeface="Calibri" panose="020F0502020204030204" pitchFamily="34" charset="0"/>
              </a:rPr>
              <a:t>-1501организаций</a:t>
            </a:r>
            <a:r>
              <a:rPr lang="ru-RU" dirty="0" smtClean="0"/>
              <a:t>  </a:t>
            </a:r>
            <a:r>
              <a:rPr lang="ru-RU" sz="1200" b="0" i="0" u="none" strike="noStrike" dirty="0" smtClean="0">
                <a:solidFill>
                  <a:srgbClr val="000000"/>
                </a:solidFill>
                <a:effectLst/>
                <a:latin typeface="Calibri" panose="020F0502020204030204" pitchFamily="34" charset="0"/>
              </a:rPr>
              <a:t>13179 человек,</a:t>
            </a:r>
            <a:r>
              <a:rPr lang="ru-RU" dirty="0" smtClean="0"/>
              <a:t> </a:t>
            </a:r>
            <a:r>
              <a:rPr lang="ru-RU" sz="1200" b="0" i="0" u="none" strike="noStrike" dirty="0" smtClean="0">
                <a:solidFill>
                  <a:srgbClr val="000000"/>
                </a:solidFill>
                <a:effectLst/>
                <a:latin typeface="Calibri" panose="020F0502020204030204" pitchFamily="34" charset="0"/>
              </a:rPr>
              <a:t>ФИНАНСОВОЕ ПОСРЕДНИЧЕСТВО И СТРАХОВАНИЕ</a:t>
            </a:r>
            <a:r>
              <a:rPr lang="ru-RU" dirty="0" smtClean="0"/>
              <a:t> </a:t>
            </a:r>
            <a:r>
              <a:rPr lang="ru-RU" sz="1200" b="0" i="0" u="none" strike="noStrike" dirty="0" smtClean="0">
                <a:solidFill>
                  <a:srgbClr val="000000"/>
                </a:solidFill>
                <a:effectLst/>
                <a:latin typeface="Calibri" panose="020F0502020204030204" pitchFamily="34" charset="0"/>
              </a:rPr>
              <a:t>-</a:t>
            </a:r>
            <a:r>
              <a:rPr lang="ru-RU" sz="1200" b="0" i="0" u="none" strike="noStrike" baseline="0" dirty="0" smtClean="0">
                <a:solidFill>
                  <a:srgbClr val="000000"/>
                </a:solidFill>
                <a:effectLst/>
                <a:latin typeface="Calibri" panose="020F0502020204030204" pitchFamily="34" charset="0"/>
              </a:rPr>
              <a:t> </a:t>
            </a:r>
            <a:r>
              <a:rPr lang="ru-RU" sz="1200" b="0" i="0" u="none" strike="noStrike" dirty="0" smtClean="0">
                <a:solidFill>
                  <a:srgbClr val="000000"/>
                </a:solidFill>
                <a:effectLst/>
                <a:latin typeface="Calibri" panose="020F0502020204030204" pitchFamily="34" charset="0"/>
              </a:rPr>
              <a:t>521</a:t>
            </a:r>
            <a:r>
              <a:rPr lang="ru-RU" dirty="0" smtClean="0"/>
              <a:t> </a:t>
            </a:r>
            <a:r>
              <a:rPr lang="ru-RU" sz="1200" b="0" i="0" u="none" strike="noStrike" dirty="0" smtClean="0">
                <a:solidFill>
                  <a:srgbClr val="000000"/>
                </a:solidFill>
                <a:effectLst/>
                <a:latin typeface="Calibri" panose="020F0502020204030204" pitchFamily="34" charset="0"/>
              </a:rPr>
              <a:t>банки</a:t>
            </a:r>
            <a:r>
              <a:rPr lang="ru-RU" sz="1200" b="0" i="0" u="none" strike="noStrike" baseline="0" dirty="0" smtClean="0">
                <a:solidFill>
                  <a:srgbClr val="000000"/>
                </a:solidFill>
                <a:effectLst/>
                <a:latin typeface="Calibri" panose="020F0502020204030204" pitchFamily="34" charset="0"/>
              </a:rPr>
              <a:t> и финансовые организации и учреждения</a:t>
            </a:r>
            <a:r>
              <a:rPr lang="ru-RU" dirty="0" smtClean="0"/>
              <a:t> </a:t>
            </a:r>
            <a:r>
              <a:rPr lang="ru-RU" sz="1200" b="0" i="0" u="none" strike="noStrike" dirty="0" smtClean="0">
                <a:solidFill>
                  <a:srgbClr val="000000"/>
                </a:solidFill>
                <a:effectLst/>
                <a:latin typeface="Calibri" panose="020F0502020204030204" pitchFamily="34" charset="0"/>
              </a:rPr>
              <a:t>18019</a:t>
            </a:r>
            <a:r>
              <a:rPr lang="ru-RU" dirty="0" smtClean="0"/>
              <a:t> человек</a:t>
            </a:r>
          </a:p>
          <a:p>
            <a:r>
              <a:rPr lang="ru-RU" sz="1200" b="0" i="0" u="none" strike="noStrike" dirty="0" smtClean="0">
                <a:solidFill>
                  <a:srgbClr val="000000"/>
                </a:solidFill>
                <a:effectLst/>
                <a:latin typeface="Calibri" panose="020F0502020204030204" pitchFamily="34" charset="0"/>
              </a:rPr>
              <a:t>ОБРАБАТЫВАЮЩАЯ ПРОМЫШЛЕННОСТЬ-</a:t>
            </a:r>
            <a:r>
              <a:rPr lang="ru-RU" dirty="0" smtClean="0"/>
              <a:t>  </a:t>
            </a:r>
            <a:r>
              <a:rPr lang="ru-RU" sz="1200" b="0" i="0" u="none" strike="noStrike" dirty="0" smtClean="0">
                <a:solidFill>
                  <a:srgbClr val="000000"/>
                </a:solidFill>
                <a:effectLst/>
                <a:latin typeface="Calibri" panose="020F0502020204030204" pitchFamily="34" charset="0"/>
              </a:rPr>
              <a:t>558</a:t>
            </a:r>
            <a:r>
              <a:rPr lang="ru-RU" dirty="0" smtClean="0"/>
              <a:t> </a:t>
            </a:r>
            <a:r>
              <a:rPr lang="ru-RU" sz="1200" b="0" i="0" u="none" strike="noStrike" dirty="0" smtClean="0">
                <a:solidFill>
                  <a:srgbClr val="000000"/>
                </a:solidFill>
                <a:effectLst/>
                <a:latin typeface="Calibri" panose="020F0502020204030204" pitchFamily="34" charset="0"/>
              </a:rPr>
              <a:t>предприятий</a:t>
            </a:r>
            <a:r>
              <a:rPr lang="ru-RU" dirty="0" smtClean="0"/>
              <a:t> </a:t>
            </a:r>
            <a:r>
              <a:rPr lang="ru-RU" sz="1200" b="0" i="0" u="none" strike="noStrike" dirty="0" smtClean="0">
                <a:solidFill>
                  <a:srgbClr val="000000"/>
                </a:solidFill>
                <a:effectLst/>
                <a:latin typeface="Calibri" panose="020F0502020204030204" pitchFamily="34" charset="0"/>
              </a:rPr>
              <a:t>35909</a:t>
            </a:r>
            <a:r>
              <a:rPr lang="ru-RU" dirty="0" smtClean="0"/>
              <a:t> человек, </a:t>
            </a:r>
            <a:r>
              <a:rPr lang="ru-RU" sz="1200" b="0" i="0" u="none" strike="noStrike" dirty="0" smtClean="0">
                <a:solidFill>
                  <a:srgbClr val="000000"/>
                </a:solidFill>
                <a:effectLst/>
                <a:latin typeface="Calibri" panose="020F0502020204030204" pitchFamily="34" charset="0"/>
              </a:rPr>
              <a:t>ОПТОВАЯ И РОЗНИЧНАЯ ТОРГОВЛЯ; РЕМОНТ АВТОМОБИЛЕЙ И МОТОЦИКЛОВ</a:t>
            </a:r>
            <a:r>
              <a:rPr lang="ru-RU" dirty="0" smtClean="0"/>
              <a:t> </a:t>
            </a:r>
            <a:r>
              <a:rPr lang="ru-RU" sz="1200" b="0" i="0" u="none" strike="noStrike" dirty="0" smtClean="0">
                <a:solidFill>
                  <a:srgbClr val="000000"/>
                </a:solidFill>
                <a:effectLst/>
                <a:latin typeface="Calibri" panose="020F0502020204030204" pitchFamily="34" charset="0"/>
              </a:rPr>
              <a:t>-</a:t>
            </a:r>
            <a:r>
              <a:rPr lang="ru-RU" sz="1200" b="0" i="0" u="none" strike="noStrike" baseline="0" dirty="0" smtClean="0">
                <a:solidFill>
                  <a:srgbClr val="000000"/>
                </a:solidFill>
                <a:effectLst/>
                <a:latin typeface="Calibri" panose="020F0502020204030204" pitchFamily="34" charset="0"/>
              </a:rPr>
              <a:t> </a:t>
            </a:r>
            <a:r>
              <a:rPr lang="ru-RU" sz="1200" b="0" i="0" u="none" strike="noStrike" dirty="0" smtClean="0">
                <a:solidFill>
                  <a:srgbClr val="000000"/>
                </a:solidFill>
                <a:effectLst/>
                <a:latin typeface="Calibri" panose="020F0502020204030204" pitchFamily="34" charset="0"/>
              </a:rPr>
              <a:t>471</a:t>
            </a:r>
            <a:r>
              <a:rPr lang="ru-RU" dirty="0" smtClean="0"/>
              <a:t> </a:t>
            </a:r>
            <a:r>
              <a:rPr lang="ru-RU" sz="1200" b="0" i="0" u="none" strike="noStrike" dirty="0" smtClean="0">
                <a:solidFill>
                  <a:srgbClr val="000000"/>
                </a:solidFill>
                <a:effectLst/>
                <a:latin typeface="Calibri" panose="020F0502020204030204" pitchFamily="34" charset="0"/>
              </a:rPr>
              <a:t>организаций</a:t>
            </a:r>
            <a:r>
              <a:rPr lang="ru-RU" dirty="0" smtClean="0"/>
              <a:t> </a:t>
            </a:r>
            <a:r>
              <a:rPr lang="ru-RU" sz="1200" b="0" i="0" u="none" strike="noStrike" dirty="0" smtClean="0">
                <a:solidFill>
                  <a:srgbClr val="000000"/>
                </a:solidFill>
                <a:effectLst/>
                <a:latin typeface="Calibri" panose="020F0502020204030204" pitchFamily="34" charset="0"/>
              </a:rPr>
              <a:t>20227</a:t>
            </a:r>
            <a:r>
              <a:rPr lang="ru-RU" dirty="0" smtClean="0"/>
              <a:t> человек</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2</a:t>
            </a:fld>
            <a:endParaRPr lang="ru-RU"/>
          </a:p>
        </p:txBody>
      </p:sp>
    </p:spTree>
    <p:extLst>
      <p:ext uri="{BB962C8B-B14F-4D97-AF65-F5344CB8AC3E}">
        <p14:creationId xmlns:p14="http://schemas.microsoft.com/office/powerpoint/2010/main" val="2343643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3</a:t>
            </a:fld>
            <a:endParaRPr lang="ru-RU"/>
          </a:p>
        </p:txBody>
      </p:sp>
    </p:spTree>
    <p:extLst>
      <p:ext uri="{BB962C8B-B14F-4D97-AF65-F5344CB8AC3E}">
        <p14:creationId xmlns:p14="http://schemas.microsoft.com/office/powerpoint/2010/main" val="2272787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49580" algn="just">
              <a:spcAft>
                <a:spcPts val="0"/>
              </a:spcAft>
            </a:pPr>
            <a:r>
              <a:rPr lang="ru-RU" sz="1200" dirty="0" smtClean="0">
                <a:effectLst/>
                <a:latin typeface="Kyrghyz Times" pitchFamily="2" charset="0"/>
                <a:ea typeface="Times New Roman" panose="02020603050405020304" pitchFamily="18" charset="0"/>
                <a:cs typeface="Times New Roman" panose="02020603050405020304" pitchFamily="18" charset="0"/>
              </a:rPr>
              <a:t>Повышение темпов роста среднемесячной начисленной заработной платы наблюдалось на предприятиях и в организациях всех видов экономической деятельности, но наиболее значительное - в сфере прочей обслуживающей деятельности (21,2 процента), профессиональной, научной и технической деятельности (17,6 процента), деятельности гостиниц и ресторанов (16,7 процента), транспортной деятельности и хранения грузов (13,7 процента), обрабатывающих производств (12,4 процента), финансового посредничества и страхования (9,3 процента), информации и связи (9,0 процента), обеспечения электроэнергией, газом, паром и кондиционированным воздухом (8,8 процента), а также операций с недвижимым имуществом (8,5 процента). </a:t>
            </a:r>
          </a:p>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4</a:t>
            </a:fld>
            <a:endParaRPr lang="ru-RU"/>
          </a:p>
        </p:txBody>
      </p:sp>
    </p:spTree>
    <p:extLst>
      <p:ext uri="{BB962C8B-B14F-4D97-AF65-F5344CB8AC3E}">
        <p14:creationId xmlns:p14="http://schemas.microsoft.com/office/powerpoint/2010/main" val="115560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Значительно выросла заработная плата по сравнению с 2016г.</a:t>
            </a:r>
            <a:r>
              <a:rPr lang="ru-RU" baseline="0" dirty="0" smtClean="0"/>
              <a:t> В Чуйской области –на 9,1 процента, Иссык-Кульской области- 8,2 и по </a:t>
            </a:r>
            <a:r>
              <a:rPr lang="ru-RU" baseline="0" dirty="0" err="1" smtClean="0"/>
              <a:t>г.Бишкек</a:t>
            </a:r>
            <a:r>
              <a:rPr lang="ru-RU" baseline="0" dirty="0" smtClean="0"/>
              <a:t> – на 7,9 процента,</a:t>
            </a:r>
          </a:p>
          <a:p>
            <a:r>
              <a:rPr lang="ru-RU" baseline="0" dirty="0" smtClean="0"/>
              <a:t>.</a:t>
            </a:r>
          </a:p>
          <a:p>
            <a:r>
              <a:rPr lang="ru-RU" baseline="0" dirty="0" smtClean="0"/>
              <a:t>Небольшой темп роста средней заработной платы отмечен в </a:t>
            </a:r>
            <a:r>
              <a:rPr lang="ru-RU" baseline="0" dirty="0" err="1" smtClean="0"/>
              <a:t>Ошской</a:t>
            </a:r>
            <a:r>
              <a:rPr lang="ru-RU" baseline="0" dirty="0" smtClean="0"/>
              <a:t> области (102,1) ,</a:t>
            </a:r>
            <a:r>
              <a:rPr lang="ru-RU" baseline="0" dirty="0" err="1" smtClean="0"/>
              <a:t>Баткенской</a:t>
            </a:r>
            <a:r>
              <a:rPr lang="ru-RU" baseline="0" dirty="0" smtClean="0"/>
              <a:t> -103,5 процента.</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6</a:t>
            </a:fld>
            <a:endParaRPr lang="ru-RU"/>
          </a:p>
        </p:txBody>
      </p:sp>
    </p:spTree>
    <p:extLst>
      <p:ext uri="{BB962C8B-B14F-4D97-AF65-F5344CB8AC3E}">
        <p14:creationId xmlns:p14="http://schemas.microsoft.com/office/powerpoint/2010/main" val="256329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7</a:t>
            </a:fld>
            <a:endParaRPr lang="ru-RU"/>
          </a:p>
        </p:txBody>
      </p:sp>
    </p:spTree>
    <p:extLst>
      <p:ext uri="{BB962C8B-B14F-4D97-AF65-F5344CB8AC3E}">
        <p14:creationId xmlns:p14="http://schemas.microsoft.com/office/powerpoint/2010/main" val="2870921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В списочную численность работников включаются все наемные работники, принятые по трудовому договору (контракту) на постоянную, временную или сезонную работу на срок один день и более, а также работавшие собственники предприятий, получавшие заработную плату на данном предприятии; </a:t>
            </a:r>
          </a:p>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9</a:t>
            </a:fld>
            <a:endParaRPr lang="ru-RU"/>
          </a:p>
        </p:txBody>
      </p:sp>
    </p:spTree>
    <p:extLst>
      <p:ext uri="{BB962C8B-B14F-4D97-AF65-F5344CB8AC3E}">
        <p14:creationId xmlns:p14="http://schemas.microsoft.com/office/powerpoint/2010/main" val="293798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spcAft>
                <a:spcPts val="0"/>
              </a:spcAft>
            </a:pPr>
            <a:r>
              <a:rPr lang="ru-RU" sz="1200" dirty="0" smtClean="0">
                <a:effectLst/>
                <a:latin typeface="Times New Roman" panose="02020603050405020304" pitchFamily="18" charset="0"/>
                <a:ea typeface="Times New Roman" panose="02020603050405020304" pitchFamily="18" charset="0"/>
              </a:rPr>
              <a:t>Темп роста - показатель интенсивности изменения уровня ряда, показывает, во сколько раз данный уровень ряда больше или меньше базисного уровня.</a:t>
            </a:r>
          </a:p>
          <a:p>
            <a:r>
              <a:rPr lang="ru-RU" sz="1200" dirty="0" smtClean="0">
                <a:effectLst/>
                <a:latin typeface="Times New Roman" panose="02020603050405020304" pitchFamily="18" charset="0"/>
                <a:ea typeface="Times New Roman" panose="02020603050405020304" pitchFamily="18" charset="0"/>
              </a:rPr>
              <a:t>Реальная заработная плата - заработная плата в сопоставимых ценах,</a:t>
            </a:r>
            <a:r>
              <a:rPr lang="ru-RU" sz="1200" baseline="0" dirty="0" smtClean="0">
                <a:effectLst/>
                <a:latin typeface="Times New Roman" panose="02020603050405020304" pitchFamily="18" charset="0"/>
                <a:ea typeface="Times New Roman" panose="02020603050405020304" pitchFamily="18" charset="0"/>
              </a:rPr>
              <a:t> исчисляется путем деления индекса заработной платы на индекс потребительских цен </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11</a:t>
            </a:fld>
            <a:endParaRPr lang="ru-RU"/>
          </a:p>
        </p:txBody>
      </p:sp>
    </p:spTree>
    <p:extLst>
      <p:ext uri="{BB962C8B-B14F-4D97-AF65-F5344CB8AC3E}">
        <p14:creationId xmlns:p14="http://schemas.microsoft.com/office/powerpoint/2010/main" val="3039771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effectLst/>
                <a:latin typeface="+mn-lt"/>
                <a:ea typeface="+mn-ea"/>
                <a:cs typeface="+mn-cs"/>
              </a:rPr>
              <a:t>Минимальный размер оплаты труда</a:t>
            </a:r>
            <a:r>
              <a:rPr lang="ru-RU" sz="1200" kern="1200" dirty="0" smtClean="0">
                <a:solidFill>
                  <a:schemeClr val="tx1"/>
                </a:solidFill>
                <a:effectLst/>
                <a:latin typeface="+mn-lt"/>
                <a:ea typeface="+mn-ea"/>
                <a:cs typeface="+mn-cs"/>
              </a:rPr>
              <a:t>- установленный госу­дарством (утвержденный Законом КР «О республиканском бюджете КР») на определенный период времени минимум заработной платы для всех работников. Минимальный размер оплаты труда пересматривается ежегодно по мере роста индекса потребительских цен. Приводится в национальной валюте.</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14</a:t>
            </a:fld>
            <a:endParaRPr lang="ru-RU"/>
          </a:p>
        </p:txBody>
      </p:sp>
    </p:spTree>
    <p:extLst>
      <p:ext uri="{BB962C8B-B14F-4D97-AF65-F5344CB8AC3E}">
        <p14:creationId xmlns:p14="http://schemas.microsoft.com/office/powerpoint/2010/main" val="295962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15</a:t>
            </a:fld>
            <a:endParaRPr lang="ru-RU"/>
          </a:p>
        </p:txBody>
      </p:sp>
    </p:spTree>
    <p:extLst>
      <p:ext uri="{BB962C8B-B14F-4D97-AF65-F5344CB8AC3E}">
        <p14:creationId xmlns:p14="http://schemas.microsoft.com/office/powerpoint/2010/main" val="2312872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Задолженность по выплате заработной платы - фактически начисленные работникам суммы, но не выплаченные в срок, установленный коллективным договором или другими нормативными документами;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Значительная</a:t>
            </a:r>
            <a:r>
              <a:rPr lang="ru-RU" sz="1200" kern="1200" baseline="0" dirty="0" smtClean="0">
                <a:solidFill>
                  <a:schemeClr val="tx1"/>
                </a:solidFill>
                <a:effectLst/>
                <a:latin typeface="+mn-lt"/>
                <a:ea typeface="+mn-ea"/>
                <a:cs typeface="+mn-cs"/>
              </a:rPr>
              <a:t> часть задолженности отмечена в Чуйской области-43,6 процента, из них  которая основная доля приходится на ОБЕСПЕЧЕНИЕ (СНАБЖЕНИЕ) ЭЛЕКТРОЭНЕРГИЕЙ, ГАЗОМ, ПАРОМ И КОНДИЦИОНИРОВАННЫМ ВОЗДУХОМ- </a:t>
            </a:r>
            <a:r>
              <a:rPr lang="ru-RU" sz="1200" kern="1200" baseline="0" dirty="0" smtClean="0">
                <a:solidFill>
                  <a:srgbClr val="FF0000"/>
                </a:solidFill>
                <a:effectLst/>
                <a:latin typeface="+mn-lt"/>
                <a:ea typeface="+mn-ea"/>
                <a:cs typeface="+mn-cs"/>
              </a:rPr>
              <a:t>69 процентов</a:t>
            </a:r>
            <a:r>
              <a:rPr lang="ru-RU" sz="1200" kern="1200" baseline="0" dirty="0" smtClean="0">
                <a:solidFill>
                  <a:schemeClr val="tx1"/>
                </a:solidFill>
                <a:effectLst/>
                <a:latin typeface="+mn-lt"/>
                <a:ea typeface="+mn-ea"/>
                <a:cs typeface="+mn-cs"/>
              </a:rPr>
              <a:t>, ОБРАБАТЫВАЮЩИЕ ПРОИЗВОДСТВА (ОБРАБАТЫВАЮЩАЯ ПРОМЫШЛЕННОСТЬ)-26,3 процентов </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16</a:t>
            </a:fld>
            <a:endParaRPr lang="ru-RU"/>
          </a:p>
        </p:txBody>
      </p:sp>
    </p:spTree>
    <p:extLst>
      <p:ext uri="{BB962C8B-B14F-4D97-AF65-F5344CB8AC3E}">
        <p14:creationId xmlns:p14="http://schemas.microsoft.com/office/powerpoint/2010/main" val="3206444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368833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012568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1269099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2733C7E-CE18-4CEB-8CD5-2E8C6666F9EC}" type="datetimeFigureOut">
              <a:rPr lang="ru-RU" smtClean="0"/>
              <a:t>13.02.2018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3870025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2733C7E-CE18-4CEB-8CD5-2E8C6666F9EC}" type="datetimeFigureOut">
              <a:rPr lang="ru-RU" smtClean="0"/>
              <a:t>13.02.2018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408575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2733C7E-CE18-4CEB-8CD5-2E8C6666F9EC}" type="datetimeFigureOut">
              <a:rPr lang="ru-RU" smtClean="0"/>
              <a:t>13.02.2018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189788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2733C7E-CE18-4CEB-8CD5-2E8C6666F9EC}" type="datetimeFigureOut">
              <a:rPr lang="ru-RU" smtClean="0"/>
              <a:t>13.02.2018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429287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2733C7E-CE18-4CEB-8CD5-2E8C6666F9EC}" type="datetimeFigureOut">
              <a:rPr lang="ru-RU" smtClean="0"/>
              <a:t>13.02.2018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3419128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2733C7E-CE18-4CEB-8CD5-2E8C6666F9EC}" type="datetimeFigureOut">
              <a:rPr lang="ru-RU" smtClean="0"/>
              <a:t>13.02.2018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610369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1336511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3218255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E9A05-7447-44BD-8A04-DD205B063B6D}" type="slidenum">
              <a:rPr lang="ru-RU" smtClean="0"/>
              <a:t>‹#›</a:t>
            </a:fld>
            <a:endParaRPr lang="ru-RU"/>
          </a:p>
        </p:txBody>
      </p:sp>
    </p:spTree>
    <p:extLst>
      <p:ext uri="{BB962C8B-B14F-4D97-AF65-F5344CB8AC3E}">
        <p14:creationId xmlns:p14="http://schemas.microsoft.com/office/powerpoint/2010/main" val="1624460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3938" y="125607"/>
            <a:ext cx="10341033" cy="4265417"/>
          </a:xfrm>
        </p:spPr>
        <p:txBody>
          <a:bodyPr>
            <a:normAutofit/>
          </a:bodyPr>
          <a:lstStyle/>
          <a:p>
            <a:r>
              <a:rPr lang="ru-RU" sz="3600" dirty="0" smtClean="0">
                <a:latin typeface="Times New Roman" panose="02020603050405020304" pitchFamily="18" charset="0"/>
                <a:cs typeface="Times New Roman" panose="02020603050405020304" pitchFamily="18" charset="0"/>
              </a:rPr>
              <a:t>Национальный статистический комитет </a:t>
            </a:r>
            <a:r>
              <a:rPr lang="ru-RU" sz="3600" dirty="0" err="1" smtClean="0">
                <a:latin typeface="Times New Roman" panose="02020603050405020304" pitchFamily="18" charset="0"/>
                <a:cs typeface="Times New Roman" panose="02020603050405020304" pitchFamily="18" charset="0"/>
              </a:rPr>
              <a:t>Кыргызской</a:t>
            </a:r>
            <a:r>
              <a:rPr lang="ru-RU" sz="3600" dirty="0" smtClean="0">
                <a:latin typeface="Times New Roman" panose="02020603050405020304" pitchFamily="18" charset="0"/>
                <a:cs typeface="Times New Roman" panose="02020603050405020304" pitchFamily="18" charset="0"/>
              </a:rPr>
              <a:t> Республики</a:t>
            </a:r>
            <a:br>
              <a:rPr lang="ru-RU" sz="3600" dirty="0" smtClean="0">
                <a:latin typeface="Times New Roman" panose="02020603050405020304" pitchFamily="18" charset="0"/>
                <a:cs typeface="Times New Roman" panose="02020603050405020304" pitchFamily="18" charset="0"/>
              </a:rPr>
            </a:br>
            <a:r>
              <a:rPr lang="ru-RU" dirty="0" smtClean="0">
                <a:solidFill>
                  <a:schemeClr val="accent6">
                    <a:lumMod val="75000"/>
                  </a:schemeClr>
                </a:solidFill>
                <a:latin typeface="Times New Roman" panose="02020603050405020304" pitchFamily="18" charset="0"/>
                <a:cs typeface="Times New Roman" panose="02020603050405020304" pitchFamily="18" charset="0"/>
              </a:rPr>
              <a:t/>
            </a:r>
            <a:br>
              <a:rPr lang="ru-RU" dirty="0" smtClean="0">
                <a:solidFill>
                  <a:schemeClr val="accent6">
                    <a:lumMod val="75000"/>
                  </a:schemeClr>
                </a:solidFill>
                <a:latin typeface="Times New Roman" panose="02020603050405020304" pitchFamily="18" charset="0"/>
                <a:cs typeface="Times New Roman" panose="02020603050405020304" pitchFamily="18" charset="0"/>
              </a:rPr>
            </a:br>
            <a:r>
              <a:rPr lang="ru-RU" sz="4900" b="1" i="1" dirty="0" smtClean="0">
                <a:solidFill>
                  <a:srgbClr val="0070C0"/>
                </a:solidFill>
                <a:latin typeface="Times New Roman" panose="02020603050405020304" pitchFamily="18" charset="0"/>
                <a:cs typeface="Times New Roman" panose="02020603050405020304" pitchFamily="18" charset="0"/>
              </a:rPr>
              <a:t>Среднемесячная заработная плата в  Кыргызской Республике в 201</a:t>
            </a:r>
            <a:r>
              <a:rPr lang="en-US" sz="4900" b="1" i="1" dirty="0" smtClean="0">
                <a:solidFill>
                  <a:srgbClr val="0070C0"/>
                </a:solidFill>
                <a:latin typeface="Times New Roman" panose="02020603050405020304" pitchFamily="18" charset="0"/>
                <a:cs typeface="Times New Roman" panose="02020603050405020304" pitchFamily="18" charset="0"/>
              </a:rPr>
              <a:t>7</a:t>
            </a:r>
            <a:r>
              <a:rPr lang="ru-RU" sz="4900" b="1" i="1" dirty="0" smtClean="0">
                <a:solidFill>
                  <a:srgbClr val="0070C0"/>
                </a:solidFill>
                <a:latin typeface="Times New Roman" panose="02020603050405020304" pitchFamily="18" charset="0"/>
                <a:cs typeface="Times New Roman" panose="02020603050405020304" pitchFamily="18" charset="0"/>
              </a:rPr>
              <a:t>г.</a:t>
            </a:r>
            <a:endParaRPr lang="ru-RU" sz="4900" b="1" i="1" dirty="0">
              <a:solidFill>
                <a:srgbClr val="0070C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5004262"/>
            <a:ext cx="9144000" cy="1346662"/>
          </a:xfrm>
        </p:spPr>
        <p:txBody>
          <a:bodyPr>
            <a:normAutofit/>
          </a:bodyPr>
          <a:lstStyle/>
          <a:p>
            <a:endParaRPr lang="ru-RU" dirty="0" smtClean="0"/>
          </a:p>
          <a:p>
            <a:endParaRPr lang="ru-RU" dirty="0">
              <a:latin typeface="Times New Roman" panose="02020603050405020304" pitchFamily="18" charset="0"/>
              <a:cs typeface="Times New Roman" panose="02020603050405020304" pitchFamily="18" charset="0"/>
            </a:endParaRPr>
          </a:p>
          <a:p>
            <a:r>
              <a:rPr lang="ru-RU" dirty="0" err="1" smtClean="0">
                <a:latin typeface="Times New Roman" panose="02020603050405020304" pitchFamily="18" charset="0"/>
                <a:cs typeface="Times New Roman" panose="02020603050405020304" pitchFamily="18" charset="0"/>
              </a:rPr>
              <a:t>Джайлобаева</a:t>
            </a:r>
            <a:r>
              <a:rPr lang="ru-RU" dirty="0" smtClean="0">
                <a:latin typeface="Times New Roman" panose="02020603050405020304" pitchFamily="18" charset="0"/>
                <a:cs typeface="Times New Roman" panose="02020603050405020304" pitchFamily="18" charset="0"/>
              </a:rPr>
              <a:t> Г.Ж.</a:t>
            </a:r>
            <a:r>
              <a:rPr lang="en-US" dirty="0" smtClean="0">
                <a:latin typeface="Times New Roman" panose="02020603050405020304" pitchFamily="18" charset="0"/>
                <a:cs typeface="Times New Roman" panose="02020603050405020304" pitchFamily="18" charset="0"/>
              </a:rPr>
              <a:t>    www.stat.kg</a:t>
            </a:r>
            <a:endParaRPr lang="ru-RU" dirty="0">
              <a:latin typeface="Times New Roman" panose="02020603050405020304" pitchFamily="18" charset="0"/>
              <a:cs typeface="Times New Roman" panose="02020603050405020304" pitchFamily="18" charset="0"/>
            </a:endParaRPr>
          </a:p>
        </p:txBody>
      </p:sp>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2478" y="332509"/>
            <a:ext cx="1267821" cy="122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626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00939" y="358322"/>
            <a:ext cx="5152848" cy="843189"/>
          </a:xfrm>
        </p:spPr>
        <p:txBody>
          <a:bodyPr>
            <a:normAutofit/>
          </a:bodyPr>
          <a:lstStyle/>
          <a:p>
            <a:r>
              <a:rPr lang="ru-RU" sz="3200" b="1" i="1" dirty="0" smtClean="0">
                <a:latin typeface="Times New Roman" panose="02020603050405020304" pitchFamily="18" charset="0"/>
                <a:cs typeface="Times New Roman" panose="02020603050405020304" pitchFamily="18" charset="0"/>
              </a:rPr>
              <a:t>Источники данных </a:t>
            </a:r>
            <a:endParaRPr lang="ru-RU" sz="3200"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502229"/>
            <a:ext cx="10515600" cy="4674734"/>
          </a:xfrm>
        </p:spPr>
        <p:txBody>
          <a:bodyPr>
            <a:normAutofit/>
          </a:bodyPr>
          <a:lstStyle/>
          <a:p>
            <a:r>
              <a:rPr lang="ru-RU" i="1" dirty="0" smtClean="0">
                <a:latin typeface="Times New Roman" panose="02020603050405020304" pitchFamily="18" charset="0"/>
                <a:cs typeface="Times New Roman" panose="02020603050405020304" pitchFamily="18" charset="0"/>
              </a:rPr>
              <a:t>Данные по заработной плате разрабатываются на основе государственной статистической отчетности. Ежегодно отчетность представляют более 30 тысяч и </a:t>
            </a:r>
            <a:r>
              <a:rPr lang="ru-RU" i="1" dirty="0">
                <a:solidFill>
                  <a:prstClr val="black"/>
                </a:solidFill>
                <a:latin typeface="Times New Roman" panose="02020603050405020304" pitchFamily="18" charset="0"/>
                <a:cs typeface="Times New Roman" panose="02020603050405020304" pitchFamily="18" charset="0"/>
              </a:rPr>
              <a:t>ежемесячно около 16 тысяч </a:t>
            </a:r>
            <a:r>
              <a:rPr lang="ru-RU" i="1" dirty="0" smtClean="0">
                <a:latin typeface="Times New Roman" panose="02020603050405020304" pitchFamily="18" charset="0"/>
                <a:cs typeface="Times New Roman" panose="02020603050405020304" pitchFamily="18" charset="0"/>
              </a:rPr>
              <a:t>предприятий, учреждений и организаций, </a:t>
            </a:r>
            <a:r>
              <a:rPr lang="ru-RU" i="1" dirty="0">
                <a:solidFill>
                  <a:prstClr val="black"/>
                </a:solidFill>
                <a:latin typeface="Times New Roman" panose="02020603050405020304" pitchFamily="18" charset="0"/>
                <a:cs typeface="Times New Roman" panose="02020603050405020304" pitchFamily="18" charset="0"/>
              </a:rPr>
              <a:t>которые имеют статус юридического </a:t>
            </a:r>
            <a:r>
              <a:rPr lang="ru-RU" i="1" dirty="0" smtClean="0">
                <a:solidFill>
                  <a:prstClr val="black"/>
                </a:solidFill>
                <a:latin typeface="Times New Roman" panose="02020603050405020304" pitchFamily="18" charset="0"/>
                <a:cs typeface="Times New Roman" panose="02020603050405020304" pitchFamily="18" charset="0"/>
              </a:rPr>
              <a:t>лица, </a:t>
            </a:r>
            <a:r>
              <a:rPr lang="ru-RU" i="1" dirty="0" smtClean="0">
                <a:latin typeface="Times New Roman" panose="02020603050405020304" pitchFamily="18" charset="0"/>
                <a:cs typeface="Times New Roman" panose="02020603050405020304" pitchFamily="18" charset="0"/>
              </a:rPr>
              <a:t>независимо  от формы собственности, вида экономической деятельности, ведомственной принадлежности. </a:t>
            </a:r>
          </a:p>
        </p:txBody>
      </p:sp>
      <p:pic>
        <p:nvPicPr>
          <p:cNvPr id="4"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481" y="358322"/>
            <a:ext cx="1178014" cy="10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5043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6628" y="340973"/>
            <a:ext cx="9288236" cy="1325563"/>
          </a:xfrm>
        </p:spPr>
        <p:txBody>
          <a:bodyPr/>
          <a:lstStyle/>
          <a:p>
            <a:pPr marL="228600" lvl="0" indent="-228600">
              <a:spcBef>
                <a:spcPts val="1000"/>
              </a:spcBef>
            </a:pPr>
            <a:r>
              <a:rPr lang="ru-RU" dirty="0" smtClean="0"/>
              <a:t> </a:t>
            </a:r>
            <a:r>
              <a:rPr lang="ru-RU" sz="2800" b="1" i="1" dirty="0">
                <a:solidFill>
                  <a:srgbClr val="000000"/>
                </a:solidFill>
                <a:latin typeface="Times New Roman"/>
                <a:ea typeface="Times New Roman"/>
                <a:cs typeface="+mn-cs"/>
              </a:rPr>
              <a:t>Средняя номинальная заработная плата</a:t>
            </a:r>
            <a:r>
              <a:rPr lang="ru-RU" sz="2400" dirty="0">
                <a:solidFill>
                  <a:prstClr val="black"/>
                </a:solidFill>
                <a:latin typeface="Calibri"/>
                <a:ea typeface="+mn-ea"/>
                <a:cs typeface="+mn-cs"/>
              </a:rPr>
              <a:t/>
            </a:r>
            <a:br>
              <a:rPr lang="ru-RU" sz="2400" dirty="0">
                <a:solidFill>
                  <a:prstClr val="black"/>
                </a:solidFill>
                <a:latin typeface="Calibri"/>
                <a:ea typeface="+mn-ea"/>
                <a:cs typeface="+mn-cs"/>
              </a:rPr>
            </a:br>
            <a:endParaRPr lang="ru-RU" dirty="0">
              <a:solidFill>
                <a:srgbClr val="FF0000"/>
              </a:solidFill>
            </a:endParaRPr>
          </a:p>
        </p:txBody>
      </p:sp>
      <p:sp>
        <p:nvSpPr>
          <p:cNvPr id="3" name="Объект 2"/>
          <p:cNvSpPr>
            <a:spLocks noGrp="1"/>
          </p:cNvSpPr>
          <p:nvPr>
            <p:ph idx="1"/>
          </p:nvPr>
        </p:nvSpPr>
        <p:spPr/>
        <p:txBody>
          <a:bodyPr>
            <a:normAutofit lnSpcReduction="10000"/>
          </a:bodyPr>
          <a:lstStyle/>
          <a:p>
            <a:pPr marR="71755" indent="450215" algn="just">
              <a:spcBef>
                <a:spcPts val="300"/>
              </a:spcBef>
              <a:spcAft>
                <a:spcPts val="0"/>
              </a:spcAft>
            </a:pPr>
            <a:r>
              <a:rPr lang="ru-RU" b="1" i="1" dirty="0" smtClean="0">
                <a:solidFill>
                  <a:srgbClr val="000000"/>
                </a:solidFill>
                <a:latin typeface="Times New Roman"/>
                <a:ea typeface="Times New Roman"/>
              </a:rPr>
              <a:t>Средняя </a:t>
            </a:r>
            <a:r>
              <a:rPr lang="ru-RU" b="1" i="1" dirty="0">
                <a:solidFill>
                  <a:srgbClr val="000000"/>
                </a:solidFill>
                <a:latin typeface="Times New Roman"/>
                <a:ea typeface="Times New Roman"/>
              </a:rPr>
              <a:t>номинальная заработная плата работников </a:t>
            </a:r>
            <a:r>
              <a:rPr lang="ru-RU" i="1" dirty="0">
                <a:solidFill>
                  <a:srgbClr val="000000"/>
                </a:solidFill>
                <a:latin typeface="Times New Roman"/>
                <a:ea typeface="Times New Roman"/>
              </a:rPr>
              <a:t>предприятия исчисляется путем деления фактически начисленного фонда заработной платы </a:t>
            </a:r>
            <a:r>
              <a:rPr lang="ru-RU" i="1" dirty="0" smtClean="0">
                <a:solidFill>
                  <a:srgbClr val="000000"/>
                </a:solidFill>
                <a:latin typeface="Times New Roman"/>
                <a:ea typeface="Times New Roman"/>
              </a:rPr>
              <a:t>работников </a:t>
            </a:r>
            <a:r>
              <a:rPr lang="ru-RU" i="1" dirty="0">
                <a:solidFill>
                  <a:srgbClr val="000000"/>
                </a:solidFill>
                <a:latin typeface="Times New Roman"/>
                <a:ea typeface="Times New Roman"/>
              </a:rPr>
              <a:t>списочного </a:t>
            </a:r>
            <a:r>
              <a:rPr lang="ru-RU" i="1" dirty="0" smtClean="0">
                <a:solidFill>
                  <a:srgbClr val="000000"/>
                </a:solidFill>
                <a:latin typeface="Times New Roman"/>
                <a:ea typeface="Times New Roman"/>
              </a:rPr>
              <a:t>и не списочного </a:t>
            </a:r>
            <a:r>
              <a:rPr lang="ru-RU" i="1" dirty="0">
                <a:solidFill>
                  <a:srgbClr val="000000"/>
                </a:solidFill>
                <a:latin typeface="Times New Roman"/>
                <a:ea typeface="Times New Roman"/>
              </a:rPr>
              <a:t>состава</a:t>
            </a:r>
            <a:r>
              <a:rPr lang="ru-RU" i="1" dirty="0" smtClean="0">
                <a:solidFill>
                  <a:srgbClr val="000000"/>
                </a:solidFill>
                <a:latin typeface="Times New Roman"/>
                <a:ea typeface="Times New Roman"/>
              </a:rPr>
              <a:t> на </a:t>
            </a:r>
            <a:r>
              <a:rPr lang="ru-RU" i="1" dirty="0">
                <a:solidFill>
                  <a:srgbClr val="000000"/>
                </a:solidFill>
                <a:latin typeface="Times New Roman"/>
                <a:ea typeface="Times New Roman"/>
              </a:rPr>
              <a:t>численность работников, принимаемую для исчисления средней заработной платы и на число месяцев в отчетном периоде. На уровне предприятия средняя заработная плата может исчисляться по каждой категории работников</a:t>
            </a:r>
            <a:r>
              <a:rPr lang="ru-RU" i="1" dirty="0" smtClean="0">
                <a:solidFill>
                  <a:srgbClr val="000000"/>
                </a:solidFill>
                <a:latin typeface="Times New Roman"/>
                <a:ea typeface="Times New Roman"/>
              </a:rPr>
              <a:t>:</a:t>
            </a:r>
          </a:p>
          <a:p>
            <a:pPr marR="71755" indent="450215" algn="just">
              <a:spcBef>
                <a:spcPts val="300"/>
              </a:spcBef>
              <a:spcAft>
                <a:spcPts val="0"/>
              </a:spcAft>
            </a:pPr>
            <a:r>
              <a:rPr lang="ru-RU" i="1" dirty="0" smtClean="0">
                <a:solidFill>
                  <a:srgbClr val="000000"/>
                </a:solidFill>
                <a:latin typeface="Times New Roman"/>
                <a:ea typeface="Times New Roman"/>
              </a:rPr>
              <a:t> </a:t>
            </a:r>
            <a:r>
              <a:rPr lang="ru-RU" i="1" dirty="0">
                <a:solidFill>
                  <a:srgbClr val="000000"/>
                </a:solidFill>
                <a:latin typeface="Times New Roman"/>
                <a:ea typeface="Times New Roman"/>
              </a:rPr>
              <a:t>среднесписочной численности работников</a:t>
            </a:r>
            <a:r>
              <a:rPr lang="ru-RU" i="1" dirty="0" smtClean="0">
                <a:solidFill>
                  <a:srgbClr val="000000"/>
                </a:solidFill>
                <a:latin typeface="Times New Roman"/>
                <a:ea typeface="Times New Roman"/>
              </a:rPr>
              <a:t>,</a:t>
            </a:r>
          </a:p>
          <a:p>
            <a:pPr marR="71755" indent="450215" algn="just">
              <a:spcBef>
                <a:spcPts val="300"/>
              </a:spcBef>
              <a:spcAft>
                <a:spcPts val="0"/>
              </a:spcAft>
            </a:pPr>
            <a:r>
              <a:rPr lang="ru-RU" i="1" dirty="0" smtClean="0">
                <a:solidFill>
                  <a:srgbClr val="000000"/>
                </a:solidFill>
                <a:latin typeface="Times New Roman"/>
                <a:ea typeface="Times New Roman"/>
              </a:rPr>
              <a:t> </a:t>
            </a:r>
            <a:r>
              <a:rPr lang="ru-RU" i="1" dirty="0">
                <a:solidFill>
                  <a:srgbClr val="000000"/>
                </a:solidFill>
                <a:latin typeface="Times New Roman"/>
                <a:ea typeface="Times New Roman"/>
              </a:rPr>
              <a:t>численности внешних совместителей</a:t>
            </a:r>
            <a:r>
              <a:rPr lang="ru-RU" i="1" dirty="0" smtClean="0">
                <a:solidFill>
                  <a:srgbClr val="000000"/>
                </a:solidFill>
                <a:latin typeface="Times New Roman"/>
                <a:ea typeface="Times New Roman"/>
              </a:rPr>
              <a:t>,</a:t>
            </a:r>
          </a:p>
          <a:p>
            <a:pPr marR="71755" indent="450215" algn="just">
              <a:spcBef>
                <a:spcPts val="300"/>
              </a:spcBef>
              <a:spcAft>
                <a:spcPts val="0"/>
              </a:spcAft>
            </a:pPr>
            <a:r>
              <a:rPr lang="ru-RU" i="1" dirty="0" smtClean="0">
                <a:solidFill>
                  <a:srgbClr val="000000"/>
                </a:solidFill>
                <a:latin typeface="Times New Roman"/>
                <a:ea typeface="Times New Roman"/>
              </a:rPr>
              <a:t> </a:t>
            </a:r>
            <a:r>
              <a:rPr lang="ru-RU" i="1" dirty="0">
                <a:solidFill>
                  <a:srgbClr val="000000"/>
                </a:solidFill>
                <a:latin typeface="Times New Roman"/>
                <a:ea typeface="Times New Roman"/>
              </a:rPr>
              <a:t>численности работников, выполнявших работы по договорам гражданско-правового </a:t>
            </a:r>
            <a:r>
              <a:rPr lang="ru-RU" i="1" dirty="0" smtClean="0">
                <a:solidFill>
                  <a:srgbClr val="000000"/>
                </a:solidFill>
                <a:latin typeface="Times New Roman"/>
                <a:ea typeface="Times New Roman"/>
              </a:rPr>
              <a:t>характера. </a:t>
            </a:r>
            <a:endParaRPr lang="ru-RU" dirty="0"/>
          </a:p>
        </p:txBody>
      </p:sp>
      <p:pic>
        <p:nvPicPr>
          <p:cNvPr id="4"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657" y="366488"/>
            <a:ext cx="1267821"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587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4308" y="365125"/>
            <a:ext cx="9549492" cy="1325563"/>
          </a:xfrm>
        </p:spPr>
        <p:txBody>
          <a:bodyPr>
            <a:noAutofit/>
          </a:bodyPr>
          <a:lstStyle/>
          <a:p>
            <a:pPr lvl="0" fontAlgn="base">
              <a:lnSpc>
                <a:spcPct val="100000"/>
              </a:lnSpc>
              <a:spcAft>
                <a:spcPct val="0"/>
              </a:spcAft>
            </a:pPr>
            <a:r>
              <a:rPr lang="ru-RU" sz="28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Среднемесячная</a:t>
            </a:r>
            <a:r>
              <a:rPr lang="ru-RU" sz="2800" b="1" dirty="0">
                <a:solidFill>
                  <a:prstClr val="black"/>
                </a:solidFill>
                <a:latin typeface="Kyrghyz Times" pitchFamily="2" charset="0"/>
                <a:ea typeface="Times New Roman" pitchFamily="18" charset="0"/>
                <a:cs typeface="Times New Roman" pitchFamily="18" charset="0"/>
              </a:rPr>
              <a:t> </a:t>
            </a:r>
            <a:r>
              <a:rPr lang="ru-RU" sz="2800" b="1" dirty="0">
                <a:solidFill>
                  <a:prstClr val="black"/>
                </a:solidFill>
                <a:latin typeface="Times New Roman" panose="02020603050405020304" pitchFamily="18" charset="0"/>
                <a:ea typeface="Times New Roman" pitchFamily="18" charset="0"/>
                <a:cs typeface="Times New Roman" panose="02020603050405020304" pitchFamily="18" charset="0"/>
              </a:rPr>
              <a:t>номинальная и реальная заработная плата</a:t>
            </a:r>
            <a:r>
              <a:rPr lang="ru-RU" sz="2800" b="1" baseline="30000"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800" b="1" dirty="0">
                <a:solidFill>
                  <a:prstClr val="black"/>
                </a:solidFill>
                <a:latin typeface="Times New Roman" panose="02020603050405020304" pitchFamily="18" charset="0"/>
                <a:ea typeface="Times New Roman" pitchFamily="18" charset="0"/>
                <a:cs typeface="Times New Roman" panose="02020603050405020304" pitchFamily="18" charset="0"/>
              </a:rPr>
              <a:t>по </a:t>
            </a:r>
            <a:r>
              <a:rPr lang="ru-RU" sz="2800" b="1" dirty="0" smtClean="0">
                <a:solidFill>
                  <a:prstClr val="black"/>
                </a:solidFill>
                <a:latin typeface="Times New Roman" panose="02020603050405020304" pitchFamily="18" charset="0"/>
                <a:ea typeface="Times New Roman" pitchFamily="18" charset="0"/>
                <a:cs typeface="Times New Roman" panose="02020603050405020304" pitchFamily="18" charset="0"/>
              </a:rPr>
              <a:t>территории</a:t>
            </a:r>
            <a:r>
              <a:rPr lang="ru-RU" sz="2800" b="1" baseline="30000"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800" b="1" dirty="0" smtClean="0">
                <a:solidFill>
                  <a:prstClr val="black"/>
                </a:solidFill>
                <a:latin typeface="Times New Roman" panose="02020603050405020304" pitchFamily="18" charset="0"/>
                <a:ea typeface="Times New Roman" pitchFamily="18" charset="0"/>
                <a:cs typeface="Times New Roman" panose="02020603050405020304" pitchFamily="18" charset="0"/>
              </a:rPr>
              <a:t>в 201</a:t>
            </a:r>
            <a:r>
              <a:rPr lang="en-US" sz="2800" b="1" dirty="0" smtClean="0">
                <a:solidFill>
                  <a:prstClr val="black"/>
                </a:solidFill>
                <a:latin typeface="Times New Roman" panose="02020603050405020304" pitchFamily="18" charset="0"/>
                <a:ea typeface="Times New Roman" pitchFamily="18" charset="0"/>
                <a:cs typeface="Times New Roman" panose="02020603050405020304" pitchFamily="18" charset="0"/>
              </a:rPr>
              <a:t>7</a:t>
            </a:r>
            <a:r>
              <a:rPr lang="ru-RU" sz="2800" b="1" dirty="0" smtClean="0">
                <a:solidFill>
                  <a:prstClr val="black"/>
                </a:solidFill>
                <a:latin typeface="Times New Roman" panose="02020603050405020304" pitchFamily="18" charset="0"/>
                <a:ea typeface="Times New Roman" pitchFamily="18" charset="0"/>
                <a:cs typeface="Times New Roman" panose="02020603050405020304" pitchFamily="18" charset="0"/>
              </a:rPr>
              <a:t>г</a:t>
            </a:r>
            <a:r>
              <a:rPr lang="ru-RU" sz="2800" b="1"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000" i="1" dirty="0" smtClean="0">
                <a:solidFill>
                  <a:prstClr val="black"/>
                </a:solidFill>
                <a:latin typeface="Times New Roman" panose="02020603050405020304" pitchFamily="18" charset="0"/>
                <a:ea typeface="Times New Roman" pitchFamily="18" charset="0"/>
                <a:cs typeface="Times New Roman" panose="02020603050405020304" pitchFamily="18" charset="0"/>
              </a:rPr>
              <a:t>(без учета малых предприятий)</a:t>
            </a:r>
            <a:r>
              <a:rPr lang="ru-RU" sz="2000" dirty="0">
                <a:solidFill>
                  <a:prstClr val="black"/>
                </a:solidFill>
                <a:latin typeface="Times New Roman" panose="02020603050405020304" pitchFamily="18" charset="0"/>
                <a:ea typeface="+mn-ea"/>
                <a:cs typeface="Times New Roman" panose="02020603050405020304" pitchFamily="18" charset="0"/>
              </a:rPr>
              <a:t/>
            </a:r>
            <a:br>
              <a:rPr lang="ru-RU" sz="2000" dirty="0">
                <a:solidFill>
                  <a:prstClr val="black"/>
                </a:solidFill>
                <a:latin typeface="Times New Roman" panose="02020603050405020304" pitchFamily="18" charset="0"/>
                <a:ea typeface="+mn-ea"/>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nvPr>
        </p:nvGraphicFramePr>
        <p:xfrm>
          <a:off x="838200" y="1812473"/>
          <a:ext cx="10515600" cy="4615658"/>
        </p:xfrm>
        <a:graphic>
          <a:graphicData uri="http://schemas.openxmlformats.org/drawingml/2006/table">
            <a:tbl>
              <a:tblPr/>
              <a:tblGrid>
                <a:gridCol w="2847624"/>
                <a:gridCol w="1152510"/>
                <a:gridCol w="1737177"/>
                <a:gridCol w="1737177"/>
                <a:gridCol w="3041112"/>
              </a:tblGrid>
              <a:tr h="459672">
                <a:tc rowSpan="2">
                  <a:txBody>
                    <a:bodyPr/>
                    <a:lstStyle/>
                    <a:p>
                      <a:pPr>
                        <a:spcAft>
                          <a:spcPts val="0"/>
                        </a:spcAft>
                      </a:pPr>
                      <a:r>
                        <a:rPr lang="ru-RU" sz="900" b="1" dirty="0">
                          <a:effectLst/>
                          <a:latin typeface="Kyrghyz Times"/>
                          <a:ea typeface="Times New Roman"/>
                          <a:cs typeface="Times New Roman"/>
                        </a:rPr>
                        <a:t> </a:t>
                      </a:r>
                      <a:endParaRPr lang="ru-RU" sz="1100" dirty="0">
                        <a:effectLst/>
                        <a:latin typeface="Kyrghyz Times"/>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a:spcAft>
                          <a:spcPts val="0"/>
                        </a:spcAft>
                      </a:pPr>
                      <a:r>
                        <a:rPr lang="ru-RU" sz="1600" b="1" dirty="0">
                          <a:effectLst/>
                          <a:latin typeface="Times New Roman" panose="02020603050405020304" pitchFamily="18" charset="0"/>
                          <a:ea typeface="Times New Roman"/>
                          <a:cs typeface="Times New Roman" panose="02020603050405020304" pitchFamily="18" charset="0"/>
                        </a:rPr>
                        <a:t>Сомов</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ru-RU" sz="1600" b="1" kern="1200" dirty="0" smtClean="0">
                          <a:solidFill>
                            <a:schemeClr val="tx1"/>
                          </a:solidFill>
                          <a:effectLst/>
                          <a:latin typeface="Times New Roman" panose="02020603050405020304" pitchFamily="18" charset="0"/>
                          <a:ea typeface="+mn-ea"/>
                          <a:cs typeface="Times New Roman" panose="02020603050405020304" pitchFamily="18" charset="0"/>
                        </a:rPr>
                        <a:t>В процентах к предыдущему году</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r">
                        <a:spcAft>
                          <a:spcPts val="0"/>
                        </a:spcAft>
                      </a:pPr>
                      <a:r>
                        <a:rPr lang="ru-RU" sz="1600" b="1" dirty="0">
                          <a:effectLst/>
                          <a:latin typeface="Times New Roman" panose="02020603050405020304" pitchFamily="18" charset="0"/>
                          <a:ea typeface="Times New Roman"/>
                          <a:cs typeface="Times New Roman" panose="02020603050405020304" pitchFamily="18" charset="0"/>
                        </a:rPr>
                        <a:t>Реальная заработная плата</a:t>
                      </a:r>
                      <a:br>
                        <a:rPr lang="ru-RU" sz="1600" b="1" dirty="0">
                          <a:effectLst/>
                          <a:latin typeface="Times New Roman" panose="02020603050405020304" pitchFamily="18" charset="0"/>
                          <a:ea typeface="Times New Roman"/>
                          <a:cs typeface="Times New Roman" panose="02020603050405020304" pitchFamily="18" charset="0"/>
                        </a:rPr>
                      </a:br>
                      <a:r>
                        <a:rPr lang="ru-RU" sz="1600" b="1" dirty="0">
                          <a:effectLst/>
                          <a:latin typeface="Times New Roman" panose="02020603050405020304" pitchFamily="18" charset="0"/>
                          <a:ea typeface="Times New Roman"/>
                          <a:cs typeface="Times New Roman" panose="02020603050405020304" pitchFamily="18" charset="0"/>
                        </a:rPr>
                        <a:t>в процентах к </a:t>
                      </a:r>
                      <a:br>
                        <a:rPr lang="ru-RU" sz="1600" b="1" dirty="0">
                          <a:effectLst/>
                          <a:latin typeface="Times New Roman" panose="02020603050405020304" pitchFamily="18" charset="0"/>
                          <a:ea typeface="Times New Roman"/>
                          <a:cs typeface="Times New Roman" panose="02020603050405020304" pitchFamily="18" charset="0"/>
                        </a:rPr>
                      </a:br>
                      <a:r>
                        <a:rPr lang="ru-RU" sz="1600" b="1" dirty="0" smtClean="0">
                          <a:effectLst/>
                          <a:latin typeface="Times New Roman" panose="02020603050405020304" pitchFamily="18" charset="0"/>
                          <a:ea typeface="Times New Roman"/>
                          <a:cs typeface="Times New Roman" panose="02020603050405020304" pitchFamily="18" charset="0"/>
                        </a:rPr>
                        <a:t>предыдущему году</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836">
                <a:tc vMerge="1">
                  <a:txBody>
                    <a:bodyPr/>
                    <a:lstStyle/>
                    <a:p>
                      <a:endParaRPr lang="ru-RU"/>
                    </a:p>
                  </a:txBody>
                  <a:tcPr/>
                </a:tc>
                <a:tc vMerge="1">
                  <a:txBody>
                    <a:bodyPr/>
                    <a:lstStyle/>
                    <a:p>
                      <a:endParaRPr lang="ru-RU"/>
                    </a:p>
                  </a:txBody>
                  <a:tcPr/>
                </a:tc>
                <a:tc>
                  <a:txBody>
                    <a:bodyPr/>
                    <a:lstStyle/>
                    <a:p>
                      <a:pPr algn="r">
                        <a:spcAft>
                          <a:spcPts val="0"/>
                        </a:spcAft>
                      </a:pPr>
                      <a:r>
                        <a:rPr lang="ru-RU" sz="1600" b="1" dirty="0" smtClean="0">
                          <a:effectLst/>
                          <a:latin typeface="Times New Roman" panose="02020603050405020304" pitchFamily="18" charset="0"/>
                          <a:ea typeface="Times New Roman"/>
                          <a:cs typeface="Times New Roman" panose="02020603050405020304" pitchFamily="18" charset="0"/>
                        </a:rPr>
                        <a:t>201</a:t>
                      </a:r>
                      <a:r>
                        <a:rPr lang="en-US" sz="1600" b="1" dirty="0" smtClean="0">
                          <a:effectLst/>
                          <a:latin typeface="Times New Roman" panose="02020603050405020304" pitchFamily="18" charset="0"/>
                          <a:ea typeface="Times New Roman"/>
                          <a:cs typeface="Times New Roman" panose="02020603050405020304" pitchFamily="18" charset="0"/>
                        </a:rPr>
                        <a:t>6</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ru-RU" sz="1600" b="1" dirty="0" smtClean="0">
                          <a:effectLst/>
                          <a:latin typeface="Times New Roman" panose="02020603050405020304" pitchFamily="18" charset="0"/>
                          <a:ea typeface="Times New Roman"/>
                          <a:cs typeface="Times New Roman" panose="02020603050405020304" pitchFamily="18" charset="0"/>
                        </a:rPr>
                        <a:t>201</a:t>
                      </a:r>
                      <a:r>
                        <a:rPr lang="en-US" sz="1600" b="1" dirty="0" smtClean="0">
                          <a:effectLst/>
                          <a:latin typeface="Times New Roman" panose="02020603050405020304" pitchFamily="18" charset="0"/>
                          <a:ea typeface="Times New Roman"/>
                          <a:cs typeface="Times New Roman" panose="02020603050405020304" pitchFamily="18" charset="0"/>
                        </a:rPr>
                        <a:t>7</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390555">
                <a:tc>
                  <a:txBody>
                    <a:bodyPr/>
                    <a:lstStyle/>
                    <a:p>
                      <a:pPr>
                        <a:spcBef>
                          <a:spcPts val="100"/>
                        </a:spcBef>
                        <a:spcAft>
                          <a:spcPts val="100"/>
                        </a:spcAft>
                      </a:pPr>
                      <a:r>
                        <a:rPr lang="ru-RU" sz="1600" b="1" dirty="0">
                          <a:effectLst/>
                          <a:latin typeface="Times New Roman" panose="02020603050405020304" pitchFamily="18" charset="0"/>
                          <a:ea typeface="Times New Roman"/>
                          <a:cs typeface="Times New Roman" panose="02020603050405020304" pitchFamily="18" charset="0"/>
                        </a:rPr>
                        <a:t>Кыргызская Республика</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15391</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Bef>
                          <a:spcPts val="100"/>
                        </a:spcBef>
                        <a:spcAft>
                          <a:spcPts val="100"/>
                        </a:spcAft>
                      </a:pPr>
                      <a:r>
                        <a:rPr lang="ru-RU" sz="1600" b="1">
                          <a:effectLst/>
                          <a:latin typeface="Times New Roman" panose="02020603050405020304" pitchFamily="18" charset="0"/>
                          <a:ea typeface="Arial Unicode MS" panose="020B0604020202020204" pitchFamily="34" charset="-128"/>
                          <a:cs typeface="Times New Roman" panose="02020603050405020304" pitchFamily="18" charset="0"/>
                        </a:rPr>
                        <a:t>109,3</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Bef>
                          <a:spcPts val="100"/>
                        </a:spcBef>
                        <a:spcAft>
                          <a:spcPts val="100"/>
                        </a:spcAft>
                      </a:pPr>
                      <a:r>
                        <a:rPr lang="ru-RU" sz="1600" b="1" dirty="0">
                          <a:effectLst/>
                          <a:latin typeface="Times New Roman" panose="02020603050405020304" pitchFamily="18" charset="0"/>
                          <a:ea typeface="Arial Unicode MS" panose="020B0604020202020204" pitchFamily="34" charset="-128"/>
                          <a:cs typeface="Times New Roman" panose="02020603050405020304" pitchFamily="18" charset="0"/>
                        </a:rPr>
                        <a:t>106,7</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ru-RU" sz="1600" b="1">
                          <a:effectLst/>
                          <a:latin typeface="Times New Roman" panose="02020603050405020304" pitchFamily="18" charset="0"/>
                          <a:ea typeface="Times New Roman" panose="02020603050405020304" pitchFamily="18" charset="0"/>
                          <a:cs typeface="Times New Roman" panose="02020603050405020304" pitchFamily="18" charset="0"/>
                        </a:rPr>
                        <a:t>103,4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390555">
                <a:tc>
                  <a:txBody>
                    <a:bodyPr/>
                    <a:lstStyle/>
                    <a:p>
                      <a:pPr marL="71755">
                        <a:spcBef>
                          <a:spcPts val="100"/>
                        </a:spcBef>
                        <a:spcAft>
                          <a:spcPts val="100"/>
                        </a:spcAft>
                      </a:pPr>
                      <a:r>
                        <a:rPr lang="ru-RU" sz="1600" dirty="0" err="1">
                          <a:effectLst/>
                          <a:latin typeface="Times New Roman" panose="02020603050405020304" pitchFamily="18" charset="0"/>
                          <a:ea typeface="Times New Roman"/>
                          <a:cs typeface="Times New Roman" panose="02020603050405020304" pitchFamily="18" charset="0"/>
                        </a:rPr>
                        <a:t>Баткенская</a:t>
                      </a:r>
                      <a:r>
                        <a:rPr lang="ru-RU" sz="1600" dirty="0">
                          <a:effectLst/>
                          <a:latin typeface="Times New Roman" panose="02020603050405020304" pitchFamily="18" charset="0"/>
                          <a:ea typeface="Times New Roman"/>
                          <a:cs typeface="Times New Roman" panose="02020603050405020304" pitchFamily="18" charset="0"/>
                        </a:rPr>
                        <a:t> область</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10806</a:t>
                      </a:r>
                    </a:p>
                  </a:txBody>
                  <a:tcPr marL="68580" marR="68580" marT="0" marB="0" anchor="ctr">
                    <a:lnL>
                      <a:noFill/>
                    </a:lnL>
                    <a:lnR>
                      <a:noFill/>
                    </a:lnR>
                    <a:lnT>
                      <a:noFill/>
                    </a:lnT>
                    <a:lnB>
                      <a:noFill/>
                    </a:lnB>
                  </a:tcPr>
                </a:tc>
                <a:tc>
                  <a:txBody>
                    <a:bodyPr/>
                    <a:lstStyle/>
                    <a:p>
                      <a:pPr algn="r">
                        <a:spcBef>
                          <a:spcPts val="100"/>
                        </a:spcBef>
                        <a:spcAft>
                          <a:spcPts val="100"/>
                        </a:spcAft>
                      </a:pPr>
                      <a:r>
                        <a:rPr lang="ru-RU" sz="1600">
                          <a:effectLst/>
                          <a:latin typeface="Times New Roman" panose="02020603050405020304" pitchFamily="18" charset="0"/>
                          <a:ea typeface="Arial Unicode MS" panose="020B0604020202020204" pitchFamily="34" charset="-128"/>
                          <a:cs typeface="Times New Roman" panose="02020603050405020304" pitchFamily="18" charset="0"/>
                        </a:rPr>
                        <a:t>109,9</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Bef>
                          <a:spcPts val="100"/>
                        </a:spcBef>
                        <a:spcAft>
                          <a:spcPts val="100"/>
                        </a:spcAft>
                      </a:pPr>
                      <a:r>
                        <a:rPr lang="ru-RU" sz="1600">
                          <a:effectLst/>
                          <a:latin typeface="Times New Roman" panose="02020603050405020304" pitchFamily="18" charset="0"/>
                          <a:ea typeface="Arial Unicode MS" panose="020B0604020202020204" pitchFamily="34" charset="-128"/>
                          <a:cs typeface="Times New Roman" panose="02020603050405020304" pitchFamily="18" charset="0"/>
                        </a:rPr>
                        <a:t>103,5</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99,4</a:t>
                      </a:r>
                    </a:p>
                  </a:txBody>
                  <a:tcPr marL="68580" marR="68580" marT="0" marB="0" anchor="b">
                    <a:lnL>
                      <a:noFill/>
                    </a:lnL>
                    <a:lnR>
                      <a:noFill/>
                    </a:lnR>
                    <a:lnT>
                      <a:noFill/>
                    </a:lnT>
                    <a:lnB>
                      <a:noFill/>
                    </a:lnB>
                  </a:tcPr>
                </a:tc>
              </a:tr>
              <a:tr h="366705">
                <a:tc>
                  <a:txBody>
                    <a:bodyPr/>
                    <a:lstStyle/>
                    <a:p>
                      <a:pPr marL="71755">
                        <a:spcBef>
                          <a:spcPts val="100"/>
                        </a:spcBef>
                        <a:spcAft>
                          <a:spcPts val="100"/>
                        </a:spcAft>
                      </a:pPr>
                      <a:r>
                        <a:rPr lang="ru-RU" sz="1600" dirty="0" err="1">
                          <a:effectLst/>
                          <a:latin typeface="Times New Roman" panose="02020603050405020304" pitchFamily="18" charset="0"/>
                          <a:ea typeface="Times New Roman"/>
                          <a:cs typeface="Times New Roman" panose="02020603050405020304" pitchFamily="18" charset="0"/>
                        </a:rPr>
                        <a:t>Джалал-Абадская</a:t>
                      </a:r>
                      <a:r>
                        <a:rPr lang="ru-RU" sz="1600" dirty="0">
                          <a:effectLst/>
                          <a:latin typeface="Times New Roman" panose="02020603050405020304" pitchFamily="18" charset="0"/>
                          <a:ea typeface="Times New Roman"/>
                          <a:cs typeface="Times New Roman" panose="02020603050405020304" pitchFamily="18" charset="0"/>
                        </a:rPr>
                        <a:t> область</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14152</a:t>
                      </a:r>
                    </a:p>
                  </a:txBody>
                  <a:tcPr marL="68580" marR="68580" marT="0" marB="0" anchor="ctr">
                    <a:lnL>
                      <a:noFill/>
                    </a:lnL>
                    <a:lnR>
                      <a:noFill/>
                    </a:lnR>
                    <a:lnT>
                      <a:noFill/>
                    </a:lnT>
                    <a:lnB>
                      <a:noFill/>
                    </a:lnB>
                  </a:tcPr>
                </a:tc>
                <a:tc>
                  <a:txBody>
                    <a:bodyPr/>
                    <a:lstStyle/>
                    <a:p>
                      <a:pPr algn="r">
                        <a:spcBef>
                          <a:spcPts val="100"/>
                        </a:spcBef>
                        <a:spcAft>
                          <a:spcPts val="100"/>
                        </a:spcAft>
                      </a:pPr>
                      <a:r>
                        <a:rPr lang="ru-RU" sz="1600" dirty="0">
                          <a:effectLst/>
                          <a:latin typeface="Times New Roman" panose="02020603050405020304" pitchFamily="18" charset="0"/>
                          <a:ea typeface="Arial Unicode MS" panose="020B0604020202020204" pitchFamily="34" charset="-128"/>
                          <a:cs typeface="Times New Roman" panose="02020603050405020304" pitchFamily="18" charset="0"/>
                        </a:rPr>
                        <a:t>111,3</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Bef>
                          <a:spcPts val="100"/>
                        </a:spcBef>
                        <a:spcAft>
                          <a:spcPts val="100"/>
                        </a:spcAft>
                      </a:pPr>
                      <a:r>
                        <a:rPr lang="ru-RU" sz="1600">
                          <a:effectLst/>
                          <a:latin typeface="Times New Roman" panose="02020603050405020304" pitchFamily="18" charset="0"/>
                          <a:ea typeface="Arial Unicode MS" panose="020B0604020202020204" pitchFamily="34" charset="-128"/>
                          <a:cs typeface="Times New Roman" panose="02020603050405020304" pitchFamily="18" charset="0"/>
                        </a:rPr>
                        <a:t>105,3</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100,8</a:t>
                      </a:r>
                    </a:p>
                  </a:txBody>
                  <a:tcPr marL="68580" marR="68580" marT="0" marB="0" anchor="b">
                    <a:lnL>
                      <a:noFill/>
                    </a:lnL>
                    <a:lnR>
                      <a:noFill/>
                    </a:lnR>
                    <a:lnT>
                      <a:noFill/>
                    </a:lnT>
                    <a:lnB>
                      <a:noFill/>
                    </a:lnB>
                  </a:tcPr>
                </a:tc>
              </a:tr>
              <a:tr h="366705">
                <a:tc>
                  <a:txBody>
                    <a:bodyPr/>
                    <a:lstStyle/>
                    <a:p>
                      <a:pPr marL="71755">
                        <a:spcBef>
                          <a:spcPts val="100"/>
                        </a:spcBef>
                        <a:spcAft>
                          <a:spcPts val="100"/>
                        </a:spcAft>
                      </a:pPr>
                      <a:r>
                        <a:rPr lang="ru-RU" sz="1600" dirty="0" err="1">
                          <a:effectLst/>
                          <a:latin typeface="Times New Roman" panose="02020603050405020304" pitchFamily="18" charset="0"/>
                          <a:ea typeface="Times New Roman"/>
                          <a:cs typeface="Times New Roman" panose="02020603050405020304" pitchFamily="18" charset="0"/>
                        </a:rPr>
                        <a:t>Ис</a:t>
                      </a:r>
                      <a:r>
                        <a:rPr lang="en-US" sz="1600" dirty="0">
                          <a:effectLst/>
                          <a:latin typeface="Times New Roman" panose="02020603050405020304" pitchFamily="18" charset="0"/>
                          <a:ea typeface="Times New Roman"/>
                          <a:cs typeface="Times New Roman" panose="02020603050405020304" pitchFamily="18" charset="0"/>
                        </a:rPr>
                        <a:t>c</a:t>
                      </a:r>
                      <a:r>
                        <a:rPr lang="ru-RU" sz="1600" dirty="0" err="1">
                          <a:effectLst/>
                          <a:latin typeface="Times New Roman" panose="02020603050405020304" pitchFamily="18" charset="0"/>
                          <a:ea typeface="Times New Roman"/>
                          <a:cs typeface="Times New Roman" panose="02020603050405020304" pitchFamily="18" charset="0"/>
                        </a:rPr>
                        <a:t>ык-Кульская</a:t>
                      </a:r>
                      <a:r>
                        <a:rPr lang="ru-RU" sz="1600" dirty="0">
                          <a:effectLst/>
                          <a:latin typeface="Times New Roman" panose="02020603050405020304" pitchFamily="18" charset="0"/>
                          <a:ea typeface="Times New Roman"/>
                          <a:cs typeface="Times New Roman" panose="02020603050405020304" pitchFamily="18" charset="0"/>
                        </a:rPr>
                        <a:t> область</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11556</a:t>
                      </a:r>
                    </a:p>
                  </a:txBody>
                  <a:tcPr marL="68580" marR="68580" marT="0" marB="0" anchor="ctr">
                    <a:lnL>
                      <a:noFill/>
                    </a:lnL>
                    <a:lnR>
                      <a:noFill/>
                    </a:lnR>
                    <a:lnT>
                      <a:noFill/>
                    </a:lnT>
                    <a:lnB>
                      <a:noFill/>
                    </a:lnB>
                  </a:tcPr>
                </a:tc>
                <a:tc>
                  <a:txBody>
                    <a:bodyPr/>
                    <a:lstStyle/>
                    <a:p>
                      <a:pPr algn="r">
                        <a:spcBef>
                          <a:spcPts val="100"/>
                        </a:spcBef>
                        <a:spcAft>
                          <a:spcPts val="100"/>
                        </a:spcAft>
                      </a:pPr>
                      <a:r>
                        <a:rPr lang="ru-RU" sz="1600" dirty="0">
                          <a:effectLst/>
                          <a:latin typeface="Times New Roman" panose="02020603050405020304" pitchFamily="18" charset="0"/>
                          <a:ea typeface="Arial Unicode MS" panose="020B0604020202020204" pitchFamily="34" charset="-128"/>
                          <a:cs typeface="Times New Roman" panose="02020603050405020304" pitchFamily="18" charset="0"/>
                        </a:rPr>
                        <a:t>109,7</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Bef>
                          <a:spcPts val="100"/>
                        </a:spcBef>
                        <a:spcAft>
                          <a:spcPts val="100"/>
                        </a:spcAft>
                      </a:pPr>
                      <a:r>
                        <a:rPr lang="ru-RU" sz="1600">
                          <a:effectLst/>
                          <a:latin typeface="Times New Roman" panose="02020603050405020304" pitchFamily="18" charset="0"/>
                          <a:ea typeface="Arial Unicode MS" panose="020B0604020202020204" pitchFamily="34" charset="-128"/>
                          <a:cs typeface="Times New Roman" panose="02020603050405020304" pitchFamily="18" charset="0"/>
                        </a:rPr>
                        <a:t>108,2</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103,5</a:t>
                      </a:r>
                    </a:p>
                  </a:txBody>
                  <a:tcPr marL="68580" marR="68580" marT="0" marB="0" anchor="b">
                    <a:lnL>
                      <a:noFill/>
                    </a:lnL>
                    <a:lnR>
                      <a:noFill/>
                    </a:lnR>
                    <a:lnT>
                      <a:noFill/>
                    </a:lnT>
                    <a:lnB>
                      <a:noFill/>
                    </a:lnB>
                  </a:tcPr>
                </a:tc>
              </a:tr>
              <a:tr h="390555">
                <a:tc>
                  <a:txBody>
                    <a:bodyPr/>
                    <a:lstStyle/>
                    <a:p>
                      <a:pPr marL="71755">
                        <a:spcBef>
                          <a:spcPts val="100"/>
                        </a:spcBef>
                        <a:spcAft>
                          <a:spcPts val="100"/>
                        </a:spcAft>
                      </a:pPr>
                      <a:r>
                        <a:rPr lang="ru-RU" sz="1600" dirty="0" err="1">
                          <a:effectLst/>
                          <a:latin typeface="Times New Roman" panose="02020603050405020304" pitchFamily="18" charset="0"/>
                          <a:ea typeface="Times New Roman"/>
                          <a:cs typeface="Times New Roman" panose="02020603050405020304" pitchFamily="18" charset="0"/>
                        </a:rPr>
                        <a:t>Нарынская</a:t>
                      </a:r>
                      <a:r>
                        <a:rPr lang="ru-RU" sz="1600" dirty="0">
                          <a:effectLst/>
                          <a:latin typeface="Times New Roman" panose="02020603050405020304" pitchFamily="18" charset="0"/>
                          <a:ea typeface="Times New Roman"/>
                          <a:cs typeface="Times New Roman" panose="02020603050405020304" pitchFamily="18" charset="0"/>
                        </a:rPr>
                        <a:t> область</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14687</a:t>
                      </a:r>
                    </a:p>
                  </a:txBody>
                  <a:tcPr marL="68580" marR="68580" marT="0" marB="0" anchor="ctr">
                    <a:lnL>
                      <a:noFill/>
                    </a:lnL>
                    <a:lnR>
                      <a:noFill/>
                    </a:lnR>
                    <a:lnT>
                      <a:noFill/>
                    </a:lnT>
                    <a:lnB>
                      <a:noFill/>
                    </a:lnB>
                  </a:tcPr>
                </a:tc>
                <a:tc>
                  <a:txBody>
                    <a:bodyPr/>
                    <a:lstStyle/>
                    <a:p>
                      <a:pPr algn="r">
                        <a:spcBef>
                          <a:spcPts val="100"/>
                        </a:spcBef>
                        <a:spcAft>
                          <a:spcPts val="100"/>
                        </a:spcAft>
                      </a:pPr>
                      <a:r>
                        <a:rPr lang="ru-RU" sz="1600" dirty="0">
                          <a:effectLst/>
                          <a:latin typeface="Times New Roman" panose="02020603050405020304" pitchFamily="18" charset="0"/>
                          <a:ea typeface="Arial Unicode MS" panose="020B0604020202020204" pitchFamily="34" charset="-128"/>
                          <a:cs typeface="Times New Roman" panose="02020603050405020304" pitchFamily="18" charset="0"/>
                        </a:rPr>
                        <a:t>108,7</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Bef>
                          <a:spcPts val="100"/>
                        </a:spcBef>
                        <a:spcAft>
                          <a:spcPts val="100"/>
                        </a:spcAft>
                      </a:pPr>
                      <a:r>
                        <a:rPr lang="ru-RU" sz="1600">
                          <a:effectLst/>
                          <a:latin typeface="Times New Roman" panose="02020603050405020304" pitchFamily="18" charset="0"/>
                          <a:ea typeface="Arial Unicode MS" panose="020B0604020202020204" pitchFamily="34" charset="-128"/>
                          <a:cs typeface="Times New Roman" panose="02020603050405020304" pitchFamily="18" charset="0"/>
                        </a:rPr>
                        <a:t>104,0</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99,4</a:t>
                      </a:r>
                    </a:p>
                  </a:txBody>
                  <a:tcPr marL="68580" marR="68580" marT="0" marB="0" anchor="b">
                    <a:lnL>
                      <a:noFill/>
                    </a:lnL>
                    <a:lnR>
                      <a:noFill/>
                    </a:lnR>
                    <a:lnT>
                      <a:noFill/>
                    </a:lnT>
                    <a:lnB>
                      <a:noFill/>
                    </a:lnB>
                  </a:tcPr>
                </a:tc>
              </a:tr>
              <a:tr h="366705">
                <a:tc>
                  <a:txBody>
                    <a:bodyPr/>
                    <a:lstStyle/>
                    <a:p>
                      <a:pPr marL="71755">
                        <a:spcBef>
                          <a:spcPts val="100"/>
                        </a:spcBef>
                        <a:spcAft>
                          <a:spcPts val="100"/>
                        </a:spcAft>
                      </a:pPr>
                      <a:r>
                        <a:rPr lang="ru-RU" sz="1600" dirty="0" err="1">
                          <a:effectLst/>
                          <a:latin typeface="Times New Roman" panose="02020603050405020304" pitchFamily="18" charset="0"/>
                          <a:ea typeface="Times New Roman"/>
                          <a:cs typeface="Times New Roman" panose="02020603050405020304" pitchFamily="18" charset="0"/>
                        </a:rPr>
                        <a:t>Ошская</a:t>
                      </a:r>
                      <a:r>
                        <a:rPr lang="ru-RU" sz="1600" dirty="0">
                          <a:effectLst/>
                          <a:latin typeface="Times New Roman" panose="02020603050405020304" pitchFamily="18" charset="0"/>
                          <a:ea typeface="Times New Roman"/>
                          <a:cs typeface="Times New Roman" panose="02020603050405020304" pitchFamily="18" charset="0"/>
                        </a:rPr>
                        <a:t> область </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10163</a:t>
                      </a:r>
                    </a:p>
                  </a:txBody>
                  <a:tcPr marL="68580" marR="68580" marT="0" marB="0" anchor="ctr">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115,2</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102,1</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95,4</a:t>
                      </a:r>
                    </a:p>
                  </a:txBody>
                  <a:tcPr marL="68580" marR="68580" marT="0" marB="0" anchor="b">
                    <a:lnL>
                      <a:noFill/>
                    </a:lnL>
                    <a:lnR>
                      <a:noFill/>
                    </a:lnR>
                    <a:lnT>
                      <a:noFill/>
                    </a:lnT>
                    <a:lnB>
                      <a:noFill/>
                    </a:lnB>
                  </a:tcPr>
                </a:tc>
              </a:tr>
              <a:tr h="390555">
                <a:tc>
                  <a:txBody>
                    <a:bodyPr/>
                    <a:lstStyle/>
                    <a:p>
                      <a:pPr marL="71755">
                        <a:spcBef>
                          <a:spcPts val="100"/>
                        </a:spcBef>
                        <a:spcAft>
                          <a:spcPts val="100"/>
                        </a:spcAft>
                      </a:pPr>
                      <a:r>
                        <a:rPr lang="ru-RU" sz="1600" dirty="0" err="1">
                          <a:effectLst/>
                          <a:latin typeface="Times New Roman" panose="02020603050405020304" pitchFamily="18" charset="0"/>
                          <a:ea typeface="Times New Roman"/>
                          <a:cs typeface="Times New Roman" panose="02020603050405020304" pitchFamily="18" charset="0"/>
                        </a:rPr>
                        <a:t>Таласская</a:t>
                      </a:r>
                      <a:r>
                        <a:rPr lang="ru-RU" sz="1600" dirty="0">
                          <a:effectLst/>
                          <a:latin typeface="Times New Roman" panose="02020603050405020304" pitchFamily="18" charset="0"/>
                          <a:ea typeface="Times New Roman"/>
                          <a:cs typeface="Times New Roman" panose="02020603050405020304" pitchFamily="18" charset="0"/>
                        </a:rPr>
                        <a:t> область</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11547</a:t>
                      </a:r>
                    </a:p>
                  </a:txBody>
                  <a:tcPr marL="68580" marR="68580" marT="0" marB="0" anchor="ctr">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107,4</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106,6</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102,4</a:t>
                      </a:r>
                    </a:p>
                  </a:txBody>
                  <a:tcPr marL="68580" marR="68580" marT="0" marB="0" anchor="b">
                    <a:lnL>
                      <a:noFill/>
                    </a:lnL>
                    <a:lnR>
                      <a:noFill/>
                    </a:lnR>
                    <a:lnT>
                      <a:noFill/>
                    </a:lnT>
                    <a:lnB>
                      <a:noFill/>
                    </a:lnB>
                  </a:tcPr>
                </a:tc>
              </a:tr>
              <a:tr h="366705">
                <a:tc>
                  <a:txBody>
                    <a:bodyPr/>
                    <a:lstStyle/>
                    <a:p>
                      <a:pPr marL="71755">
                        <a:spcBef>
                          <a:spcPts val="100"/>
                        </a:spcBef>
                        <a:spcAft>
                          <a:spcPts val="100"/>
                        </a:spcAft>
                      </a:pPr>
                      <a:r>
                        <a:rPr lang="ru-RU" sz="1600" dirty="0">
                          <a:effectLst/>
                          <a:latin typeface="Times New Roman" panose="02020603050405020304" pitchFamily="18" charset="0"/>
                          <a:ea typeface="Times New Roman"/>
                          <a:cs typeface="Times New Roman" panose="02020603050405020304" pitchFamily="18" charset="0"/>
                        </a:rPr>
                        <a:t>Чуйская область</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14003</a:t>
                      </a:r>
                    </a:p>
                  </a:txBody>
                  <a:tcPr marL="68580" marR="68580" marT="0" marB="0" anchor="ctr">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110,5</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109,1</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106,0</a:t>
                      </a:r>
                    </a:p>
                  </a:txBody>
                  <a:tcPr marL="68580" marR="68580" marT="0" marB="0" anchor="b">
                    <a:lnL>
                      <a:noFill/>
                    </a:lnL>
                    <a:lnR>
                      <a:noFill/>
                    </a:lnR>
                    <a:lnT>
                      <a:noFill/>
                    </a:lnT>
                    <a:lnB>
                      <a:noFill/>
                    </a:lnB>
                  </a:tcPr>
                </a:tc>
              </a:tr>
              <a:tr h="390555">
                <a:tc>
                  <a:txBody>
                    <a:bodyPr/>
                    <a:lstStyle/>
                    <a:p>
                      <a:pPr marL="71755">
                        <a:spcBef>
                          <a:spcPts val="100"/>
                        </a:spcBef>
                        <a:spcAft>
                          <a:spcPts val="100"/>
                        </a:spcAft>
                      </a:pPr>
                      <a:r>
                        <a:rPr lang="ru-RU" sz="1600" dirty="0">
                          <a:effectLst/>
                          <a:latin typeface="Times New Roman" panose="02020603050405020304" pitchFamily="18" charset="0"/>
                          <a:ea typeface="Times New Roman"/>
                          <a:cs typeface="Times New Roman" panose="02020603050405020304" pitchFamily="18" charset="0"/>
                        </a:rPr>
                        <a:t>г. Бишкек</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20209</a:t>
                      </a:r>
                    </a:p>
                  </a:txBody>
                  <a:tcPr marL="68580" marR="68580" marT="0" marB="0" anchor="ctr">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107,9</a:t>
                      </a:r>
                    </a:p>
                  </a:txBody>
                  <a:tcPr marL="68580" marR="68580" marT="0" marB="0" anchor="b">
                    <a:lnL>
                      <a:noFill/>
                    </a:lnL>
                    <a:lnR>
                      <a:noFill/>
                    </a:lnR>
                    <a:lnT>
                      <a:noFill/>
                    </a:lnT>
                    <a:lnB>
                      <a:noFill/>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107,9</a:t>
                      </a:r>
                    </a:p>
                  </a:txBody>
                  <a:tcPr marL="68580" marR="68580" marT="0" marB="0" anchor="b">
                    <a:lnL>
                      <a:noFill/>
                    </a:lnL>
                    <a:lnR>
                      <a:noFill/>
                    </a:lnR>
                    <a:lnT>
                      <a:noFill/>
                    </a:lnT>
                    <a:lnB>
                      <a:noFill/>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106,0</a:t>
                      </a:r>
                    </a:p>
                  </a:txBody>
                  <a:tcPr marL="68580" marR="68580" marT="0" marB="0" anchor="b">
                    <a:lnL>
                      <a:noFill/>
                    </a:lnL>
                    <a:lnR>
                      <a:noFill/>
                    </a:lnR>
                    <a:lnT>
                      <a:noFill/>
                    </a:lnT>
                    <a:lnB>
                      <a:noFill/>
                    </a:lnB>
                  </a:tcPr>
                </a:tc>
              </a:tr>
              <a:tr h="390555">
                <a:tc>
                  <a:txBody>
                    <a:bodyPr/>
                    <a:lstStyle/>
                    <a:p>
                      <a:pPr marL="71755">
                        <a:spcBef>
                          <a:spcPts val="100"/>
                        </a:spcBef>
                        <a:spcAft>
                          <a:spcPts val="100"/>
                        </a:spcAft>
                      </a:pPr>
                      <a:r>
                        <a:rPr lang="ru-RU" sz="1600" dirty="0">
                          <a:effectLst/>
                          <a:latin typeface="Times New Roman" panose="02020603050405020304" pitchFamily="18" charset="0"/>
                          <a:ea typeface="Times New Roman"/>
                          <a:cs typeface="Times New Roman" panose="02020603050405020304" pitchFamily="18" charset="0"/>
                        </a:rPr>
                        <a:t>г. Ош</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13676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107,8</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104,3</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98,7</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47" y="100239"/>
            <a:ext cx="10064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8725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6616" y="365125"/>
            <a:ext cx="10117183" cy="1325563"/>
          </a:xfrm>
        </p:spPr>
        <p:txBody>
          <a:bodyPr>
            <a:normAutofit fontScale="90000"/>
          </a:bodyPr>
          <a:lstStyle/>
          <a:p>
            <a:r>
              <a:rPr lang="ru-RU" sz="31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Среднемесячная</a:t>
            </a:r>
            <a:r>
              <a:rPr lang="ru-RU" sz="3100" b="1" dirty="0">
                <a:solidFill>
                  <a:prstClr val="black"/>
                </a:solidFill>
                <a:latin typeface="Kyrghyz Times" pitchFamily="2" charset="0"/>
                <a:ea typeface="Times New Roman" pitchFamily="18" charset="0"/>
                <a:cs typeface="Times New Roman" pitchFamily="18" charset="0"/>
              </a:rPr>
              <a:t> </a:t>
            </a:r>
            <a:r>
              <a:rPr lang="ru-RU" sz="3100" b="1" dirty="0">
                <a:solidFill>
                  <a:prstClr val="black"/>
                </a:solidFill>
                <a:latin typeface="Times New Roman" panose="02020603050405020304" pitchFamily="18" charset="0"/>
                <a:ea typeface="Times New Roman" pitchFamily="18" charset="0"/>
                <a:cs typeface="Times New Roman" panose="02020603050405020304" pitchFamily="18" charset="0"/>
              </a:rPr>
              <a:t>номинальная </a:t>
            </a:r>
            <a:r>
              <a:rPr lang="ru-RU" sz="3100" b="1" dirty="0" smtClean="0">
                <a:solidFill>
                  <a:prstClr val="black"/>
                </a:solidFill>
                <a:latin typeface="Times New Roman" panose="02020603050405020304" pitchFamily="18" charset="0"/>
                <a:ea typeface="Times New Roman" pitchFamily="18" charset="0"/>
                <a:cs typeface="Times New Roman" panose="02020603050405020304" pitchFamily="18" charset="0"/>
              </a:rPr>
              <a:t>заработная </a:t>
            </a:r>
            <a:r>
              <a:rPr lang="ru-RU" sz="3100" b="1" dirty="0">
                <a:solidFill>
                  <a:prstClr val="black"/>
                </a:solidFill>
                <a:latin typeface="Times New Roman" panose="02020603050405020304" pitchFamily="18" charset="0"/>
                <a:ea typeface="Times New Roman" pitchFamily="18" charset="0"/>
                <a:cs typeface="Times New Roman" panose="02020603050405020304" pitchFamily="18" charset="0"/>
              </a:rPr>
              <a:t>плата</a:t>
            </a:r>
            <a:r>
              <a:rPr lang="ru-RU" sz="3100" b="1" baseline="30000"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3100" b="1" dirty="0">
                <a:solidFill>
                  <a:prstClr val="black"/>
                </a:solidFill>
                <a:latin typeface="Times New Roman" panose="02020603050405020304" pitchFamily="18" charset="0"/>
                <a:ea typeface="Times New Roman" pitchFamily="18" charset="0"/>
                <a:cs typeface="Times New Roman" panose="02020603050405020304" pitchFamily="18" charset="0"/>
              </a:rPr>
              <a:t>по территории</a:t>
            </a:r>
            <a:r>
              <a:rPr lang="ru-RU" sz="3100" b="1" baseline="30000"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3100" b="1" dirty="0">
                <a:solidFill>
                  <a:prstClr val="black"/>
                </a:solidFill>
                <a:latin typeface="Times New Roman" panose="02020603050405020304" pitchFamily="18" charset="0"/>
                <a:ea typeface="Times New Roman" pitchFamily="18" charset="0"/>
                <a:cs typeface="Times New Roman" panose="02020603050405020304" pitchFamily="18" charset="0"/>
              </a:rPr>
              <a:t>в 201</a:t>
            </a:r>
            <a:r>
              <a:rPr lang="en-US" sz="3100" b="1" dirty="0">
                <a:solidFill>
                  <a:prstClr val="black"/>
                </a:solidFill>
                <a:latin typeface="Times New Roman" panose="02020603050405020304" pitchFamily="18" charset="0"/>
                <a:ea typeface="Times New Roman" pitchFamily="18" charset="0"/>
                <a:cs typeface="Times New Roman" panose="02020603050405020304" pitchFamily="18" charset="0"/>
              </a:rPr>
              <a:t>7</a:t>
            </a:r>
            <a:r>
              <a:rPr lang="ru-RU" sz="3100" b="1" dirty="0">
                <a:solidFill>
                  <a:prstClr val="black"/>
                </a:solidFill>
                <a:latin typeface="Times New Roman" panose="02020603050405020304" pitchFamily="18" charset="0"/>
                <a:ea typeface="Times New Roman" pitchFamily="18" charset="0"/>
                <a:cs typeface="Times New Roman" panose="02020603050405020304" pitchFamily="18" charset="0"/>
              </a:rPr>
              <a:t>г. </a:t>
            </a:r>
            <a:r>
              <a:rPr lang="ru-RU" sz="3100" i="1" dirty="0" smtClean="0">
                <a:solidFill>
                  <a:prstClr val="black"/>
                </a:solidFill>
                <a:latin typeface="Times New Roman" panose="02020603050405020304" pitchFamily="18" charset="0"/>
                <a:ea typeface="Times New Roman" pitchFamily="18" charset="0"/>
                <a:cs typeface="Times New Roman" panose="02020603050405020304" pitchFamily="18" charset="0"/>
              </a:rPr>
              <a:t>(</a:t>
            </a:r>
            <a:r>
              <a:rPr lang="ru-RU" sz="3100" i="1" dirty="0" err="1" smtClean="0">
                <a:solidFill>
                  <a:prstClr val="black"/>
                </a:solidFill>
                <a:latin typeface="Times New Roman" panose="02020603050405020304" pitchFamily="18" charset="0"/>
                <a:ea typeface="Times New Roman" pitchFamily="18" charset="0"/>
                <a:cs typeface="Times New Roman" panose="02020603050405020304" pitchFamily="18" charset="0"/>
              </a:rPr>
              <a:t>сомов,без</a:t>
            </a:r>
            <a:r>
              <a:rPr lang="ru-RU" sz="3100" i="1" dirty="0" smtClean="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3100" i="1" dirty="0">
                <a:solidFill>
                  <a:prstClr val="black"/>
                </a:solidFill>
                <a:latin typeface="Times New Roman" panose="02020603050405020304" pitchFamily="18" charset="0"/>
                <a:ea typeface="Times New Roman" pitchFamily="18" charset="0"/>
                <a:cs typeface="Times New Roman" panose="02020603050405020304" pitchFamily="18" charset="0"/>
              </a:rPr>
              <a:t>учета малых предприятий)</a:t>
            </a:r>
            <a:r>
              <a:rPr lang="ru-RU" sz="3100" dirty="0">
                <a:solidFill>
                  <a:prstClr val="black"/>
                </a:solidFill>
                <a:latin typeface="Times New Roman" panose="02020603050405020304" pitchFamily="18" charset="0"/>
                <a:cs typeface="Times New Roman" panose="02020603050405020304" pitchFamily="18" charset="0"/>
              </a:rPr>
              <a:t/>
            </a:r>
            <a:br>
              <a:rPr lang="ru-RU" sz="3100" dirty="0">
                <a:solidFill>
                  <a:prstClr val="black"/>
                </a:solidFill>
                <a:latin typeface="Times New Roman" panose="02020603050405020304" pitchFamily="18" charset="0"/>
                <a:cs typeface="Times New Roman" panose="02020603050405020304" pitchFamily="18" charset="0"/>
              </a:rPr>
            </a:br>
            <a:endParaRPr lang="ru-RU" sz="31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82361170"/>
              </p:ext>
            </p:extLst>
          </p:nvPr>
        </p:nvGraphicFramePr>
        <p:xfrm>
          <a:off x="531223" y="1515291"/>
          <a:ext cx="10822577" cy="5111931"/>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56" y="277584"/>
            <a:ext cx="1004207" cy="82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30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8314" y="365125"/>
            <a:ext cx="10145486" cy="1325563"/>
          </a:xfrm>
        </p:spPr>
        <p:txBody>
          <a:bodyPr/>
          <a:lstStyle/>
          <a:p>
            <a:r>
              <a:rPr lang="ru-RU" sz="2400" b="1" dirty="0">
                <a:solidFill>
                  <a:prstClr val="black"/>
                </a:solidFill>
                <a:latin typeface="Times New Roman" panose="02020603050405020304" pitchFamily="18" charset="0"/>
                <a:cs typeface="Times New Roman" panose="02020603050405020304" pitchFamily="18" charset="0"/>
              </a:rPr>
              <a:t>Среднемесячная заработная плата по </a:t>
            </a:r>
            <a:r>
              <a:rPr lang="ru-RU" sz="2400" b="1" dirty="0" smtClean="0">
                <a:solidFill>
                  <a:prstClr val="black"/>
                </a:solidFill>
                <a:latin typeface="Times New Roman" panose="02020603050405020304" pitchFamily="18" charset="0"/>
                <a:cs typeface="Times New Roman" panose="02020603050405020304" pitchFamily="18" charset="0"/>
              </a:rPr>
              <a:t>территории в 2016-2017гг</a:t>
            </a:r>
            <a:r>
              <a:rPr lang="ru-RU" sz="2400" b="1" dirty="0">
                <a:solidFill>
                  <a:prstClr val="black"/>
                </a:solidFill>
                <a:latin typeface="Times New Roman" panose="02020603050405020304" pitchFamily="18" charset="0"/>
                <a:cs typeface="Times New Roman" panose="02020603050405020304" pitchFamily="18" charset="0"/>
              </a:rPr>
              <a:t>. </a:t>
            </a:r>
            <a:r>
              <a:rPr lang="ru-RU" sz="2400" i="1" dirty="0">
                <a:solidFill>
                  <a:prstClr val="black"/>
                </a:solidFill>
                <a:latin typeface="Times New Roman" panose="02020603050405020304" pitchFamily="18" charset="0"/>
                <a:cs typeface="Times New Roman" panose="02020603050405020304" pitchFamily="18" charset="0"/>
              </a:rPr>
              <a:t> </a:t>
            </a:r>
            <a:r>
              <a:rPr lang="ru-RU" sz="2400" i="1" dirty="0" smtClean="0">
                <a:solidFill>
                  <a:prstClr val="black"/>
                </a:solidFill>
                <a:latin typeface="Times New Roman" panose="02020603050405020304" pitchFamily="18" charset="0"/>
                <a:cs typeface="Times New Roman" panose="02020603050405020304" pitchFamily="18" charset="0"/>
              </a:rPr>
              <a:t>             </a:t>
            </a:r>
            <a:r>
              <a:rPr lang="ru-RU" sz="2000" i="1" dirty="0" smtClean="0">
                <a:solidFill>
                  <a:prstClr val="black"/>
                </a:solidFill>
                <a:latin typeface="Times New Roman" panose="02020603050405020304" pitchFamily="18" charset="0"/>
                <a:cs typeface="Times New Roman" panose="02020603050405020304" pitchFamily="18" charset="0"/>
              </a:rPr>
              <a:t>(сомов, без учета малых предприятий)</a:t>
            </a:r>
            <a:endParaRPr lang="ru-RU" sz="2000" dirty="0"/>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56" y="277584"/>
            <a:ext cx="1004207" cy="82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Объект 7"/>
          <p:cNvGraphicFramePr>
            <a:graphicFrameLocks noGrp="1"/>
          </p:cNvGraphicFramePr>
          <p:nvPr>
            <p:ph idx="1"/>
            <p:extLst/>
          </p:nvPr>
        </p:nvGraphicFramePr>
        <p:xfrm>
          <a:off x="838200" y="1436914"/>
          <a:ext cx="10515600" cy="5181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76043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9171" y="277586"/>
            <a:ext cx="10112829" cy="1039132"/>
          </a:xfrm>
        </p:spPr>
        <p:txBody>
          <a:bodyPr/>
          <a:lstStyle/>
          <a:p>
            <a:pPr algn="ctr"/>
            <a:r>
              <a:rPr lang="ru-RU" sz="2400" b="1" dirty="0">
                <a:solidFill>
                  <a:prstClr val="black"/>
                </a:solidFill>
                <a:latin typeface="Times New Roman" panose="02020603050405020304" pitchFamily="18" charset="0"/>
                <a:cs typeface="Times New Roman" panose="02020603050405020304" pitchFamily="18" charset="0"/>
              </a:rPr>
              <a:t>Среднемесячная заработная плата по видам экономической </a:t>
            </a:r>
            <a:r>
              <a:rPr lang="ru-RU" sz="2400" b="1" dirty="0" smtClean="0">
                <a:solidFill>
                  <a:prstClr val="black"/>
                </a:solidFill>
                <a:latin typeface="Times New Roman" panose="02020603050405020304" pitchFamily="18" charset="0"/>
                <a:cs typeface="Times New Roman" panose="02020603050405020304" pitchFamily="18" charset="0"/>
              </a:rPr>
              <a:t>деятельности в 2017г. </a:t>
            </a:r>
            <a:r>
              <a:rPr lang="ru-RU" sz="2400" i="1" dirty="0" smtClean="0">
                <a:solidFill>
                  <a:prstClr val="black"/>
                </a:solidFill>
                <a:latin typeface="Times New Roman" panose="02020603050405020304" pitchFamily="18" charset="0"/>
                <a:cs typeface="Times New Roman" panose="02020603050405020304" pitchFamily="18" charset="0"/>
              </a:rPr>
              <a:t> </a:t>
            </a:r>
            <a:r>
              <a:rPr lang="ru-RU" sz="2000" i="1" dirty="0" smtClean="0">
                <a:solidFill>
                  <a:prstClr val="black"/>
                </a:solidFill>
                <a:latin typeface="Times New Roman" panose="02020603050405020304" pitchFamily="18" charset="0"/>
                <a:cs typeface="Times New Roman" panose="02020603050405020304" pitchFamily="18" charset="0"/>
              </a:rPr>
              <a:t>(сомов, без учета малых предприятий)</a:t>
            </a:r>
            <a:endParaRPr lang="ru-RU" sz="2000" dirty="0"/>
          </a:p>
        </p:txBody>
      </p:sp>
      <p:pic>
        <p:nvPicPr>
          <p:cNvPr id="4"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385" y="277585"/>
            <a:ext cx="1004207" cy="89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Объект 6"/>
          <p:cNvGraphicFramePr>
            <a:graphicFrameLocks noGrp="1"/>
          </p:cNvGraphicFramePr>
          <p:nvPr>
            <p:ph idx="1"/>
            <p:extLst>
              <p:ext uri="{D42A27DB-BD31-4B8C-83A1-F6EECF244321}">
                <p14:modId xmlns:p14="http://schemas.microsoft.com/office/powerpoint/2010/main" val="3101926204"/>
              </p:ext>
            </p:extLst>
          </p:nvPr>
        </p:nvGraphicFramePr>
        <p:xfrm>
          <a:off x="838199" y="1316718"/>
          <a:ext cx="11066417" cy="53975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52419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6092" y="365125"/>
            <a:ext cx="9957707" cy="1325563"/>
          </a:xfrm>
        </p:spPr>
        <p:txBody>
          <a:bodyPr/>
          <a:lstStyle/>
          <a:p>
            <a:r>
              <a:rPr lang="ru-RU" sz="2400" b="1" dirty="0">
                <a:solidFill>
                  <a:prstClr val="black"/>
                </a:solidFill>
                <a:latin typeface="Times New Roman" panose="02020603050405020304" pitchFamily="18" charset="0"/>
                <a:cs typeface="Times New Roman" panose="02020603050405020304" pitchFamily="18" charset="0"/>
              </a:rPr>
              <a:t>Среднемесячная заработная плата </a:t>
            </a:r>
            <a:r>
              <a:rPr lang="ru-RU" sz="2400" b="1" dirty="0" smtClean="0">
                <a:solidFill>
                  <a:prstClr val="black"/>
                </a:solidFill>
                <a:latin typeface="Times New Roman" panose="02020603050405020304" pitchFamily="18" charset="0"/>
                <a:cs typeface="Times New Roman" panose="02020603050405020304" pitchFamily="18" charset="0"/>
              </a:rPr>
              <a:t>по бюджетной и </a:t>
            </a:r>
            <a:r>
              <a:rPr lang="ru-RU" sz="2400" b="1" dirty="0" err="1" smtClean="0">
                <a:solidFill>
                  <a:prstClr val="black"/>
                </a:solidFill>
                <a:latin typeface="Times New Roman" panose="02020603050405020304" pitchFamily="18" charset="0"/>
                <a:cs typeface="Times New Roman" panose="02020603050405020304" pitchFamily="18" charset="0"/>
              </a:rPr>
              <a:t>небюджетной</a:t>
            </a:r>
            <a:r>
              <a:rPr lang="ru-RU" sz="2400" b="1" dirty="0" smtClean="0">
                <a:solidFill>
                  <a:prstClr val="black"/>
                </a:solidFill>
                <a:latin typeface="Times New Roman" panose="02020603050405020304" pitchFamily="18" charset="0"/>
                <a:cs typeface="Times New Roman" panose="02020603050405020304" pitchFamily="18" charset="0"/>
              </a:rPr>
              <a:t> сфере по территории в 2017г. </a:t>
            </a:r>
            <a:r>
              <a:rPr lang="ru-RU" sz="2000" i="1" dirty="0" smtClean="0">
                <a:latin typeface="Times New Roman" panose="02020603050405020304" pitchFamily="18" charset="0"/>
                <a:cs typeface="Times New Roman" panose="02020603050405020304" pitchFamily="18" charset="0"/>
              </a:rPr>
              <a:t>(без учета малых предприятий, сомов)</a:t>
            </a:r>
            <a:endParaRPr lang="ru-RU" sz="2000" i="1" dirty="0"/>
          </a:p>
        </p:txBody>
      </p:sp>
      <p:pic>
        <p:nvPicPr>
          <p:cNvPr id="6"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956" y="277584"/>
            <a:ext cx="1004207" cy="961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Объект 6"/>
          <p:cNvGraphicFramePr>
            <a:graphicFrameLocks noGrp="1"/>
          </p:cNvGraphicFramePr>
          <p:nvPr>
            <p:ph idx="1"/>
            <p:extLst/>
          </p:nvPr>
        </p:nvGraphicFramePr>
        <p:xfrm>
          <a:off x="866274" y="1825624"/>
          <a:ext cx="10487526" cy="49240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4333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20586" y="365126"/>
            <a:ext cx="10257608" cy="915034"/>
          </a:xfrm>
        </p:spPr>
        <p:txBody>
          <a:bodyPr>
            <a:normAutofit/>
          </a:bodyPr>
          <a:lstStyle/>
          <a:p>
            <a:pPr algn="ctr"/>
            <a:r>
              <a:rPr lang="ru-RU" sz="2400" b="1" dirty="0" smtClean="0">
                <a:latin typeface="Times New Roman" pitchFamily="18" charset="0"/>
                <a:cs typeface="Times New Roman" pitchFamily="18" charset="0"/>
              </a:rPr>
              <a:t>Численность работников социальной сферы </a:t>
            </a:r>
            <a:r>
              <a:rPr lang="ru-RU" sz="2400" b="1" dirty="0" err="1" smtClean="0">
                <a:latin typeface="Times New Roman" pitchFamily="18" charset="0"/>
                <a:cs typeface="Times New Roman" pitchFamily="18" charset="0"/>
              </a:rPr>
              <a:t>Кыргызской</a:t>
            </a:r>
            <a:r>
              <a:rPr lang="ru-RU" sz="2400" b="1" dirty="0" smtClean="0">
                <a:latin typeface="Times New Roman" pitchFamily="18" charset="0"/>
                <a:cs typeface="Times New Roman" pitchFamily="18" charset="0"/>
              </a:rPr>
              <a:t> Республики    в 2017г. </a:t>
            </a:r>
            <a:r>
              <a:rPr lang="ru-RU" sz="2000" i="1" dirty="0" smtClean="0">
                <a:latin typeface="Times New Roman" pitchFamily="18" charset="0"/>
                <a:cs typeface="Times New Roman" pitchFamily="18" charset="0"/>
              </a:rPr>
              <a:t>(человек, без учета малых предприятий)</a:t>
            </a:r>
            <a:endParaRPr lang="ru-RU" sz="20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56" y="277584"/>
            <a:ext cx="1004207" cy="90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Объект 12"/>
          <p:cNvGraphicFramePr>
            <a:graphicFrameLocks noGrp="1"/>
          </p:cNvGraphicFramePr>
          <p:nvPr>
            <p:ph sz="half" idx="2"/>
            <p:extLst>
              <p:ext uri="{D42A27DB-BD31-4B8C-83A1-F6EECF244321}">
                <p14:modId xmlns:p14="http://schemas.microsoft.com/office/powerpoint/2010/main" val="1429714633"/>
              </p:ext>
            </p:extLst>
          </p:nvPr>
        </p:nvGraphicFramePr>
        <p:xfrm>
          <a:off x="1558834" y="1402080"/>
          <a:ext cx="8934996" cy="53644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70119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151163" y="365126"/>
            <a:ext cx="9291285" cy="1045664"/>
          </a:xfrm>
        </p:spPr>
        <p:txBody>
          <a:bodyPr>
            <a:normAutofit/>
          </a:bodyPr>
          <a:lstStyle/>
          <a:p>
            <a:pPr algn="ctr"/>
            <a:r>
              <a:rPr lang="ru-RU" sz="2400" b="1" dirty="0">
                <a:latin typeface="Times New Roman" pitchFamily="18" charset="0"/>
                <a:cs typeface="Times New Roman" pitchFamily="18" charset="0"/>
              </a:rPr>
              <a:t>С</a:t>
            </a:r>
            <a:r>
              <a:rPr lang="ru-RU" sz="2400" b="1" dirty="0" smtClean="0">
                <a:latin typeface="Times New Roman" pitchFamily="18" charset="0"/>
                <a:cs typeface="Times New Roman" pitchFamily="18" charset="0"/>
              </a:rPr>
              <a:t>реднемесячная заработная плата работников социальной сферы </a:t>
            </a:r>
            <a:r>
              <a:rPr lang="ru-RU" sz="2400" b="1" dirty="0" err="1" smtClean="0">
                <a:latin typeface="Times New Roman" pitchFamily="18" charset="0"/>
                <a:cs typeface="Times New Roman" pitchFamily="18" charset="0"/>
              </a:rPr>
              <a:t>Кыргызской</a:t>
            </a:r>
            <a:r>
              <a:rPr lang="ru-RU" sz="2400" b="1" dirty="0" smtClean="0">
                <a:latin typeface="Times New Roman" pitchFamily="18" charset="0"/>
                <a:cs typeface="Times New Roman" pitchFamily="18" charset="0"/>
              </a:rPr>
              <a:t> Республики в 2012-2017гг.                           </a:t>
            </a:r>
            <a:r>
              <a:rPr lang="ru-RU" sz="2000" i="1" dirty="0" smtClean="0">
                <a:latin typeface="Times New Roman" pitchFamily="18" charset="0"/>
                <a:cs typeface="Times New Roman" pitchFamily="18" charset="0"/>
              </a:rPr>
              <a:t>(сомов</a:t>
            </a:r>
            <a:r>
              <a:rPr lang="ru-RU" sz="2000" i="1" dirty="0">
                <a:latin typeface="Times New Roman" pitchFamily="18" charset="0"/>
                <a:cs typeface="Times New Roman" pitchFamily="18" charset="0"/>
              </a:rPr>
              <a:t>)</a:t>
            </a:r>
          </a:p>
        </p:txBody>
      </p:sp>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956" y="277584"/>
            <a:ext cx="1004207" cy="82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Объект 9"/>
          <p:cNvGraphicFramePr>
            <a:graphicFrameLocks noGrp="1"/>
          </p:cNvGraphicFramePr>
          <p:nvPr>
            <p:ph sz="half" idx="2"/>
            <p:extLst/>
          </p:nvPr>
        </p:nvGraphicFramePr>
        <p:xfrm>
          <a:off x="839788" y="1627632"/>
          <a:ext cx="10443908" cy="49011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6997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7345" y="389619"/>
            <a:ext cx="10121239" cy="1245218"/>
          </a:xfrm>
        </p:spPr>
        <p:txBody>
          <a:bodyPr>
            <a:normAutofit/>
          </a:bodyPr>
          <a:lstStyle/>
          <a:p>
            <a:pPr algn="ctr"/>
            <a:r>
              <a:rPr lang="ru-RU" sz="2400" b="1" dirty="0">
                <a:solidFill>
                  <a:prstClr val="black"/>
                </a:solidFill>
                <a:latin typeface="Times New Roman" panose="02020603050405020304" pitchFamily="18" charset="0"/>
                <a:cs typeface="Times New Roman" panose="02020603050405020304" pitchFamily="18" charset="0"/>
              </a:rPr>
              <a:t>Номинальный и реальный темпы роста среднемесячной  </a:t>
            </a:r>
            <a:r>
              <a:rPr lang="ru-RU" sz="2400" b="1" dirty="0" smtClean="0">
                <a:solidFill>
                  <a:prstClr val="black"/>
                </a:solidFill>
                <a:latin typeface="Times New Roman" panose="02020603050405020304" pitchFamily="18" charset="0"/>
                <a:cs typeface="Times New Roman" panose="02020603050405020304" pitchFamily="18" charset="0"/>
              </a:rPr>
              <a:t>заработной </a:t>
            </a:r>
            <a:r>
              <a:rPr lang="ru-RU" sz="2400" b="1" dirty="0">
                <a:solidFill>
                  <a:prstClr val="black"/>
                </a:solidFill>
                <a:latin typeface="Times New Roman" panose="02020603050405020304" pitchFamily="18" charset="0"/>
                <a:cs typeface="Times New Roman" panose="02020603050405020304" pitchFamily="18" charset="0"/>
              </a:rPr>
              <a:t>платы </a:t>
            </a:r>
            <a:r>
              <a:rPr lang="ru-RU" sz="2400" b="1" dirty="0" smtClean="0">
                <a:solidFill>
                  <a:prstClr val="black"/>
                </a:solidFill>
                <a:latin typeface="Times New Roman" panose="02020603050405020304" pitchFamily="18" charset="0"/>
                <a:cs typeface="Times New Roman" panose="02020603050405020304" pitchFamily="18" charset="0"/>
              </a:rPr>
              <a:t>в 2013-2017гг.</a:t>
            </a:r>
            <a:r>
              <a:rPr lang="ru-RU" sz="2400" dirty="0" smtClean="0">
                <a:solidFill>
                  <a:prstClr val="black"/>
                </a:solidFill>
                <a:latin typeface="Times New Roman" panose="02020603050405020304" pitchFamily="18" charset="0"/>
                <a:cs typeface="Times New Roman" panose="02020603050405020304" pitchFamily="18" charset="0"/>
              </a:rPr>
              <a:t>                                                                                            </a:t>
            </a:r>
            <a:r>
              <a:rPr lang="ru-RU" sz="2000" dirty="0" smtClean="0">
                <a:solidFill>
                  <a:prstClr val="black"/>
                </a:solidFill>
                <a:latin typeface="Times New Roman" panose="02020603050405020304" pitchFamily="18" charset="0"/>
                <a:cs typeface="Times New Roman" panose="02020603050405020304" pitchFamily="18" charset="0"/>
              </a:rPr>
              <a:t>(</a:t>
            </a:r>
            <a:r>
              <a:rPr lang="ru-RU" sz="2000" i="1" dirty="0" smtClean="0">
                <a:solidFill>
                  <a:prstClr val="black"/>
                </a:solidFill>
                <a:latin typeface="Times New Roman" panose="02020603050405020304" pitchFamily="18" charset="0"/>
                <a:cs typeface="Times New Roman" panose="02020603050405020304" pitchFamily="18" charset="0"/>
              </a:rPr>
              <a:t>в </a:t>
            </a:r>
            <a:r>
              <a:rPr lang="ru-RU" sz="2000" i="1" dirty="0">
                <a:solidFill>
                  <a:prstClr val="black"/>
                </a:solidFill>
                <a:latin typeface="Times New Roman" panose="02020603050405020304" pitchFamily="18" charset="0"/>
                <a:cs typeface="Times New Roman" panose="02020603050405020304" pitchFamily="18" charset="0"/>
              </a:rPr>
              <a:t>% к соответствующему </a:t>
            </a:r>
            <a:r>
              <a:rPr lang="ru-RU" sz="2000" i="1" dirty="0" smtClean="0">
                <a:solidFill>
                  <a:prstClr val="black"/>
                </a:solidFill>
                <a:latin typeface="Times New Roman" panose="02020603050405020304" pitchFamily="18" charset="0"/>
                <a:cs typeface="Times New Roman" panose="02020603050405020304" pitchFamily="18" charset="0"/>
              </a:rPr>
              <a:t>периоду; </a:t>
            </a:r>
            <a:r>
              <a:rPr lang="ru-RU" sz="2000" i="1" dirty="0" smtClean="0">
                <a:latin typeface="Times New Roman" pitchFamily="18" charset="0"/>
                <a:cs typeface="Times New Roman" pitchFamily="18" charset="0"/>
              </a:rPr>
              <a:t>2017г</a:t>
            </a:r>
            <a:r>
              <a:rPr lang="ru-RU" sz="2000" i="1" dirty="0">
                <a:latin typeface="Times New Roman" pitchFamily="18" charset="0"/>
                <a:cs typeface="Times New Roman" pitchFamily="18" charset="0"/>
              </a:rPr>
              <a:t>. без учета малых предприятий)</a:t>
            </a:r>
            <a:endParaRPr lang="ru-RU" sz="2000" dirty="0"/>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879" y="448129"/>
            <a:ext cx="965743" cy="937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Объект 6"/>
          <p:cNvGraphicFramePr>
            <a:graphicFrameLocks noGrp="1"/>
          </p:cNvGraphicFramePr>
          <p:nvPr>
            <p:ph idx="1"/>
            <p:extLst/>
          </p:nvPr>
        </p:nvGraphicFramePr>
        <p:xfrm>
          <a:off x="838200" y="1825624"/>
          <a:ext cx="10756392" cy="46849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305584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4486" y="365126"/>
            <a:ext cx="10047514" cy="916668"/>
          </a:xfrm>
        </p:spPr>
        <p:txBody>
          <a:bodyPr>
            <a:noAutofit/>
          </a:bodyPr>
          <a:lstStyle/>
          <a:p>
            <a:pPr lvl="0" algn="ctr">
              <a:lnSpc>
                <a:spcPct val="100000"/>
              </a:lnSpc>
              <a:spcBef>
                <a:spcPts val="0"/>
              </a:spcBef>
            </a:pPr>
            <a:r>
              <a:rPr lang="ru-RU" sz="2800" b="1" dirty="0" smtClean="0">
                <a:latin typeface="Times New Roman" panose="02020603050405020304" pitchFamily="18" charset="0"/>
                <a:cs typeface="Times New Roman" pitchFamily="18" charset="0"/>
              </a:rPr>
              <a:t>Отношение средней заработной платы к прожиточному минимуму</a:t>
            </a:r>
            <a:r>
              <a:rPr lang="ru-RU" sz="2800" b="1" dirty="0" smtClean="0">
                <a:solidFill>
                  <a:prstClr val="black"/>
                </a:solidFill>
                <a:latin typeface="Times New Roman" pitchFamily="18" charset="0"/>
                <a:cs typeface="Times New Roman" pitchFamily="18" charset="0"/>
              </a:rPr>
              <a:t> трудоспособного населения </a:t>
            </a:r>
            <a:r>
              <a:rPr lang="ru-RU" sz="2800" b="1" dirty="0" smtClean="0">
                <a:solidFill>
                  <a:prstClr val="black"/>
                </a:solidFill>
                <a:latin typeface="Times New Roman" pitchFamily="18" charset="0"/>
                <a:ea typeface="+mn-ea"/>
                <a:cs typeface="Times New Roman" pitchFamily="18" charset="0"/>
              </a:rPr>
              <a:t> за 2017г</a:t>
            </a:r>
            <a:r>
              <a:rPr lang="ru-RU" sz="2000" b="1" dirty="0" smtClean="0">
                <a:solidFill>
                  <a:prstClr val="black"/>
                </a:solidFill>
                <a:latin typeface="Times New Roman" pitchFamily="18" charset="0"/>
                <a:ea typeface="+mn-ea"/>
                <a:cs typeface="Times New Roman" pitchFamily="18" charset="0"/>
              </a:rPr>
              <a:t>.                               </a:t>
            </a:r>
            <a:r>
              <a:rPr lang="ru-RU" sz="2000" i="1" dirty="0" smtClean="0">
                <a:solidFill>
                  <a:prstClr val="black"/>
                </a:solidFill>
                <a:latin typeface="Times New Roman" pitchFamily="18" charset="0"/>
                <a:ea typeface="+mn-ea"/>
                <a:cs typeface="Times New Roman" pitchFamily="18" charset="0"/>
              </a:rPr>
              <a:t>(в процентах)</a:t>
            </a:r>
            <a:r>
              <a:rPr lang="ru-RU" sz="2000" dirty="0" smtClean="0">
                <a:solidFill>
                  <a:prstClr val="black"/>
                </a:solidFill>
                <a:latin typeface="Times New Roman" panose="02020603050405020304" pitchFamily="18" charset="0"/>
                <a:ea typeface="+mn-ea"/>
                <a:cs typeface="Times New Roman" panose="02020603050405020304" pitchFamily="18" charset="0"/>
              </a:rPr>
              <a:t/>
            </a:r>
            <a:br>
              <a:rPr lang="ru-RU" sz="2000" dirty="0" smtClean="0">
                <a:solidFill>
                  <a:prstClr val="black"/>
                </a:solidFill>
                <a:latin typeface="Times New Roman" panose="02020603050405020304" pitchFamily="18" charset="0"/>
                <a:ea typeface="+mn-ea"/>
                <a:cs typeface="Times New Roman" panose="02020603050405020304" pitchFamily="18" charset="0"/>
              </a:rPr>
            </a:b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894066454"/>
              </p:ext>
            </p:extLst>
          </p:nvPr>
        </p:nvGraphicFramePr>
        <p:xfrm>
          <a:off x="838200" y="1216479"/>
          <a:ext cx="10515600" cy="5553837"/>
        </p:xfrm>
        <a:graphic>
          <a:graphicData uri="http://schemas.openxmlformats.org/drawingml/2006/table">
            <a:tbl>
              <a:tblPr firstRow="1" bandRow="1">
                <a:tableStyleId>{5C22544A-7EE6-4342-B048-85BDC9FD1C3A}</a:tableStyleId>
              </a:tblPr>
              <a:tblGrid>
                <a:gridCol w="3151909"/>
                <a:gridCol w="2105891"/>
                <a:gridCol w="2628900"/>
                <a:gridCol w="2628900"/>
              </a:tblGrid>
              <a:tr h="824592">
                <a:tc>
                  <a:txBody>
                    <a:bodyPr/>
                    <a:lstStyle/>
                    <a:p>
                      <a:endParaRPr lang="ru-RU" dirty="0"/>
                    </a:p>
                  </a:txBody>
                  <a:tcPr/>
                </a:tc>
                <a:tc>
                  <a:txBody>
                    <a:bodyPr/>
                    <a:lstStyle/>
                    <a:p>
                      <a:pPr algn="ctr"/>
                      <a:r>
                        <a:rPr lang="ru-RU" dirty="0" smtClean="0">
                          <a:latin typeface="Times New Roman" pitchFamily="18" charset="0"/>
                          <a:cs typeface="Times New Roman" pitchFamily="18" charset="0"/>
                        </a:rPr>
                        <a:t>Средняя заработная плата*, сомов </a:t>
                      </a:r>
                      <a:endParaRPr lang="ru-RU" dirty="0">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Прожиточный минимум, сомов </a:t>
                      </a:r>
                      <a:endParaRPr lang="ru-RU" dirty="0">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Отношение заработной</a:t>
                      </a:r>
                      <a:r>
                        <a:rPr lang="ru-RU" sz="1600" baseline="0" dirty="0" smtClean="0">
                          <a:latin typeface="Times New Roman" pitchFamily="18" charset="0"/>
                          <a:cs typeface="Times New Roman" pitchFamily="18" charset="0"/>
                        </a:rPr>
                        <a:t> платы к прожиточному минимуму в %</a:t>
                      </a:r>
                      <a:endParaRPr lang="ru-RU" sz="1600" dirty="0">
                        <a:latin typeface="Times New Roman" pitchFamily="18" charset="0"/>
                        <a:cs typeface="Times New Roman" pitchFamily="18" charset="0"/>
                      </a:endParaRPr>
                    </a:p>
                  </a:txBody>
                  <a:tcPr/>
                </a:tc>
              </a:tr>
              <a:tr h="418501">
                <a:tc>
                  <a:txBody>
                    <a:bodyPr/>
                    <a:lstStyle/>
                    <a:p>
                      <a:pPr>
                        <a:spcBef>
                          <a:spcPts val="100"/>
                        </a:spcBef>
                        <a:spcAft>
                          <a:spcPts val="100"/>
                        </a:spcAft>
                      </a:pPr>
                      <a:r>
                        <a:rPr lang="ru-RU" sz="1800" b="1" dirty="0">
                          <a:effectLst/>
                          <a:latin typeface="Times New Roman" pitchFamily="18" charset="0"/>
                          <a:ea typeface="Times New Roman"/>
                          <a:cs typeface="Times New Roman" pitchFamily="18" charset="0"/>
                        </a:rPr>
                        <a:t>Кыргызская Республика</a:t>
                      </a:r>
                      <a:endParaRPr lang="ru-RU" sz="1800" dirty="0">
                        <a:effectLst/>
                        <a:latin typeface="Times New Roman" pitchFamily="18" charset="0"/>
                        <a:ea typeface="Times New Roman"/>
                        <a:cs typeface="Times New Roman" pitchFamily="18" charset="0"/>
                      </a:endParaRPr>
                    </a:p>
                  </a:txBody>
                  <a:tcPr marL="68580" marR="68580" marT="0" marB="0" anchor="b"/>
                </a:tc>
                <a:tc>
                  <a:txBody>
                    <a:bodyPr/>
                    <a:lstStyle/>
                    <a:p>
                      <a:pPr algn="ctr" fontAlgn="ctr"/>
                      <a:r>
                        <a:rPr lang="ru-RU" sz="1800" b="1" i="0" u="none" strike="noStrike" dirty="0">
                          <a:solidFill>
                            <a:srgbClr val="000000"/>
                          </a:solidFill>
                          <a:effectLst/>
                          <a:latin typeface="Times New Roman" panose="02020603050405020304" pitchFamily="18" charset="0"/>
                          <a:cs typeface="Arial CYR" panose="020B0604020202020204" pitchFamily="34" charset="0"/>
                        </a:rPr>
                        <a:t>15391</a:t>
                      </a:r>
                      <a:endParaRPr lang="ru-RU" sz="18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1800" b="1" i="0" u="none" strike="noStrike" dirty="0">
                          <a:solidFill>
                            <a:srgbClr val="000000"/>
                          </a:solidFill>
                          <a:effectLst/>
                          <a:latin typeface="Times New Roman" panose="02020603050405020304" pitchFamily="18" charset="0"/>
                        </a:rPr>
                        <a:t>5479,1</a:t>
                      </a:r>
                    </a:p>
                  </a:txBody>
                  <a:tcPr marL="9525" marR="9525" marT="9525" marB="0" anchor="ctr"/>
                </a:tc>
                <a:tc>
                  <a:txBody>
                    <a:bodyPr/>
                    <a:lstStyle/>
                    <a:p>
                      <a:pPr algn="ctr" fontAlgn="ctr"/>
                      <a:r>
                        <a:rPr lang="ru-RU" sz="1800" b="1" i="0" u="none" strike="noStrike" dirty="0">
                          <a:solidFill>
                            <a:srgbClr val="000000"/>
                          </a:solidFill>
                          <a:effectLst/>
                          <a:latin typeface="Times New Roman" panose="02020603050405020304" pitchFamily="18" charset="0"/>
                        </a:rPr>
                        <a:t>280,9</a:t>
                      </a:r>
                    </a:p>
                  </a:txBody>
                  <a:tcPr marL="9525" marR="9525" marT="9525" marB="0" anchor="ctr"/>
                </a:tc>
              </a:tr>
              <a:tr h="418501">
                <a:tc>
                  <a:txBody>
                    <a:bodyPr/>
                    <a:lstStyle/>
                    <a:p>
                      <a:pPr marL="71755">
                        <a:spcBef>
                          <a:spcPts val="100"/>
                        </a:spcBef>
                        <a:spcAft>
                          <a:spcPts val="100"/>
                        </a:spcAft>
                      </a:pPr>
                      <a:r>
                        <a:rPr lang="ru-RU" sz="1800" dirty="0" err="1">
                          <a:effectLst/>
                          <a:latin typeface="Times New Roman" pitchFamily="18" charset="0"/>
                          <a:ea typeface="Times New Roman"/>
                          <a:cs typeface="Times New Roman" pitchFamily="18" charset="0"/>
                        </a:rPr>
                        <a:t>Баткенская</a:t>
                      </a:r>
                      <a:r>
                        <a:rPr lang="ru-RU" sz="1800" dirty="0">
                          <a:effectLst/>
                          <a:latin typeface="Times New Roman" pitchFamily="18" charset="0"/>
                          <a:ea typeface="Times New Roman"/>
                          <a:cs typeface="Times New Roman" pitchFamily="18" charset="0"/>
                        </a:rPr>
                        <a:t> область</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10806</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5209,6</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207,4</a:t>
                      </a:r>
                    </a:p>
                  </a:txBody>
                  <a:tcPr marL="9525" marR="9525" marT="9525" marB="0" anchor="ctr"/>
                </a:tc>
              </a:tr>
              <a:tr h="550357">
                <a:tc>
                  <a:txBody>
                    <a:bodyPr/>
                    <a:lstStyle/>
                    <a:p>
                      <a:pPr marL="71755">
                        <a:spcBef>
                          <a:spcPts val="100"/>
                        </a:spcBef>
                        <a:spcAft>
                          <a:spcPts val="100"/>
                        </a:spcAft>
                      </a:pPr>
                      <a:r>
                        <a:rPr lang="ru-RU" sz="1800" dirty="0" err="1">
                          <a:effectLst/>
                          <a:latin typeface="Times New Roman" pitchFamily="18" charset="0"/>
                          <a:ea typeface="Times New Roman"/>
                          <a:cs typeface="Times New Roman" pitchFamily="18" charset="0"/>
                        </a:rPr>
                        <a:t>Джалал-Абадская</a:t>
                      </a:r>
                      <a:r>
                        <a:rPr lang="ru-RU" sz="1800" dirty="0">
                          <a:effectLst/>
                          <a:latin typeface="Times New Roman" pitchFamily="18" charset="0"/>
                          <a:ea typeface="Times New Roman"/>
                          <a:cs typeface="Times New Roman" pitchFamily="18" charset="0"/>
                        </a:rPr>
                        <a:t> область</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14152</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5798,0</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244,1</a:t>
                      </a:r>
                    </a:p>
                  </a:txBody>
                  <a:tcPr marL="9525" marR="9525" marT="9525" marB="0" anchor="ctr"/>
                </a:tc>
              </a:tr>
              <a:tr h="418501">
                <a:tc>
                  <a:txBody>
                    <a:bodyPr/>
                    <a:lstStyle/>
                    <a:p>
                      <a:pPr marL="71755">
                        <a:spcBef>
                          <a:spcPts val="100"/>
                        </a:spcBef>
                        <a:spcAft>
                          <a:spcPts val="100"/>
                        </a:spcAft>
                      </a:pPr>
                      <a:r>
                        <a:rPr lang="ru-RU" sz="1800" dirty="0" err="1">
                          <a:effectLst/>
                          <a:latin typeface="Times New Roman" pitchFamily="18" charset="0"/>
                          <a:ea typeface="Times New Roman"/>
                          <a:cs typeface="Times New Roman" pitchFamily="18" charset="0"/>
                        </a:rPr>
                        <a:t>Ис</a:t>
                      </a:r>
                      <a:r>
                        <a:rPr lang="en-US" sz="1800" dirty="0">
                          <a:effectLst/>
                          <a:latin typeface="Times New Roman" pitchFamily="18" charset="0"/>
                          <a:ea typeface="Times New Roman"/>
                          <a:cs typeface="Times New Roman" pitchFamily="18" charset="0"/>
                        </a:rPr>
                        <a:t>c</a:t>
                      </a:r>
                      <a:r>
                        <a:rPr lang="ru-RU" sz="1800" dirty="0" err="1">
                          <a:effectLst/>
                          <a:latin typeface="Times New Roman" pitchFamily="18" charset="0"/>
                          <a:ea typeface="Times New Roman"/>
                          <a:cs typeface="Times New Roman" pitchFamily="18" charset="0"/>
                        </a:rPr>
                        <a:t>ык-Кульская</a:t>
                      </a:r>
                      <a:r>
                        <a:rPr lang="ru-RU" sz="1800" dirty="0">
                          <a:effectLst/>
                          <a:latin typeface="Times New Roman" pitchFamily="18" charset="0"/>
                          <a:ea typeface="Times New Roman"/>
                          <a:cs typeface="Times New Roman" pitchFamily="18" charset="0"/>
                        </a:rPr>
                        <a:t> область</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11556</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4964,6</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232,8</a:t>
                      </a:r>
                    </a:p>
                  </a:txBody>
                  <a:tcPr marL="9525" marR="9525" marT="9525" marB="0" anchor="ctr"/>
                </a:tc>
              </a:tr>
              <a:tr h="418501">
                <a:tc>
                  <a:txBody>
                    <a:bodyPr/>
                    <a:lstStyle/>
                    <a:p>
                      <a:pPr marL="71755">
                        <a:spcBef>
                          <a:spcPts val="100"/>
                        </a:spcBef>
                        <a:spcAft>
                          <a:spcPts val="100"/>
                        </a:spcAft>
                      </a:pPr>
                      <a:r>
                        <a:rPr lang="ru-RU" sz="1800" dirty="0" err="1">
                          <a:effectLst/>
                          <a:latin typeface="Times New Roman" pitchFamily="18" charset="0"/>
                          <a:ea typeface="Times New Roman"/>
                          <a:cs typeface="Times New Roman" pitchFamily="18" charset="0"/>
                        </a:rPr>
                        <a:t>Нарынская</a:t>
                      </a:r>
                      <a:r>
                        <a:rPr lang="ru-RU" sz="1800" dirty="0">
                          <a:effectLst/>
                          <a:latin typeface="Times New Roman" pitchFamily="18" charset="0"/>
                          <a:ea typeface="Times New Roman"/>
                          <a:cs typeface="Times New Roman" pitchFamily="18" charset="0"/>
                        </a:rPr>
                        <a:t> область</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14687</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5388,1</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272,6</a:t>
                      </a:r>
                    </a:p>
                  </a:txBody>
                  <a:tcPr marL="9525" marR="9525" marT="9525" marB="0" anchor="ctr"/>
                </a:tc>
              </a:tr>
              <a:tr h="418501">
                <a:tc>
                  <a:txBody>
                    <a:bodyPr/>
                    <a:lstStyle/>
                    <a:p>
                      <a:pPr marL="71755">
                        <a:spcBef>
                          <a:spcPts val="100"/>
                        </a:spcBef>
                        <a:spcAft>
                          <a:spcPts val="100"/>
                        </a:spcAft>
                      </a:pPr>
                      <a:r>
                        <a:rPr lang="ru-RU" sz="1800" dirty="0" err="1">
                          <a:effectLst/>
                          <a:latin typeface="Times New Roman" pitchFamily="18" charset="0"/>
                          <a:ea typeface="Times New Roman"/>
                          <a:cs typeface="Times New Roman" pitchFamily="18" charset="0"/>
                        </a:rPr>
                        <a:t>Ошская</a:t>
                      </a:r>
                      <a:r>
                        <a:rPr lang="ru-RU" sz="1800" dirty="0">
                          <a:effectLst/>
                          <a:latin typeface="Times New Roman" pitchFamily="18" charset="0"/>
                          <a:ea typeface="Times New Roman"/>
                          <a:cs typeface="Times New Roman" pitchFamily="18" charset="0"/>
                        </a:rPr>
                        <a:t> область </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10163</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5531,0</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183,7</a:t>
                      </a:r>
                    </a:p>
                  </a:txBody>
                  <a:tcPr marL="9525" marR="9525" marT="9525" marB="0" anchor="ctr"/>
                </a:tc>
              </a:tr>
              <a:tr h="418501">
                <a:tc>
                  <a:txBody>
                    <a:bodyPr/>
                    <a:lstStyle/>
                    <a:p>
                      <a:pPr marL="71755">
                        <a:spcBef>
                          <a:spcPts val="100"/>
                        </a:spcBef>
                        <a:spcAft>
                          <a:spcPts val="100"/>
                        </a:spcAft>
                      </a:pPr>
                      <a:r>
                        <a:rPr lang="ru-RU" sz="1800" dirty="0" err="1">
                          <a:effectLst/>
                          <a:latin typeface="Times New Roman" pitchFamily="18" charset="0"/>
                          <a:ea typeface="Times New Roman"/>
                          <a:cs typeface="Times New Roman" pitchFamily="18" charset="0"/>
                        </a:rPr>
                        <a:t>Таласская</a:t>
                      </a:r>
                      <a:r>
                        <a:rPr lang="ru-RU" sz="1800" dirty="0">
                          <a:effectLst/>
                          <a:latin typeface="Times New Roman" pitchFamily="18" charset="0"/>
                          <a:ea typeface="Times New Roman"/>
                          <a:cs typeface="Times New Roman" pitchFamily="18" charset="0"/>
                        </a:rPr>
                        <a:t> область</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11547</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5095,2</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226,6</a:t>
                      </a:r>
                    </a:p>
                  </a:txBody>
                  <a:tcPr marL="9525" marR="9525" marT="9525" marB="0" anchor="ctr"/>
                </a:tc>
              </a:tr>
              <a:tr h="418501">
                <a:tc>
                  <a:txBody>
                    <a:bodyPr/>
                    <a:lstStyle/>
                    <a:p>
                      <a:pPr marL="71755">
                        <a:spcBef>
                          <a:spcPts val="100"/>
                        </a:spcBef>
                        <a:spcAft>
                          <a:spcPts val="100"/>
                        </a:spcAft>
                      </a:pPr>
                      <a:r>
                        <a:rPr lang="ru-RU" sz="1800" dirty="0">
                          <a:effectLst/>
                          <a:latin typeface="Times New Roman" pitchFamily="18" charset="0"/>
                          <a:ea typeface="Times New Roman"/>
                          <a:cs typeface="Times New Roman" pitchFamily="18" charset="0"/>
                        </a:rPr>
                        <a:t>Чуйская область</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14003</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5375,5</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260,5</a:t>
                      </a:r>
                    </a:p>
                  </a:txBody>
                  <a:tcPr marL="9525" marR="9525" marT="9525" marB="0" anchor="ctr"/>
                </a:tc>
              </a:tr>
              <a:tr h="418501">
                <a:tc>
                  <a:txBody>
                    <a:bodyPr/>
                    <a:lstStyle/>
                    <a:p>
                      <a:pPr marL="71755">
                        <a:spcBef>
                          <a:spcPts val="100"/>
                        </a:spcBef>
                        <a:spcAft>
                          <a:spcPts val="100"/>
                        </a:spcAft>
                      </a:pPr>
                      <a:r>
                        <a:rPr lang="ru-RU" sz="1800" dirty="0">
                          <a:effectLst/>
                          <a:latin typeface="Times New Roman" pitchFamily="18" charset="0"/>
                          <a:ea typeface="Times New Roman"/>
                          <a:cs typeface="Times New Roman" pitchFamily="18" charset="0"/>
                        </a:rPr>
                        <a:t>г. Бишкек</a:t>
                      </a: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20209</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5498,9</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367,5</a:t>
                      </a:r>
                    </a:p>
                  </a:txBody>
                  <a:tcPr marL="9525" marR="9525" marT="9525" marB="0" anchor="ctr"/>
                </a:tc>
              </a:tr>
              <a:tr h="322571">
                <a:tc>
                  <a:txBody>
                    <a:bodyPr/>
                    <a:lstStyle/>
                    <a:p>
                      <a:pPr marL="71755">
                        <a:spcBef>
                          <a:spcPts val="100"/>
                        </a:spcBef>
                        <a:spcAft>
                          <a:spcPts val="100"/>
                        </a:spcAft>
                      </a:pPr>
                      <a:r>
                        <a:rPr lang="ru-RU" sz="1800" dirty="0" smtClean="0">
                          <a:effectLst/>
                          <a:latin typeface="Times New Roman" pitchFamily="18" charset="0"/>
                          <a:ea typeface="Times New Roman"/>
                          <a:cs typeface="Times New Roman" pitchFamily="18" charset="0"/>
                        </a:rPr>
                        <a:t>г. Ош</a:t>
                      </a:r>
                      <a:endParaRPr lang="ru-RU" sz="1800" dirty="0">
                        <a:effectLst/>
                        <a:latin typeface="Times New Roman" pitchFamily="18" charset="0"/>
                        <a:ea typeface="Times New Roman"/>
                        <a:cs typeface="Times New Roman" pitchFamily="18" charset="0"/>
                      </a:endParaRPr>
                    </a:p>
                  </a:txBody>
                  <a:tcPr marL="68580" marR="68580" marT="0" marB="0" anchor="b"/>
                </a:tc>
                <a:tc>
                  <a:txBody>
                    <a:bodyPr/>
                    <a:lstStyle/>
                    <a:p>
                      <a:pPr algn="ctr" fontAlgn="ctr"/>
                      <a:r>
                        <a:rPr lang="ru-RU" sz="1800" b="0" i="0" u="none" strike="noStrike" dirty="0">
                          <a:solidFill>
                            <a:srgbClr val="000000"/>
                          </a:solidFill>
                          <a:effectLst/>
                          <a:latin typeface="Times New Roman" panose="02020603050405020304" pitchFamily="18" charset="0"/>
                        </a:rPr>
                        <a:t>13676</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5670,0</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241,2</a:t>
                      </a:r>
                    </a:p>
                  </a:txBody>
                  <a:tcPr marL="9525" marR="9525" marT="9525" marB="0" anchor="ctr"/>
                </a:tc>
              </a:tr>
              <a:tr h="418501">
                <a:tc gridSpan="3">
                  <a:txBody>
                    <a:bodyPr/>
                    <a:lstStyle/>
                    <a:p>
                      <a:r>
                        <a:rPr lang="ru-RU" sz="1400" dirty="0" smtClean="0">
                          <a:latin typeface="Times New Roman" pitchFamily="18" charset="0"/>
                          <a:cs typeface="Times New Roman" pitchFamily="18" charset="0"/>
                        </a:rPr>
                        <a:t>*</a:t>
                      </a:r>
                      <a:r>
                        <a:rPr lang="ru-RU" sz="1400" i="1" dirty="0" smtClean="0">
                          <a:latin typeface="Times New Roman" pitchFamily="18" charset="0"/>
                          <a:cs typeface="Times New Roman" pitchFamily="18" charset="0"/>
                        </a:rPr>
                        <a:t>данные без</a:t>
                      </a:r>
                      <a:r>
                        <a:rPr lang="ru-RU" sz="1400" i="1" baseline="0" dirty="0" smtClean="0">
                          <a:latin typeface="Times New Roman" pitchFamily="18" charset="0"/>
                          <a:cs typeface="Times New Roman" pitchFamily="18" charset="0"/>
                        </a:rPr>
                        <a:t> учета малых предприятий</a:t>
                      </a:r>
                      <a:endParaRPr lang="ru-RU" sz="1400" i="1" dirty="0">
                        <a:latin typeface="Times New Roman" pitchFamily="18" charset="0"/>
                        <a:cs typeface="Times New Roman" pitchFamily="18" charset="0"/>
                      </a:endParaRPr>
                    </a:p>
                  </a:txBody>
                  <a:tcPr/>
                </a:tc>
                <a:tc hMerge="1">
                  <a:txBody>
                    <a:bodyPr/>
                    <a:lstStyle/>
                    <a:p>
                      <a:endParaRPr lang="ru-RU" dirty="0"/>
                    </a:p>
                  </a:txBody>
                  <a:tcPr/>
                </a:tc>
                <a:tc hMerge="1">
                  <a:txBody>
                    <a:bodyPr/>
                    <a:lstStyle/>
                    <a:p>
                      <a:endParaRPr lang="ru-RU" dirty="0"/>
                    </a:p>
                  </a:txBody>
                  <a:tcPr/>
                </a:tc>
                <a:tc>
                  <a:txBody>
                    <a:bodyPr/>
                    <a:lstStyle/>
                    <a:p>
                      <a:endParaRPr lang="ru-RU" dirty="0"/>
                    </a:p>
                  </a:txBody>
                  <a:tcPr/>
                </a:tc>
              </a:tr>
            </a:tbl>
          </a:graphicData>
        </a:graphic>
      </p:graphicFrame>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763" y="151039"/>
            <a:ext cx="1004207" cy="902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19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366" y="272140"/>
            <a:ext cx="10515600" cy="630918"/>
          </a:xfrm>
        </p:spPr>
        <p:txBody>
          <a:bodyPr>
            <a:normAutofit fontScale="90000"/>
          </a:bodyPr>
          <a:lstStyle/>
          <a:p>
            <a:pPr algn="ctr"/>
            <a:r>
              <a:rPr lang="ru-RU" sz="2700" b="1" dirty="0">
                <a:latin typeface="Times New Roman" pitchFamily="18" charset="0"/>
                <a:cs typeface="Times New Roman" pitchFamily="18" charset="0"/>
              </a:rPr>
              <a:t>Отношение  </a:t>
            </a:r>
            <a:r>
              <a:rPr lang="ru-RU" sz="2700" b="1" dirty="0" smtClean="0">
                <a:latin typeface="Times New Roman" pitchFamily="18" charset="0"/>
                <a:cs typeface="Times New Roman" pitchFamily="18" charset="0"/>
              </a:rPr>
              <a:t>средней заработной </a:t>
            </a:r>
            <a:r>
              <a:rPr lang="ru-RU" sz="2700" b="1" dirty="0">
                <a:latin typeface="Times New Roman" pitchFamily="18" charset="0"/>
                <a:cs typeface="Times New Roman" pitchFamily="18" charset="0"/>
              </a:rPr>
              <a:t>платы </a:t>
            </a:r>
            <a:r>
              <a:rPr lang="ru-RU" sz="2700" b="1" dirty="0" smtClean="0">
                <a:latin typeface="Times New Roman" pitchFamily="18" charset="0"/>
                <a:cs typeface="Times New Roman" pitchFamily="18" charset="0"/>
              </a:rPr>
              <a:t>женщин </a:t>
            </a:r>
            <a:r>
              <a:rPr lang="ru-RU" sz="2700" b="1" dirty="0">
                <a:latin typeface="Times New Roman" pitchFamily="18" charset="0"/>
                <a:cs typeface="Times New Roman" pitchFamily="18" charset="0"/>
              </a:rPr>
              <a:t>к </a:t>
            </a:r>
            <a:r>
              <a:rPr lang="ru-RU" sz="2700" b="1" dirty="0" smtClean="0">
                <a:latin typeface="Times New Roman" pitchFamily="18" charset="0"/>
                <a:cs typeface="Times New Roman" pitchFamily="18" charset="0"/>
              </a:rPr>
              <a:t>средней заработной плате мужчин</a:t>
            </a:r>
            <a:r>
              <a:rPr lang="ru-RU" sz="2700" b="1" dirty="0" smtClean="0">
                <a:solidFill>
                  <a:prstClr val="black"/>
                </a:solidFill>
                <a:latin typeface="Times New Roman" pitchFamily="18" charset="0"/>
                <a:cs typeface="Times New Roman" pitchFamily="18" charset="0"/>
              </a:rPr>
              <a:t> в 2017г. </a:t>
            </a:r>
            <a:r>
              <a:rPr lang="ru-RU" sz="2200" i="1" dirty="0" smtClean="0">
                <a:solidFill>
                  <a:prstClr val="black"/>
                </a:solidFill>
                <a:latin typeface="Times New Roman" pitchFamily="18" charset="0"/>
                <a:cs typeface="Times New Roman" pitchFamily="18" charset="0"/>
              </a:rPr>
              <a:t>(в процентах)</a:t>
            </a:r>
            <a:endParaRPr lang="ru-RU" sz="22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393" y="272140"/>
            <a:ext cx="1004207" cy="10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Объект 7"/>
          <p:cNvGraphicFramePr>
            <a:graphicFrameLocks noGrp="1"/>
          </p:cNvGraphicFramePr>
          <p:nvPr>
            <p:ph idx="1"/>
            <p:extLst>
              <p:ext uri="{D42A27DB-BD31-4B8C-83A1-F6EECF244321}">
                <p14:modId xmlns:p14="http://schemas.microsoft.com/office/powerpoint/2010/main" val="1040683182"/>
              </p:ext>
            </p:extLst>
          </p:nvPr>
        </p:nvGraphicFramePr>
        <p:xfrm>
          <a:off x="838200" y="1277252"/>
          <a:ext cx="10515600" cy="52715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56117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692" y="365126"/>
            <a:ext cx="9729107" cy="951056"/>
          </a:xfrm>
        </p:spPr>
        <p:txBody>
          <a:bodyPr>
            <a:normAutofit/>
          </a:bodyPr>
          <a:lstStyle/>
          <a:p>
            <a:pPr algn="ctr"/>
            <a:r>
              <a:rPr lang="ru-RU" sz="2400" b="1" dirty="0" smtClean="0">
                <a:latin typeface="Times New Roman" pitchFamily="18" charset="0"/>
                <a:cs typeface="Times New Roman" pitchFamily="18" charset="0"/>
              </a:rPr>
              <a:t>Динамика среднемесячной заработной платы по </a:t>
            </a:r>
            <a:r>
              <a:rPr lang="ru-RU" sz="2400" b="1" dirty="0" err="1" smtClean="0">
                <a:latin typeface="Times New Roman" pitchFamily="18" charset="0"/>
                <a:cs typeface="Times New Roman" pitchFamily="18" charset="0"/>
              </a:rPr>
              <a:t>Кыргызской</a:t>
            </a:r>
            <a:r>
              <a:rPr lang="ru-RU" sz="2400" b="1" dirty="0" smtClean="0">
                <a:latin typeface="Times New Roman" pitchFamily="18" charset="0"/>
                <a:cs typeface="Times New Roman" pitchFamily="18" charset="0"/>
              </a:rPr>
              <a:t> Республике в 2007-2017гг</a:t>
            </a:r>
            <a:r>
              <a:rPr lang="ru-RU" sz="2000" i="1" dirty="0" smtClean="0">
                <a:latin typeface="Times New Roman" pitchFamily="18" charset="0"/>
                <a:cs typeface="Times New Roman" pitchFamily="18" charset="0"/>
              </a:rPr>
              <a:t>.(2017г. без учета малых предприятий)</a:t>
            </a:r>
            <a:endParaRPr lang="ru-RU" sz="20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601" y="88901"/>
            <a:ext cx="965743" cy="8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Объект 5"/>
          <p:cNvGraphicFramePr>
            <a:graphicFrameLocks noGrp="1"/>
          </p:cNvGraphicFramePr>
          <p:nvPr>
            <p:ph idx="1"/>
            <p:extLst/>
          </p:nvPr>
        </p:nvGraphicFramePr>
        <p:xfrm>
          <a:off x="838200" y="1427018"/>
          <a:ext cx="10515600" cy="50846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93748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7156" y="365125"/>
            <a:ext cx="9606643" cy="1325563"/>
          </a:xfrm>
        </p:spPr>
        <p:txBody>
          <a:bodyPr/>
          <a:lstStyle/>
          <a:p>
            <a:r>
              <a:rPr lang="ru-RU" sz="2800" b="1" dirty="0" smtClean="0">
                <a:solidFill>
                  <a:prstClr val="black"/>
                </a:solidFill>
                <a:latin typeface="Times New Roman" panose="02020603050405020304" pitchFamily="18" charset="0"/>
                <a:cs typeface="Times New Roman" panose="02020603050405020304" pitchFamily="18" charset="0"/>
              </a:rPr>
              <a:t>Среднемесячная</a:t>
            </a:r>
            <a:r>
              <a:rPr lang="en-US" sz="2800" b="1" dirty="0" smtClean="0">
                <a:solidFill>
                  <a:prstClr val="black"/>
                </a:solidFill>
                <a:latin typeface="Times New Roman" panose="02020603050405020304" pitchFamily="18" charset="0"/>
                <a:cs typeface="Times New Roman" panose="02020603050405020304" pitchFamily="18" charset="0"/>
              </a:rPr>
              <a:t> </a:t>
            </a:r>
            <a:r>
              <a:rPr lang="ru-RU" sz="2800" b="1" dirty="0" smtClean="0">
                <a:solidFill>
                  <a:prstClr val="black"/>
                </a:solidFill>
                <a:latin typeface="Times New Roman" panose="02020603050405020304" pitchFamily="18" charset="0"/>
                <a:cs typeface="Times New Roman" panose="02020603050405020304" pitchFamily="18" charset="0"/>
              </a:rPr>
              <a:t>номинальная </a:t>
            </a:r>
            <a:r>
              <a:rPr lang="ru-RU" sz="2800" b="1" dirty="0">
                <a:solidFill>
                  <a:prstClr val="black"/>
                </a:solidFill>
                <a:latin typeface="Times New Roman" panose="02020603050405020304" pitchFamily="18" charset="0"/>
                <a:cs typeface="Times New Roman" panose="02020603050405020304" pitchFamily="18" charset="0"/>
              </a:rPr>
              <a:t>заработная плата в </a:t>
            </a:r>
            <a:r>
              <a:rPr lang="ru-RU" sz="2800" b="1" dirty="0" smtClean="0">
                <a:solidFill>
                  <a:prstClr val="black"/>
                </a:solidFill>
                <a:latin typeface="Times New Roman" panose="02020603050405020304" pitchFamily="18" charset="0"/>
                <a:cs typeface="Times New Roman" panose="02020603050405020304" pitchFamily="18" charset="0"/>
              </a:rPr>
              <a:t>2017г. </a:t>
            </a:r>
            <a:r>
              <a:rPr lang="ru-RU" sz="2400" i="1" dirty="0" smtClean="0">
                <a:solidFill>
                  <a:prstClr val="black"/>
                </a:solidFill>
                <a:latin typeface="Times New Roman" panose="02020603050405020304" pitchFamily="18" charset="0"/>
                <a:cs typeface="Times New Roman" panose="02020603050405020304" pitchFamily="18" charset="0"/>
              </a:rPr>
              <a:t>(без учета малых предприятий, в </a:t>
            </a:r>
            <a:r>
              <a:rPr lang="ru-RU" sz="2400" i="1" dirty="0">
                <a:solidFill>
                  <a:prstClr val="black"/>
                </a:solidFill>
                <a:latin typeface="Times New Roman" panose="02020603050405020304" pitchFamily="18" charset="0"/>
                <a:cs typeface="Times New Roman" panose="02020603050405020304" pitchFamily="18" charset="0"/>
              </a:rPr>
              <a:t>долларах США)</a:t>
            </a:r>
            <a:endParaRPr lang="ru-RU" sz="2400" dirty="0"/>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52" y="228600"/>
            <a:ext cx="1004207" cy="91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p:cNvGraphicFramePr>
            <a:graphicFrameLocks noGrp="1"/>
          </p:cNvGraphicFramePr>
          <p:nvPr>
            <p:ph idx="1"/>
            <p:extLst>
              <p:ext uri="{D42A27DB-BD31-4B8C-83A1-F6EECF244321}">
                <p14:modId xmlns:p14="http://schemas.microsoft.com/office/powerpoint/2010/main" val="250382913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46669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0586" y="365125"/>
            <a:ext cx="9933214" cy="1325563"/>
          </a:xfrm>
        </p:spPr>
        <p:txBody>
          <a:bodyPr>
            <a:normAutofit/>
          </a:bodyPr>
          <a:lstStyle/>
          <a:p>
            <a:pPr algn="ctr"/>
            <a:r>
              <a:rPr lang="ru-RU" sz="2800" b="1" dirty="0" smtClean="0">
                <a:latin typeface="Times New Roman" pitchFamily="18" charset="0"/>
                <a:cs typeface="Times New Roman" pitchFamily="18" charset="0"/>
              </a:rPr>
              <a:t>Задолженность по выплате заработной платы по территории  на 1 января 2018г. </a:t>
            </a:r>
            <a:r>
              <a:rPr lang="ru-RU" sz="2400" i="1" dirty="0" smtClean="0">
                <a:latin typeface="Times New Roman" pitchFamily="18" charset="0"/>
                <a:cs typeface="Times New Roman" pitchFamily="18" charset="0"/>
              </a:rPr>
              <a:t>(% к итогу)</a:t>
            </a:r>
            <a:endParaRPr lang="ru-RU" sz="24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52" y="228600"/>
            <a:ext cx="1004207" cy="91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Объект 7"/>
          <p:cNvGraphicFramePr>
            <a:graphicFrameLocks noGrp="1"/>
          </p:cNvGraphicFramePr>
          <p:nvPr>
            <p:ph idx="1"/>
            <p:extLst>
              <p:ext uri="{D42A27DB-BD31-4B8C-83A1-F6EECF244321}">
                <p14:modId xmlns:p14="http://schemas.microsoft.com/office/powerpoint/2010/main" val="2419702058"/>
              </p:ext>
            </p:extLst>
          </p:nvPr>
        </p:nvGraphicFramePr>
        <p:xfrm>
          <a:off x="838200" y="1577009"/>
          <a:ext cx="10515600" cy="52809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81289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7200" dirty="0" smtClean="0">
                <a:solidFill>
                  <a:schemeClr val="accent1">
                    <a:lumMod val="75000"/>
                  </a:schemeClr>
                </a:solidFill>
              </a:rPr>
              <a:t>Спасибо за внимание!</a:t>
            </a:r>
          </a:p>
          <a:p>
            <a:r>
              <a:rPr lang="en-US" sz="7200" dirty="0">
                <a:solidFill>
                  <a:schemeClr val="accent1">
                    <a:lumMod val="75000"/>
                  </a:schemeClr>
                </a:solidFill>
                <a:latin typeface="Times New Roman" panose="02020603050405020304" pitchFamily="18" charset="0"/>
                <a:cs typeface="Times New Roman" panose="02020603050405020304" pitchFamily="18" charset="0"/>
              </a:rPr>
              <a:t>www.stat.kg</a:t>
            </a:r>
            <a:endParaRPr lang="ru-RU" sz="7200" dirty="0">
              <a:solidFill>
                <a:schemeClr val="accent1">
                  <a:lumMod val="75000"/>
                </a:schemeClr>
              </a:solidFill>
              <a:latin typeface="Times New Roman" panose="02020603050405020304" pitchFamily="18" charset="0"/>
              <a:cs typeface="Times New Roman" panose="02020603050405020304" pitchFamily="18" charset="0"/>
            </a:endParaRPr>
          </a:p>
          <a:p>
            <a:endParaRPr lang="ru-RU" sz="7200" dirty="0"/>
          </a:p>
        </p:txBody>
      </p:sp>
    </p:spTree>
    <p:extLst>
      <p:ext uri="{BB962C8B-B14F-4D97-AF65-F5344CB8AC3E}">
        <p14:creationId xmlns:p14="http://schemas.microsoft.com/office/powerpoint/2010/main" val="262682299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4234</TotalTime>
  <Words>1034</Words>
  <Application>Microsoft Office PowerPoint</Application>
  <PresentationFormat>Широкоэкранный</PresentationFormat>
  <Paragraphs>202</Paragraphs>
  <Slides>17</Slides>
  <Notes>10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17</vt:i4>
      </vt:variant>
    </vt:vector>
  </HeadingPairs>
  <TitlesOfParts>
    <vt:vector size="25" baseType="lpstr">
      <vt:lpstr>Arial Unicode MS</vt:lpstr>
      <vt:lpstr>Arial</vt:lpstr>
      <vt:lpstr>Arial CYR</vt:lpstr>
      <vt:lpstr>Calibri</vt:lpstr>
      <vt:lpstr>Calibri Light</vt:lpstr>
      <vt:lpstr>Kyrghyz Times</vt:lpstr>
      <vt:lpstr>Times New Roman</vt:lpstr>
      <vt:lpstr>Тема Office</vt:lpstr>
      <vt:lpstr>Национальный статистический комитет Кыргызской Республики  Среднемесячная заработная плата в  Кыргызской Республике в 2017г.</vt:lpstr>
      <vt:lpstr>Источники данных </vt:lpstr>
      <vt:lpstr> Средняя номинальная заработная плата </vt:lpstr>
      <vt:lpstr>Среднемесячная номинальная и реальная заработная плата по территории в 2017г. (без учета малых предприятий) </vt:lpstr>
      <vt:lpstr>Среднемесячная номинальная заработная плата по территории в 2017г. (сомов,без учета малых предприятий) </vt:lpstr>
      <vt:lpstr>Среднемесячная заработная плата по территории в 2016-2017гг.               (сомов, без учета малых предприятий)</vt:lpstr>
      <vt:lpstr>Среднемесячная заработная плата по видам экономической деятельности в 2017г.  (сомов, без учета малых предприятий)</vt:lpstr>
      <vt:lpstr>Среднемесячная заработная плата по бюджетной и небюджетной сфере по территории в 2017г. (без учета малых предприятий, сомов)</vt:lpstr>
      <vt:lpstr>Численность работников социальной сферы Кыргызской Республики    в 2017г. (человек, без учета малых предприятий)</vt:lpstr>
      <vt:lpstr>Среднемесячная заработная плата работников социальной сферы Кыргызской Республики в 2012-2017гг.                           (сомов)</vt:lpstr>
      <vt:lpstr>Номинальный и реальный темпы роста среднемесячной  заработной платы в 2013-2017гг.                                                                                            (в % к соответствующему периоду; 2017г. без учета малых предприятий)</vt:lpstr>
      <vt:lpstr>Отношение средней заработной платы к прожиточному минимуму трудоспособного населения  за 2017г.                               (в процентах)  </vt:lpstr>
      <vt:lpstr>Отношение  средней заработной платы женщин к средней заработной плате мужчин в 2017г. (в процентах)</vt:lpstr>
      <vt:lpstr>Динамика среднемесячной заработной платы по Кыргызской Республике в 2007-2017гг.(2017г. без учета малых предприятий)</vt:lpstr>
      <vt:lpstr>Среднемесячная номинальная заработная плата в 2017г. (без учета малых предприятий, в долларах США)</vt:lpstr>
      <vt:lpstr>Задолженность по выплате заработной платы по территории  на 1 января 2018г. (% к итогу)</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Молодежь Кыргызской Республики</dc:title>
  <dc:creator>Asanbekova</dc:creator>
  <cp:lastModifiedBy>Djailobaeva</cp:lastModifiedBy>
  <cp:revision>226</cp:revision>
  <cp:lastPrinted>2018-02-13T03:02:19Z</cp:lastPrinted>
  <dcterms:created xsi:type="dcterms:W3CDTF">2014-05-26T08:23:18Z</dcterms:created>
  <dcterms:modified xsi:type="dcterms:W3CDTF">2018-02-13T03:03:59Z</dcterms:modified>
</cp:coreProperties>
</file>