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25"/>
  </p:notesMasterIdLst>
  <p:handoutMasterIdLst>
    <p:handoutMasterId r:id="rId26"/>
  </p:handoutMasterIdLst>
  <p:sldIdLst>
    <p:sldId id="305" r:id="rId2"/>
    <p:sldId id="256" r:id="rId3"/>
    <p:sldId id="304" r:id="rId4"/>
    <p:sldId id="306" r:id="rId5"/>
    <p:sldId id="284" r:id="rId6"/>
    <p:sldId id="308" r:id="rId7"/>
    <p:sldId id="260" r:id="rId8"/>
    <p:sldId id="292" r:id="rId9"/>
    <p:sldId id="286" r:id="rId10"/>
    <p:sldId id="309" r:id="rId11"/>
    <p:sldId id="313" r:id="rId12"/>
    <p:sldId id="314" r:id="rId13"/>
    <p:sldId id="315" r:id="rId14"/>
    <p:sldId id="316" r:id="rId15"/>
    <p:sldId id="320" r:id="rId16"/>
    <p:sldId id="317" r:id="rId17"/>
    <p:sldId id="318" r:id="rId18"/>
    <p:sldId id="319" r:id="rId19"/>
    <p:sldId id="321" r:id="rId20"/>
    <p:sldId id="324" r:id="rId21"/>
    <p:sldId id="323" r:id="rId22"/>
    <p:sldId id="325" r:id="rId23"/>
    <p:sldId id="326" r:id="rId24"/>
  </p:sldIdLst>
  <p:sldSz cx="9144000" cy="5143500" type="screen16x9"/>
  <p:notesSz cx="6805613" cy="9939338"/>
  <p:embeddedFontLst>
    <p:embeddedFont>
      <p:font typeface="Abril Fatface" panose="020B0604020202020204" charset="0"/>
      <p:regular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Raleway" panose="020B060402020202020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777B22-29CC-4805-9A18-A7C4E912929C}">
  <a:tblStyle styleId="{AA777B22-29CC-4805-9A18-A7C4E912929C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46343-DF19-4950-9B9E-E8B3A0A7AC19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EE993-295A-4BC7-A551-56E31D7DA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308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1463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0562" y="4721186"/>
            <a:ext cx="5444489" cy="44727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1463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0562" y="4721186"/>
            <a:ext cx="5444489" cy="447270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1463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0562" y="4721186"/>
            <a:ext cx="5444489" cy="447270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1463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0562" y="4721186"/>
            <a:ext cx="5444489" cy="447270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8348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76799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10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/>
            <a:headEnd type="none" w="lg" len="lg"/>
            <a:tailEnd type="none" w="lg" len="lg"/>
          </a:ln>
        </p:spPr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1339025" y="848825"/>
            <a:ext cx="5838600" cy="1159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6000"/>
            </a:lvl1pPr>
            <a:lvl2pPr lvl="1">
              <a:spcBef>
                <a:spcPts val="0"/>
              </a:spcBef>
              <a:buSzPct val="100000"/>
              <a:defRPr sz="6000"/>
            </a:lvl2pPr>
            <a:lvl3pPr lvl="2">
              <a:spcBef>
                <a:spcPts val="0"/>
              </a:spcBef>
              <a:buSzPct val="100000"/>
              <a:defRPr sz="6000"/>
            </a:lvl3pPr>
            <a:lvl4pPr lvl="3">
              <a:spcBef>
                <a:spcPts val="0"/>
              </a:spcBef>
              <a:buSzPct val="100000"/>
              <a:defRPr sz="6000"/>
            </a:lvl4pPr>
            <a:lvl5pPr lvl="4">
              <a:spcBef>
                <a:spcPts val="0"/>
              </a:spcBef>
              <a:buSzPct val="100000"/>
              <a:defRPr sz="6000"/>
            </a:lvl5pPr>
            <a:lvl6pPr lvl="5">
              <a:spcBef>
                <a:spcPts val="0"/>
              </a:spcBef>
              <a:buSzPct val="100000"/>
              <a:defRPr sz="6000"/>
            </a:lvl6pPr>
            <a:lvl7pPr lvl="6">
              <a:spcBef>
                <a:spcPts val="0"/>
              </a:spcBef>
              <a:buSzPct val="100000"/>
              <a:defRPr sz="6000"/>
            </a:lvl7pPr>
            <a:lvl8pPr lvl="7">
              <a:spcBef>
                <a:spcPts val="0"/>
              </a:spcBef>
              <a:buSzPct val="100000"/>
              <a:defRPr sz="6000"/>
            </a:lvl8pPr>
            <a:lvl9pPr lvl="8">
              <a:spcBef>
                <a:spcPts val="0"/>
              </a:spcBef>
              <a:buSzPct val="100000"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hape 13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2523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14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/>
            <a:headEnd type="none" w="lg" len="lg"/>
            <a:tailEnd type="none" w="lg" len="lg"/>
          </a:ln>
        </p:spPr>
      </p: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1351100" y="771900"/>
            <a:ext cx="5832600" cy="1159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5200"/>
            </a:lvl1pPr>
            <a:lvl2pPr lvl="1" rtl="0">
              <a:spcBef>
                <a:spcPts val="0"/>
              </a:spcBef>
              <a:buSzPct val="100000"/>
              <a:defRPr sz="5200"/>
            </a:lvl2pPr>
            <a:lvl3pPr lvl="2" rtl="0">
              <a:spcBef>
                <a:spcPts val="0"/>
              </a:spcBef>
              <a:buSzPct val="100000"/>
              <a:defRPr sz="5200"/>
            </a:lvl3pPr>
            <a:lvl4pPr lvl="3" rtl="0">
              <a:spcBef>
                <a:spcPts val="0"/>
              </a:spcBef>
              <a:buSzPct val="100000"/>
              <a:defRPr sz="5200"/>
            </a:lvl4pPr>
            <a:lvl5pPr lvl="4" rtl="0">
              <a:spcBef>
                <a:spcPts val="0"/>
              </a:spcBef>
              <a:buSzPct val="100000"/>
              <a:defRPr sz="5200"/>
            </a:lvl5pPr>
            <a:lvl6pPr lvl="5" rtl="0">
              <a:spcBef>
                <a:spcPts val="0"/>
              </a:spcBef>
              <a:buSzPct val="100000"/>
              <a:defRPr sz="5200"/>
            </a:lvl6pPr>
            <a:lvl7pPr lvl="6" rtl="0">
              <a:spcBef>
                <a:spcPts val="0"/>
              </a:spcBef>
              <a:buSzPct val="100000"/>
              <a:defRPr sz="5200"/>
            </a:lvl7pPr>
            <a:lvl8pPr lvl="7" rtl="0">
              <a:spcBef>
                <a:spcPts val="0"/>
              </a:spcBef>
              <a:buSzPct val="100000"/>
              <a:defRPr sz="5200"/>
            </a:lvl8pPr>
            <a:lvl9pPr lvl="8" rtl="0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351100" y="2485801"/>
            <a:ext cx="5832600" cy="78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hape 18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76799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hape 19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/>
            <a:headEnd type="none" w="lg" len="lg"/>
            <a:tailEnd type="none" w="lg" len="lg"/>
          </a:ln>
        </p:spPr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1910424" y="1051950"/>
            <a:ext cx="5321400" cy="819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/>
          <p:nvPr/>
        </p:nvSpPr>
        <p:spPr>
          <a:xfrm>
            <a:off x="814275" y="892575"/>
            <a:ext cx="1708800" cy="65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7200" b="1">
                <a:latin typeface="Raleway"/>
                <a:ea typeface="Raleway"/>
                <a:cs typeface="Raleway"/>
                <a:sym typeface="Raleway"/>
              </a:rPr>
              <a:t>“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Shape 34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2523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/>
          <p:nvPr/>
        </p:nvSpPr>
        <p:spPr>
          <a:xfrm>
            <a:off x="515675" y="780975"/>
            <a:ext cx="2616300" cy="2299050"/>
          </a:xfrm>
          <a:custGeom>
            <a:avLst/>
            <a:gdLst/>
            <a:ahLst/>
            <a:cxnLst/>
            <a:rect l="0" t="0" r="0" b="0"/>
            <a:pathLst>
              <a:path w="104652" h="91962" extrusionOk="0">
                <a:moveTo>
                  <a:pt x="13884" y="0"/>
                </a:moveTo>
                <a:lnTo>
                  <a:pt x="104652" y="0"/>
                </a:lnTo>
                <a:lnTo>
                  <a:pt x="104652" y="91962"/>
                </a:lnTo>
                <a:lnTo>
                  <a:pt x="13884" y="91962"/>
                </a:lnTo>
                <a:lnTo>
                  <a:pt x="13884" y="26275"/>
                </a:lnTo>
                <a:lnTo>
                  <a:pt x="0" y="12391"/>
                </a:lnTo>
                <a:lnTo>
                  <a:pt x="13884" y="12391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/>
            <a:headEnd type="none" w="lg" len="lg"/>
            <a:tailEnd type="none" w="lg" len="lg"/>
          </a:ln>
        </p:spPr>
      </p: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3523150" y="1009350"/>
            <a:ext cx="1705500" cy="356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400"/>
            </a:lvl2pPr>
            <a:lvl3pPr lvl="2" rtl="0">
              <a:spcBef>
                <a:spcPts val="0"/>
              </a:spcBef>
              <a:buSzPct val="100000"/>
              <a:defRPr sz="1400"/>
            </a:lvl3pPr>
            <a:lvl4pPr lvl="3" rtl="0">
              <a:spcBef>
                <a:spcPts val="0"/>
              </a:spcBef>
              <a:buSzPct val="100000"/>
              <a:defRPr sz="1400"/>
            </a:lvl4pPr>
            <a:lvl5pPr lvl="4" rtl="0">
              <a:spcBef>
                <a:spcPts val="0"/>
              </a:spcBef>
              <a:buSzPct val="100000"/>
              <a:defRPr sz="1400"/>
            </a:lvl5pPr>
            <a:lvl6pPr lvl="5" rtl="0">
              <a:spcBef>
                <a:spcPts val="0"/>
              </a:spcBef>
              <a:buSzPct val="100000"/>
              <a:defRPr sz="1400"/>
            </a:lvl6pPr>
            <a:lvl7pPr lvl="6" rtl="0">
              <a:spcBef>
                <a:spcPts val="0"/>
              </a:spcBef>
              <a:buSzPct val="100000"/>
              <a:defRPr sz="1400"/>
            </a:lvl7pPr>
            <a:lvl8pPr lvl="7" rtl="0">
              <a:spcBef>
                <a:spcPts val="0"/>
              </a:spcBef>
              <a:buSzPct val="100000"/>
              <a:defRPr sz="1400"/>
            </a:lvl8pPr>
            <a:lvl9pPr lvl="8" rtl="0">
              <a:spcBef>
                <a:spcPts val="0"/>
              </a:spcBef>
              <a:buSzPct val="100000"/>
              <a:defRPr sz="14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5316437" y="1009350"/>
            <a:ext cx="1705500" cy="356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400"/>
            </a:lvl2pPr>
            <a:lvl3pPr lvl="2" rtl="0">
              <a:spcBef>
                <a:spcPts val="0"/>
              </a:spcBef>
              <a:buSzPct val="100000"/>
              <a:defRPr sz="1400"/>
            </a:lvl3pPr>
            <a:lvl4pPr lvl="3" rtl="0">
              <a:spcBef>
                <a:spcPts val="0"/>
              </a:spcBef>
              <a:buSzPct val="100000"/>
              <a:defRPr sz="1400"/>
            </a:lvl4pPr>
            <a:lvl5pPr lvl="4" rtl="0">
              <a:spcBef>
                <a:spcPts val="0"/>
              </a:spcBef>
              <a:buSzPct val="100000"/>
              <a:defRPr sz="1400"/>
            </a:lvl5pPr>
            <a:lvl6pPr lvl="5" rtl="0">
              <a:spcBef>
                <a:spcPts val="0"/>
              </a:spcBef>
              <a:buSzPct val="100000"/>
              <a:defRPr sz="1400"/>
            </a:lvl6pPr>
            <a:lvl7pPr lvl="6" rtl="0">
              <a:spcBef>
                <a:spcPts val="0"/>
              </a:spcBef>
              <a:buSzPct val="100000"/>
              <a:defRPr sz="1400"/>
            </a:lvl7pPr>
            <a:lvl8pPr lvl="7" rtl="0">
              <a:spcBef>
                <a:spcPts val="0"/>
              </a:spcBef>
              <a:buSzPct val="100000"/>
              <a:defRPr sz="1400"/>
            </a:lvl8pPr>
            <a:lvl9pPr lvl="8" rtl="0">
              <a:spcBef>
                <a:spcPts val="0"/>
              </a:spcBef>
              <a:buSzPct val="100000"/>
              <a:defRPr sz="14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7109724" y="1009350"/>
            <a:ext cx="1705500" cy="356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400"/>
            </a:lvl2pPr>
            <a:lvl3pPr lvl="2" rtl="0">
              <a:spcBef>
                <a:spcPts val="0"/>
              </a:spcBef>
              <a:buSzPct val="100000"/>
              <a:defRPr sz="1400"/>
            </a:lvl3pPr>
            <a:lvl4pPr lvl="3" rtl="0">
              <a:spcBef>
                <a:spcPts val="0"/>
              </a:spcBef>
              <a:buSzPct val="100000"/>
              <a:defRPr sz="1400"/>
            </a:lvl4pPr>
            <a:lvl5pPr lvl="4" rtl="0">
              <a:spcBef>
                <a:spcPts val="0"/>
              </a:spcBef>
              <a:buSzPct val="100000"/>
              <a:defRPr sz="1400"/>
            </a:lvl5pPr>
            <a:lvl6pPr lvl="5" rtl="0">
              <a:spcBef>
                <a:spcPts val="0"/>
              </a:spcBef>
              <a:buSzPct val="100000"/>
              <a:defRPr sz="1400"/>
            </a:lvl6pPr>
            <a:lvl7pPr lvl="6" rtl="0">
              <a:spcBef>
                <a:spcPts val="0"/>
              </a:spcBef>
              <a:buSzPct val="100000"/>
              <a:defRPr sz="1400"/>
            </a:lvl7pPr>
            <a:lvl8pPr lvl="7" rtl="0">
              <a:spcBef>
                <a:spcPts val="0"/>
              </a:spcBef>
              <a:buSzPct val="100000"/>
              <a:defRPr sz="1400"/>
            </a:lvl8pPr>
            <a:lvl9pPr lvl="8" rtl="0">
              <a:spcBef>
                <a:spcPts val="0"/>
              </a:spcBef>
              <a:buSzPct val="100000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Shape 51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76799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112850" y="599950"/>
            <a:ext cx="4016100" cy="357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C0CAFC"/>
              </a:buClr>
              <a:buSzPct val="100000"/>
              <a:buFont typeface="Raleway"/>
              <a:buChar char="▫"/>
              <a:defRPr sz="22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480"/>
              </a:spcBef>
              <a:buClr>
                <a:srgbClr val="BDECE5"/>
              </a:buClr>
              <a:buSzPct val="100000"/>
              <a:buFont typeface="Raleway"/>
              <a:buChar char="◦"/>
              <a:defRPr sz="22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48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36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36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36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36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36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36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7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orma.kg/" TargetMode="External"/><Relationship Id="rId2" Type="http://schemas.openxmlformats.org/officeDocument/2006/relationships/hyperlink" Target="mailto:kg@reforma.kg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351100" y="252355"/>
            <a:ext cx="7180117" cy="1159800"/>
          </a:xfrm>
        </p:spPr>
        <p:txBody>
          <a:bodyPr/>
          <a:lstStyle/>
          <a:p>
            <a:r>
              <a:rPr lang="en-US" sz="2400" dirty="0" smtClean="0"/>
              <a:t> </a:t>
            </a:r>
            <a:endParaRPr lang="ru-RU" sz="2400" dirty="0"/>
          </a:p>
        </p:txBody>
      </p:sp>
      <p:pic>
        <p:nvPicPr>
          <p:cNvPr id="6" name="Picture 2" descr="C:\Users\INTNET8-PC\AppData\Local\Microsoft\Windows\Temporary Internet Files\Content.Outlook\UYKQV5OG\CA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4746" y="531808"/>
            <a:ext cx="1296727" cy="502944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478" y="252355"/>
            <a:ext cx="1262948" cy="1159800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4432" y="567351"/>
            <a:ext cx="1547664" cy="4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997526" y="1448365"/>
            <a:ext cx="69099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bril Fatface"/>
                <a:ea typeface="Abril Fatface"/>
                <a:cs typeface="Abril Fatface"/>
              </a:rPr>
              <a:t>Исследование жертв преступлений как альтернативный источник информации о </a:t>
            </a:r>
            <a:r>
              <a:rPr lang="ru-RU" sz="2800" dirty="0">
                <a:latin typeface="Abril Fatface"/>
                <a:ea typeface="Abril Fatface"/>
                <a:cs typeface="Abril Fatface"/>
                <a:sym typeface="Abril Fatface"/>
              </a:rPr>
              <a:t>криминогенной</a:t>
            </a:r>
            <a:r>
              <a:rPr lang="ru-RU" sz="2800" dirty="0">
                <a:latin typeface="Abril Fatface"/>
                <a:ea typeface="Abril Fatface"/>
                <a:cs typeface="Abril Fatface"/>
              </a:rPr>
              <a:t> ситуации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4746" y="3137533"/>
            <a:ext cx="7234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Результаты исследования </a:t>
            </a:r>
            <a:r>
              <a:rPr lang="en-US" sz="2400" b="1" dirty="0" smtClean="0">
                <a:solidFill>
                  <a:schemeClr val="tx1"/>
                </a:solidFill>
              </a:rPr>
              <a:t>2015 </a:t>
            </a:r>
            <a:r>
              <a:rPr lang="ru-RU" sz="2400" b="1" dirty="0" smtClean="0">
                <a:solidFill>
                  <a:schemeClr val="tx1"/>
                </a:solidFill>
              </a:rPr>
              <a:t>года и перспективы проведения дальнейших исследований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97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83"/>
          <p:cNvSpPr txBox="1">
            <a:spLocks noGrp="1"/>
          </p:cNvSpPr>
          <p:nvPr>
            <p:ph type="ctrTitle"/>
          </p:nvPr>
        </p:nvSpPr>
        <p:spPr>
          <a:xfrm>
            <a:off x="955964" y="723900"/>
            <a:ext cx="7491845" cy="334962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-RU" sz="2400" b="1" dirty="0" smtClean="0"/>
              <a:t>Контекст и причины проведения исследования </a:t>
            </a:r>
            <a:endParaRPr lang="en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24998" y="1212517"/>
            <a:ext cx="666818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Актуальность реформы ОВД. На правительственном уровне признано искажение данных уголовной статистики;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600" dirty="0" smtClean="0"/>
              <a:t>Следовательно, лица, принимающие решения в полной мере не владеют информацией о ситуации с распространением преступлений;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600" dirty="0" smtClean="0"/>
              <a:t>Как ответ в 2015 году в Кыргызстане была предпринята </a:t>
            </a:r>
            <a:r>
              <a:rPr lang="ru-RU" sz="1600" dirty="0"/>
              <a:t>попытка внедрения подходов внешней оценки деятельности ОВД;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600" dirty="0" smtClean="0"/>
              <a:t>Недостаточное внимание милиции на работе с потерпевшими от преступлений; вторичная </a:t>
            </a:r>
            <a:r>
              <a:rPr lang="ru-RU" sz="1600" dirty="0" err="1" smtClean="0"/>
              <a:t>виктимизация</a:t>
            </a:r>
            <a:r>
              <a:rPr lang="ru-RU" sz="1600" dirty="0" smtClean="0"/>
              <a:t> не является редкостью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7191" y="834244"/>
            <a:ext cx="6670682" cy="2688273"/>
          </a:xfrm>
        </p:spPr>
        <p:txBody>
          <a:bodyPr/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Исследование жертв преступлений было в ряду усилий Гражданского союза и экспертного сообщества для продвижения подходов восприятия правоохранительной системой общественных запросов, развития внешней оценки деятельности ОВД и появления альтернативных источников информации о криминогенной ситуации.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953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1099" y="771900"/>
            <a:ext cx="6483645" cy="1159800"/>
          </a:xfrm>
        </p:spPr>
        <p:txBody>
          <a:bodyPr/>
          <a:lstStyle/>
          <a:p>
            <a:r>
              <a:rPr lang="ru-RU" sz="3200" dirty="0" smtClean="0"/>
              <a:t>Международное исследование жертв преступлений (</a:t>
            </a:r>
            <a:r>
              <a:rPr lang="en-US" sz="3200" dirty="0" smtClean="0"/>
              <a:t>ICVS) – </a:t>
            </a:r>
            <a:r>
              <a:rPr lang="ru-RU" sz="3200" dirty="0" smtClean="0"/>
              <a:t>всемирно признанный инструмент </a:t>
            </a:r>
            <a:r>
              <a:rPr lang="ru-RU" sz="3200" dirty="0" err="1" smtClean="0"/>
              <a:t>виктимологических</a:t>
            </a:r>
            <a:r>
              <a:rPr lang="ru-RU" sz="3200" dirty="0" smtClean="0"/>
              <a:t> исследований. Апробирован в более чем 80 странах мира.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5632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91045" y="706582"/>
            <a:ext cx="704503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За основу взята методология </a:t>
            </a:r>
            <a:r>
              <a:rPr lang="en-US" sz="1800" dirty="0" smtClean="0"/>
              <a:t>ICVS.</a:t>
            </a:r>
            <a:r>
              <a:rPr lang="ru-RU" sz="1800" dirty="0" smtClean="0"/>
              <a:t> Исследование в Кыргызстане получило название «Международное исследование общественной безопасности» </a:t>
            </a:r>
          </a:p>
          <a:p>
            <a:endParaRPr lang="ru-RU" sz="1800" dirty="0"/>
          </a:p>
          <a:p>
            <a:r>
              <a:rPr lang="ru-RU" sz="1800" dirty="0" smtClean="0"/>
              <a:t>Адаптация: профессор Ян Ван </a:t>
            </a:r>
            <a:r>
              <a:rPr lang="ru-RU" sz="1800" dirty="0" err="1" smtClean="0"/>
              <a:t>Дайк</a:t>
            </a:r>
            <a:r>
              <a:rPr lang="ru-RU" sz="1800" dirty="0" smtClean="0"/>
              <a:t> (Нидерланды), компания </a:t>
            </a:r>
            <a:r>
              <a:rPr lang="en-US" sz="1800" dirty="0" smtClean="0"/>
              <a:t>GORBI </a:t>
            </a:r>
            <a:r>
              <a:rPr lang="ru-RU" sz="1800" dirty="0" smtClean="0"/>
              <a:t>(Грузия) и Гражданский союз. </a:t>
            </a:r>
          </a:p>
          <a:p>
            <a:endParaRPr lang="ru-RU" sz="1800" dirty="0"/>
          </a:p>
          <a:p>
            <a:r>
              <a:rPr lang="ru-RU" sz="1800" dirty="0" smtClean="0"/>
              <a:t>Вовлечение экспертного сообщества из числа представителей Аппарата Правительства, МВД, гражданского общества. Согласование методики с ключевыми сторонами. </a:t>
            </a:r>
          </a:p>
          <a:p>
            <a:endParaRPr lang="ru-RU" sz="1800" dirty="0"/>
          </a:p>
          <a:p>
            <a:r>
              <a:rPr lang="ru-RU" sz="1800" dirty="0" smtClean="0"/>
              <a:t>Широкая информационная кампания – Ян </a:t>
            </a:r>
            <a:r>
              <a:rPr lang="ru-RU" sz="1800" dirty="0" err="1" smtClean="0"/>
              <a:t>ван</a:t>
            </a:r>
            <a:r>
              <a:rPr lang="ru-RU" sz="1800" dirty="0" smtClean="0"/>
              <a:t> </a:t>
            </a:r>
            <a:r>
              <a:rPr lang="ru-RU" sz="1800" dirty="0" err="1" smtClean="0"/>
              <a:t>Дайк</a:t>
            </a:r>
            <a:r>
              <a:rPr lang="ru-RU" sz="1800" dirty="0" smtClean="0"/>
              <a:t>, Георгий Глонти, Джон </a:t>
            </a:r>
            <a:r>
              <a:rPr lang="ru-RU" sz="1800" dirty="0" err="1" smtClean="0"/>
              <a:t>ван</a:t>
            </a:r>
            <a:r>
              <a:rPr lang="ru-RU" sz="1800" dirty="0" smtClean="0"/>
              <a:t> </a:t>
            </a:r>
            <a:r>
              <a:rPr lang="ru-RU" sz="1800" dirty="0" err="1" smtClean="0"/>
              <a:t>Кестерен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52203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Timur\ICVS2\Отчет перед GGPAS\Дополнительные материалы к отчету 2\IMG_852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96" y="69081"/>
            <a:ext cx="7939547" cy="50053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503364" y="69081"/>
            <a:ext cx="5504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Один из разработчиков методологии </a:t>
            </a:r>
            <a:r>
              <a:rPr lang="en-US" sz="2400" b="1" dirty="0" smtClean="0">
                <a:solidFill>
                  <a:schemeClr val="bg1"/>
                </a:solidFill>
              </a:rPr>
              <a:t>ICVS – </a:t>
            </a:r>
            <a:r>
              <a:rPr lang="ru-RU" sz="2400" b="1" dirty="0" smtClean="0">
                <a:solidFill>
                  <a:schemeClr val="bg1"/>
                </a:solidFill>
              </a:rPr>
              <a:t>Ян Ван </a:t>
            </a:r>
            <a:r>
              <a:rPr lang="ru-RU" sz="2400" b="1" dirty="0" err="1" smtClean="0">
                <a:solidFill>
                  <a:schemeClr val="bg1"/>
                </a:solidFill>
              </a:rPr>
              <a:t>Дайк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475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1943474" y="853646"/>
            <a:ext cx="6043754" cy="81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ru-RU" sz="2400" dirty="0"/>
              <a:t>одна из целей исследования - переход к пониманию того, что МВД — это не только инструмент власти наряду с вооруженными силами, а в первую очередь орган, который оказывает правоохранительные услуги населению, каждому гражданину </a:t>
            </a:r>
            <a:r>
              <a:rPr lang="ru-RU" sz="2400" dirty="0" smtClean="0"/>
              <a:t>страны</a:t>
            </a:r>
          </a:p>
          <a:p>
            <a:pPr lvl="0">
              <a:buNone/>
            </a:pPr>
            <a:endParaRPr lang="ru-RU" sz="2400" b="1" dirty="0"/>
          </a:p>
          <a:p>
            <a:pPr lvl="0">
              <a:buNone/>
            </a:pPr>
            <a:r>
              <a:rPr lang="ru-RU" sz="2400" b="1" i="1" dirty="0" smtClean="0"/>
              <a:t>Ян </a:t>
            </a:r>
            <a:r>
              <a:rPr lang="ru-RU" sz="2400" b="1" i="1" dirty="0" err="1" smtClean="0"/>
              <a:t>ван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Дайк</a:t>
            </a:r>
            <a:endParaRPr lang="en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8698" y="1067218"/>
            <a:ext cx="673330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buAutoNum type="romanUcPeriod"/>
            </a:pP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Основная анкета для изучения вопросов распространенности основных видов преступлений, отношения к правоохранительным органам и общим проблемам в сфере безопасности</a:t>
            </a:r>
          </a:p>
          <a:p>
            <a:pPr marL="400050" indent="-400050">
              <a:buAutoNum type="romanUcPeriod"/>
            </a:pPr>
            <a:r>
              <a:rPr lang="ru-RU" sz="16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Самозаполняемая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анкета для женщин по вопросам насилия на сексуальной почве, семейного насилия и т.д.</a:t>
            </a:r>
          </a:p>
          <a:p>
            <a:endParaRPr lang="ru-RU" sz="16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Организация исследования и анализ – </a:t>
            </a: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Горби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(Грузия); непосредственный опрос – </a:t>
            </a: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Эл-</a:t>
            </a:r>
            <a:r>
              <a:rPr lang="ru-RU" sz="160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Пикир</a:t>
            </a: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(Кыргызстан).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Поддержка: Агентство США по международному развитию (</a:t>
            </a:r>
            <a:r>
              <a:rPr lang="en-US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USAID)</a:t>
            </a:r>
            <a:endParaRPr lang="ru-RU" sz="16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Языки опроса: </a:t>
            </a:r>
            <a:r>
              <a:rPr lang="ru-RU" sz="16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кыргызский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и русский.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Общее количество респондентов: 3500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Охват: национальный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6794" y="605553"/>
            <a:ext cx="6037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Инструменты и организация опроса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3863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884014" y="1068854"/>
            <a:ext cx="2366310" cy="1907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-RU" b="1" dirty="0" smtClean="0"/>
              <a:t>По видам</a:t>
            </a:r>
            <a:br>
              <a:rPr lang="ru-RU" b="1" dirty="0" smtClean="0"/>
            </a:br>
            <a:r>
              <a:rPr lang="ru-RU" b="1" dirty="0" smtClean="0"/>
              <a:t>преступлений</a:t>
            </a:r>
            <a:endParaRPr lang="en" b="1" dirty="0"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3250325" y="541759"/>
            <a:ext cx="1978326" cy="3569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    </a:t>
            </a:r>
          </a:p>
          <a:p>
            <a:pPr lvl="0" rtl="0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Посягательство на транспортные средства</a:t>
            </a:r>
          </a:p>
          <a:p>
            <a:pPr lvl="0" rtl="0">
              <a:spcBef>
                <a:spcPts val="0"/>
              </a:spcBef>
              <a:buNone/>
            </a:pPr>
            <a:endParaRPr lang="ru-RU" sz="1600" b="1" dirty="0" smtClean="0">
              <a:solidFill>
                <a:srgbClr val="C00000"/>
              </a:solidFill>
            </a:endParaRP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Угон автомобиля;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Кража из автомобиля;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Кража мотоцикла;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Кража велосипеда;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body" idx="2"/>
          </p:nvPr>
        </p:nvSpPr>
        <p:spPr>
          <a:xfrm>
            <a:off x="5228650" y="541759"/>
            <a:ext cx="1881074" cy="3569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ru-RU" sz="1600" b="1" dirty="0">
              <a:solidFill>
                <a:srgbClr val="C0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Иные имущественные преступления</a:t>
            </a:r>
          </a:p>
          <a:p>
            <a:pPr lvl="0" rtl="0">
              <a:spcBef>
                <a:spcPts val="0"/>
              </a:spcBef>
              <a:buNone/>
            </a:pPr>
            <a:endParaRPr lang="ru-RU" sz="1600" b="1" dirty="0">
              <a:solidFill>
                <a:srgbClr val="C00000"/>
              </a:solidFill>
            </a:endParaRP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Угон </a:t>
            </a:r>
            <a:r>
              <a:rPr lang="ru-RU" sz="1600" dirty="0">
                <a:solidFill>
                  <a:schemeClr val="tx1"/>
                </a:solidFill>
              </a:rPr>
              <a:t>домашнего</a:t>
            </a:r>
            <a:r>
              <a:rPr lang="ru-RU" sz="1600" dirty="0" smtClean="0">
                <a:solidFill>
                  <a:schemeClr val="tx1"/>
                </a:solidFill>
              </a:rPr>
              <a:t> скота;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Кража с проникновением в жилище; 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Кража личного имущества</a:t>
            </a:r>
            <a:endParaRPr lang="en" sz="1600" dirty="0">
              <a:solidFill>
                <a:schemeClr val="tx1"/>
              </a:solidFill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body" idx="3"/>
          </p:nvPr>
        </p:nvSpPr>
        <p:spPr>
          <a:xfrm>
            <a:off x="7109723" y="822313"/>
            <a:ext cx="1890539" cy="3569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Насильственные преступления</a:t>
            </a:r>
          </a:p>
          <a:p>
            <a:pPr lvl="0">
              <a:buNone/>
            </a:pPr>
            <a:endParaRPr lang="ru-RU" sz="1600" b="1" dirty="0" smtClean="0">
              <a:solidFill>
                <a:srgbClr val="C00000"/>
              </a:solidFill>
            </a:endParaRPr>
          </a:p>
          <a:p>
            <a:pPr lvl="0">
              <a:buNone/>
            </a:pPr>
            <a:endParaRPr lang="ru-RU" sz="1600" b="1" dirty="0">
              <a:solidFill>
                <a:srgbClr val="C00000"/>
              </a:solidFill>
            </a:endParaRP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Ограбление;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Школьный рэкет;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Нападения/</a:t>
            </a:r>
          </a:p>
          <a:p>
            <a:pPr>
              <a:buNone/>
            </a:pP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    угроза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Насилия на сексуальной почве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07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0333" y="1048150"/>
            <a:ext cx="2368625" cy="1907100"/>
          </a:xfrm>
        </p:spPr>
        <p:txBody>
          <a:bodyPr/>
          <a:lstStyle/>
          <a:p>
            <a:r>
              <a:rPr lang="ru-RU" b="1" dirty="0"/>
              <a:t>По видам</a:t>
            </a:r>
            <a:br>
              <a:rPr lang="ru-RU" b="1" dirty="0"/>
            </a:br>
            <a:r>
              <a:rPr lang="ru-RU" b="1" dirty="0" smtClean="0"/>
              <a:t>преступлений</a:t>
            </a:r>
            <a:br>
              <a:rPr lang="ru-RU" b="1" dirty="0" smtClean="0"/>
            </a:br>
            <a:r>
              <a:rPr lang="ru-RU" b="1" dirty="0" smtClean="0"/>
              <a:t>и проблемам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86953" y="433822"/>
            <a:ext cx="1989692" cy="3569400"/>
          </a:xfrm>
        </p:spPr>
        <p:txBody>
          <a:bodyPr/>
          <a:lstStyle/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Нетрадиционные преступления</a:t>
            </a:r>
          </a:p>
          <a:p>
            <a:pPr>
              <a:buNone/>
            </a:pPr>
            <a:endParaRPr lang="ru-RU" sz="1600" b="1" dirty="0">
              <a:solidFill>
                <a:srgbClr val="C00000"/>
              </a:solidFill>
            </a:endParaRP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Коррупция в повседневной жизни;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Обман потребителей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5232577" y="433822"/>
            <a:ext cx="1895336" cy="4275856"/>
          </a:xfr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lIns="91425" tIns="91425" rIns="91425" bIns="91425" anchor="t" anchorCtr="0"/>
          <a:lstStyle/>
          <a:p>
            <a:pPr>
              <a:buNone/>
            </a:pPr>
            <a:r>
              <a:rPr lang="ru-RU" sz="1600" b="1" dirty="0">
                <a:solidFill>
                  <a:srgbClr val="C00000"/>
                </a:solidFill>
              </a:rPr>
              <a:t>Отношение к правоохранительным </a:t>
            </a:r>
            <a:r>
              <a:rPr lang="ru-RU" sz="1600" b="1" dirty="0" smtClean="0">
                <a:solidFill>
                  <a:srgbClr val="C00000"/>
                </a:solidFill>
              </a:rPr>
              <a:t>органам</a:t>
            </a:r>
          </a:p>
          <a:p>
            <a:pPr>
              <a:buNone/>
            </a:pPr>
            <a:endParaRPr lang="ru-RU" sz="1600" b="1" dirty="0">
              <a:solidFill>
                <a:srgbClr val="C00000"/>
              </a:solidFill>
            </a:endParaRP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Общая оценка деятельности милиции;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Оценка действий милиции потерпевшими от преступлений;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Общая оценка судов;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Общая оценка </a:t>
            </a:r>
            <a:r>
              <a:rPr lang="ru-RU" sz="1600" dirty="0">
                <a:solidFill>
                  <a:schemeClr val="tx1"/>
                </a:solidFill>
              </a:rPr>
              <a:t>прокуратуры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3"/>
          </p:nvPr>
        </p:nvSpPr>
        <p:spPr>
          <a:xfrm>
            <a:off x="7222269" y="433822"/>
            <a:ext cx="1851268" cy="4611903"/>
          </a:xfr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>
              <a:buNone/>
            </a:pPr>
            <a:r>
              <a:rPr lang="ru-RU" sz="1600" b="1" dirty="0">
                <a:solidFill>
                  <a:srgbClr val="C00000"/>
                </a:solidFill>
              </a:rPr>
              <a:t>Отношение к угрозам и </a:t>
            </a:r>
            <a:r>
              <a:rPr lang="ru-RU" sz="1600" b="1" dirty="0" smtClean="0">
                <a:solidFill>
                  <a:srgbClr val="C00000"/>
                </a:solidFill>
              </a:rPr>
              <a:t>проблемам</a:t>
            </a:r>
          </a:p>
          <a:p>
            <a:pPr>
              <a:buNone/>
            </a:pPr>
            <a:endParaRPr lang="ru-RU" sz="1600" b="1" dirty="0">
              <a:solidFill>
                <a:srgbClr val="C00000"/>
              </a:solidFill>
            </a:endParaRP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err="1" smtClean="0">
                <a:solidFill>
                  <a:schemeClr val="tx1"/>
                </a:solidFill>
              </a:rPr>
              <a:t>Оргпреступность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Террористическая деятельность;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Кража невест;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Информированность о фактах насилия в отношении детей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/>
                </a:solidFill>
              </a:rPr>
              <a:t>Страх в темное время суток;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285750" indent="-285750"/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044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971549" y="575402"/>
            <a:ext cx="77041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err="1">
                <a:latin typeface="Arial"/>
                <a:cs typeface="Arial"/>
              </a:rPr>
              <a:t>Виктимизация</a:t>
            </a:r>
            <a:r>
              <a:rPr lang="ru-RU" altLang="ru-RU" sz="2000" b="1" dirty="0"/>
              <a:t> – столкновение с преступлениями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71550" y="1113794"/>
            <a:ext cx="770413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800" dirty="0" smtClean="0">
                <a:solidFill>
                  <a:srgbClr val="422C16"/>
                </a:solidFill>
              </a:rPr>
              <a:t>По сравнению с другими странами, где проводилось схожее исследование, в Кыргызстане ситуация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altLang="ru-RU" sz="1800" dirty="0" smtClean="0">
              <a:solidFill>
                <a:srgbClr val="422C16"/>
              </a:solidFill>
            </a:endParaRP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ru-RU" altLang="ru-RU" sz="1800" dirty="0" smtClean="0">
                <a:solidFill>
                  <a:srgbClr val="422C16"/>
                </a:solidFill>
              </a:rPr>
              <a:t>некритичная: преступления, связанные </a:t>
            </a:r>
            <a:r>
              <a:rPr lang="ru-RU" altLang="ru-RU" sz="1800" b="1" dirty="0" smtClean="0">
                <a:solidFill>
                  <a:srgbClr val="422C16"/>
                </a:solidFill>
              </a:rPr>
              <a:t>с насилием и угрозой насилия</a:t>
            </a:r>
            <a:r>
              <a:rPr lang="en-US" altLang="ru-RU" sz="1800" b="1" dirty="0" smtClean="0">
                <a:solidFill>
                  <a:srgbClr val="422C16"/>
                </a:solidFill>
              </a:rPr>
              <a:t> - </a:t>
            </a:r>
            <a:r>
              <a:rPr lang="en-US" altLang="ru-RU" sz="1800" b="1" dirty="0" smtClean="0"/>
              <a:t>3.7%</a:t>
            </a:r>
            <a:r>
              <a:rPr lang="ru-RU" altLang="ru-RU" sz="1800" b="1" dirty="0" smtClean="0"/>
              <a:t>, угоном автотранспорта – 2,6%,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endParaRPr lang="ru-RU" altLang="ru-RU" sz="1800" dirty="0" smtClean="0">
              <a:solidFill>
                <a:srgbClr val="422C16"/>
              </a:solidFill>
            </a:endParaRP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ru-RU" altLang="ru-RU" sz="1800" dirty="0" smtClean="0">
                <a:solidFill>
                  <a:srgbClr val="422C16"/>
                </a:solidFill>
              </a:rPr>
              <a:t>сложная: </a:t>
            </a:r>
            <a:r>
              <a:rPr lang="ru-RU" altLang="ru-RU" sz="1800" b="1" dirty="0" smtClean="0"/>
              <a:t>преступления на сексуальной почве – 4%</a:t>
            </a:r>
            <a:endParaRPr lang="ru-RU" altLang="ru-RU" sz="1800" dirty="0" smtClean="0">
              <a:solidFill>
                <a:srgbClr val="422C1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altLang="ru-RU" sz="1800" dirty="0" smtClean="0">
              <a:solidFill>
                <a:srgbClr val="422C16"/>
              </a:solidFill>
            </a:endParaRP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ru-RU" altLang="ru-RU" sz="1800" dirty="0" smtClean="0">
                <a:solidFill>
                  <a:srgbClr val="422C16"/>
                </a:solidFill>
              </a:rPr>
              <a:t>критичная: </a:t>
            </a:r>
            <a:r>
              <a:rPr lang="ru-RU" altLang="ru-RU" sz="1800" b="1" dirty="0" smtClean="0">
                <a:solidFill>
                  <a:srgbClr val="422C16"/>
                </a:solidFill>
              </a:rPr>
              <a:t>взяточничество – 22,2%, кража имущества – 14%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endParaRPr lang="ru-RU" altLang="ru-RU" sz="1800" b="1" dirty="0">
              <a:solidFill>
                <a:srgbClr val="422C16"/>
              </a:solidFill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endParaRPr lang="ru-RU" altLang="ru-RU" sz="1800" dirty="0" smtClean="0">
              <a:solidFill>
                <a:srgbClr val="422C1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altLang="ru-RU" sz="1800" dirty="0" smtClean="0">
              <a:solidFill>
                <a:srgbClr val="422C1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altLang="ru-RU" sz="1800" dirty="0" smtClean="0">
              <a:solidFill>
                <a:srgbClr val="422C1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altLang="ru-RU" sz="1800" dirty="0" smtClean="0">
              <a:solidFill>
                <a:srgbClr val="422C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24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71549" y="575402"/>
            <a:ext cx="77041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Значительное число преступлений не фиксируются </a:t>
            </a:r>
          </a:p>
        </p:txBody>
      </p:sp>
      <p:graphicFrame>
        <p:nvGraphicFramePr>
          <p:cNvPr id="3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686106"/>
              </p:ext>
            </p:extLst>
          </p:nvPr>
        </p:nvGraphicFramePr>
        <p:xfrm>
          <a:off x="1790700" y="975512"/>
          <a:ext cx="5888057" cy="3545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Chart" r:id="rId3" imgW="6286579" imgH="3905104" progId="Excel.Chart.8">
                  <p:embed/>
                </p:oleObj>
              </mc:Choice>
              <mc:Fallback>
                <p:oleObj name="Chart" r:id="rId3" imgW="6286579" imgH="3905104" progId="Excel.Chart.8">
                  <p:embed/>
                  <p:pic>
                    <p:nvPicPr>
                      <p:cNvPr id="7174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975512"/>
                        <a:ext cx="5888057" cy="35456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7702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71549" y="575402"/>
            <a:ext cx="77041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Почему люди не сообщают о преступлениях в милицию</a:t>
            </a: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971549" y="1178155"/>
            <a:ext cx="7704138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defRPr/>
            </a:pPr>
            <a:r>
              <a:rPr lang="ru-RU" altLang="ru-RU" sz="2000" dirty="0" smtClean="0">
                <a:solidFill>
                  <a:srgbClr val="422C16"/>
                </a:solidFill>
              </a:rPr>
              <a:t>милиция ничего не сделала бы с этим  по разным причинам - 45,2%, </a:t>
            </a:r>
          </a:p>
          <a:p>
            <a:pPr marL="342900" indent="-342900" eaLnBrk="1" hangingPunct="1">
              <a:spcBef>
                <a:spcPts val="600"/>
              </a:spcBef>
              <a:defRPr/>
            </a:pPr>
            <a:r>
              <a:rPr lang="ru-RU" altLang="ru-RU" sz="2000" dirty="0" smtClean="0">
                <a:solidFill>
                  <a:srgbClr val="422C16"/>
                </a:solidFill>
              </a:rPr>
              <a:t>недостаточная, по мнению опрошенных, серьезность случая - 31,6%, </a:t>
            </a:r>
          </a:p>
          <a:p>
            <a:pPr marL="342900" indent="-342900" eaLnBrk="1" hangingPunct="1">
              <a:spcBef>
                <a:spcPts val="600"/>
              </a:spcBef>
              <a:defRPr/>
            </a:pPr>
            <a:r>
              <a:rPr lang="ru-RU" altLang="ru-RU" sz="2000" dirty="0" smtClean="0">
                <a:solidFill>
                  <a:srgbClr val="422C16"/>
                </a:solidFill>
              </a:rPr>
              <a:t>решил проблему сам, с участием семьи, виновник известен мне - 8,4%,</a:t>
            </a:r>
          </a:p>
          <a:p>
            <a:pPr marL="342900" indent="-342900" eaLnBrk="1" hangingPunct="1">
              <a:spcBef>
                <a:spcPts val="600"/>
              </a:spcBef>
              <a:defRPr/>
            </a:pPr>
            <a:r>
              <a:rPr lang="ru-RU" altLang="ru-RU" sz="2000" dirty="0" smtClean="0">
                <a:solidFill>
                  <a:srgbClr val="422C16"/>
                </a:solidFill>
              </a:rPr>
              <a:t> не хотел связываться с милицией - 3,4%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altLang="ru-RU" sz="2000" dirty="0" smtClean="0">
              <a:solidFill>
                <a:srgbClr val="422C1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dirty="0" smtClean="0">
                <a:solidFill>
                  <a:srgbClr val="422C16"/>
                </a:solidFill>
              </a:rPr>
              <a:t> и др.</a:t>
            </a:r>
          </a:p>
        </p:txBody>
      </p:sp>
    </p:spTree>
    <p:extLst>
      <p:ext uri="{BB962C8B-B14F-4D97-AF65-F5344CB8AC3E}">
        <p14:creationId xmlns:p14="http://schemas.microsoft.com/office/powerpoint/2010/main" val="1918007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71549" y="575402"/>
            <a:ext cx="77041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Удовлетворены ли заявители тем, как милиция рассмотрела заявление?</a:t>
            </a:r>
          </a:p>
        </p:txBody>
      </p:sp>
      <p:graphicFrame>
        <p:nvGraphicFramePr>
          <p:cNvPr id="3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203086"/>
              </p:ext>
            </p:extLst>
          </p:nvPr>
        </p:nvGraphicFramePr>
        <p:xfrm>
          <a:off x="2350570" y="1283287"/>
          <a:ext cx="4612089" cy="3244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Диаграмма" r:id="rId3" imgW="6541575" imgH="4663844" progId="Excel.Chart.8">
                  <p:embed/>
                </p:oleObj>
              </mc:Choice>
              <mc:Fallback>
                <p:oleObj name="Диаграмма" r:id="rId3" imgW="6541575" imgH="4663844" progId="Excel.Chart.8">
                  <p:embed/>
                  <p:pic>
                    <p:nvPicPr>
                      <p:cNvPr id="10246" name="Диаграмма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0570" y="1283287"/>
                        <a:ext cx="4612089" cy="32446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9646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71550" y="707607"/>
            <a:ext cx="77041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/>
              <a:t>Почему жертвы не удовлетворены?</a:t>
            </a: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1166640" y="1658000"/>
            <a:ext cx="7096011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22C16"/>
                </a:solidFill>
              </a:rPr>
              <a:t>Чаще всего среди причин неудовлетворенности называются: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22C16"/>
                </a:solidFill>
              </a:rPr>
              <a:t>«не смогли найти, задержать преступника», «не вернули принадлежавшие мне вещи», «не предприняли достаточных мер», «не заинтересовались», «я не был информирован должным образом» и др.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rgbClr val="422C1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rgbClr val="422C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494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9279" y="787365"/>
            <a:ext cx="3522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2400" b="1" dirty="0">
                <a:solidFill>
                  <a:schemeClr val="tx1"/>
                </a:solidFill>
              </a:rPr>
              <a:t>В фокусе - коррупция</a:t>
            </a: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1150689" y="1404612"/>
            <a:ext cx="6842622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422C16"/>
                </a:solidFill>
              </a:rPr>
              <a:t>В среднем по стране, за последние 5 лет 22,2% жителей столкнулись со взяточничеством.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rgbClr val="422C1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422C16"/>
                </a:solidFill>
              </a:rPr>
              <a:t>в крупнейших городах уровень коррупции варьируется от 17,6% (Бишкек), до 58,3% (Ош)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rgbClr val="422C1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422C16"/>
                </a:solidFill>
              </a:rPr>
              <a:t>Чаще всего в качестве стороны, вовлеченной во взяточничество назывались : работники</a:t>
            </a:r>
            <a:r>
              <a:rPr lang="en-US" altLang="ru-RU" sz="1600" dirty="0">
                <a:solidFill>
                  <a:srgbClr val="422C16"/>
                </a:solidFill>
              </a:rPr>
              <a:t> </a:t>
            </a:r>
            <a:r>
              <a:rPr lang="ru-RU" altLang="ru-RU" sz="1600" dirty="0">
                <a:solidFill>
                  <a:srgbClr val="422C16"/>
                </a:solidFill>
              </a:rPr>
              <a:t>образования (26%), работники медицины (25,2%), сотрудники милиции (14,4%), инспектора различных сфер (7,1%).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rgbClr val="422C1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rgbClr val="422C1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ru-RU" sz="1600" dirty="0">
              <a:solidFill>
                <a:srgbClr val="422C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64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71550" y="597436"/>
            <a:ext cx="7704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/>
              <a:t>В фокусе – угрозы безопасности</a:t>
            </a: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91219" y="1338511"/>
            <a:ext cx="770572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000" dirty="0">
                <a:solidFill>
                  <a:srgbClr val="422C16"/>
                </a:solidFill>
              </a:rPr>
              <a:t>Страх перед </a:t>
            </a:r>
            <a:r>
              <a:rPr lang="ru-RU" altLang="ru-RU" sz="2000" dirty="0" err="1">
                <a:solidFill>
                  <a:srgbClr val="422C16"/>
                </a:solidFill>
              </a:rPr>
              <a:t>оргпреступностью</a:t>
            </a:r>
            <a:r>
              <a:rPr lang="ru-RU" altLang="ru-RU" sz="2000" dirty="0">
                <a:solidFill>
                  <a:srgbClr val="422C16"/>
                </a:solidFill>
              </a:rPr>
              <a:t> - 39,8%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 dirty="0">
                <a:solidFill>
                  <a:srgbClr val="422C16"/>
                </a:solidFill>
              </a:rPr>
              <a:t>Вероятность стать жертвой ограбления - 32,8%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 dirty="0">
                <a:solidFill>
                  <a:srgbClr val="422C16"/>
                </a:solidFill>
              </a:rPr>
              <a:t>Обеспокоенность стать жертвой теракта – 40,1%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000" dirty="0">
                <a:solidFill>
                  <a:srgbClr val="422C16"/>
                </a:solidFill>
              </a:rPr>
              <a:t>Знание семьи, которая использует насилие в отношении детей, проживающих по соседству – 7,9%</a:t>
            </a:r>
            <a:endParaRPr lang="en-US" altLang="ru-RU" sz="2000" dirty="0">
              <a:solidFill>
                <a:srgbClr val="422C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70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44754" y="658201"/>
            <a:ext cx="7704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 lang="en-IE"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 smtClean="0">
                <a:latin typeface="+mn-lt"/>
                <a:cs typeface="+mn-cs"/>
              </a:rPr>
              <a:t>Оценка милиции жителями на местах</a:t>
            </a:r>
            <a:endParaRPr lang="en-US" sz="2000" b="1" dirty="0">
              <a:latin typeface="+mn-lt"/>
              <a:cs typeface="+mn-cs"/>
            </a:endParaRPr>
          </a:p>
        </p:txBody>
      </p:sp>
      <p:graphicFrame>
        <p:nvGraphicFramePr>
          <p:cNvPr id="3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9754737"/>
              </p:ext>
            </p:extLst>
          </p:nvPr>
        </p:nvGraphicFramePr>
        <p:xfrm>
          <a:off x="1994053" y="1244907"/>
          <a:ext cx="5364086" cy="3282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Диаграмма" r:id="rId3" imgW="6206266" imgH="4176122" progId="Excel.Chart.8">
                  <p:embed/>
                </p:oleObj>
              </mc:Choice>
              <mc:Fallback>
                <p:oleObj name="Диаграмма" r:id="rId3" imgW="6206266" imgH="4176122" progId="Excel.Chart.8">
                  <p:embed/>
                  <p:pic>
                    <p:nvPicPr>
                      <p:cNvPr id="16390" name="Диаграмма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4053" y="1244907"/>
                        <a:ext cx="5364086" cy="32827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5931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955" y="377452"/>
            <a:ext cx="6356731" cy="46270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5384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312" y="451691"/>
            <a:ext cx="6639744" cy="4400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883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034" y="273428"/>
            <a:ext cx="6215931" cy="45966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6549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3889" y="815248"/>
            <a:ext cx="697367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Благодаря </a:t>
            </a:r>
            <a:r>
              <a:rPr lang="en-US" sz="1600" dirty="0" smtClean="0"/>
              <a:t>ICVS</a:t>
            </a:r>
            <a:r>
              <a:rPr lang="ru-RU" sz="1600" dirty="0" smtClean="0"/>
              <a:t>,</a:t>
            </a:r>
            <a:r>
              <a:rPr lang="en-US" sz="1600" dirty="0" smtClean="0"/>
              <a:t> </a:t>
            </a:r>
            <a:r>
              <a:rPr lang="ru-RU" sz="1600" dirty="0" smtClean="0"/>
              <a:t>общество и лица, принимающие решения получили альтернативные данные о криминогенной ситуации;</a:t>
            </a:r>
          </a:p>
          <a:p>
            <a:endParaRPr lang="ru-RU" sz="1600" dirty="0" smtClean="0"/>
          </a:p>
          <a:p>
            <a:r>
              <a:rPr lang="ru-RU" sz="1600" dirty="0" smtClean="0"/>
              <a:t>Актуализирована необходимость реформы правоохранительной системы и представлены точечные рекомендации по обращению милиции с жертвами преступлений;</a:t>
            </a:r>
          </a:p>
          <a:p>
            <a:endParaRPr lang="ru-RU" sz="1600" dirty="0"/>
          </a:p>
          <a:p>
            <a:r>
              <a:rPr lang="ru-RU" sz="1600" dirty="0" smtClean="0"/>
              <a:t>Результаты были использованы в качестве доказательной базы в различных гражданских </a:t>
            </a:r>
            <a:r>
              <a:rPr lang="ru-RU" sz="1600" dirty="0" err="1" smtClean="0"/>
              <a:t>эдвокаси</a:t>
            </a:r>
            <a:r>
              <a:rPr lang="ru-RU" sz="1600" dirty="0" smtClean="0"/>
              <a:t>-кампаниях;</a:t>
            </a:r>
          </a:p>
          <a:p>
            <a:endParaRPr lang="ru-RU" sz="1600" dirty="0"/>
          </a:p>
          <a:p>
            <a:r>
              <a:rPr lang="ru-RU" sz="1600" dirty="0" smtClean="0"/>
              <a:t>Регулярное проведение </a:t>
            </a:r>
            <a:r>
              <a:rPr lang="en-US" sz="1600" dirty="0" smtClean="0"/>
              <a:t>ICVS </a:t>
            </a:r>
            <a:r>
              <a:rPr lang="ru-RU" sz="1600" dirty="0" smtClean="0"/>
              <a:t>в Кыргызстане может стать основой для системных изменений в целом в правоохранительной системе и статистической отечности</a:t>
            </a:r>
          </a:p>
          <a:p>
            <a:r>
              <a:rPr lang="ru-RU" sz="1600" dirty="0" smtClean="0"/>
              <a:t>. 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0161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3889" y="815248"/>
            <a:ext cx="697367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r>
              <a:rPr lang="ru-RU" sz="2000" b="1" dirty="0" smtClean="0"/>
              <a:t>Спасибо за внимание!</a:t>
            </a:r>
          </a:p>
          <a:p>
            <a:endParaRPr lang="ru-RU" sz="1800" dirty="0" smtClean="0"/>
          </a:p>
          <a:p>
            <a:endParaRPr lang="ru-RU" sz="1800" dirty="0"/>
          </a:p>
          <a:p>
            <a:r>
              <a:rPr lang="ru-RU" sz="2000" dirty="0" smtClean="0"/>
              <a:t>(с) Гражданский союз</a:t>
            </a:r>
          </a:p>
          <a:p>
            <a:endParaRPr lang="ru-RU" sz="2000" dirty="0"/>
          </a:p>
          <a:p>
            <a:r>
              <a:rPr lang="en-US" sz="2000" dirty="0" smtClean="0">
                <a:hlinkClick r:id="rId2"/>
              </a:rPr>
              <a:t>kg@reforma.kg</a:t>
            </a:r>
            <a:endParaRPr lang="en-US" sz="2000" dirty="0" smtClean="0"/>
          </a:p>
          <a:p>
            <a:r>
              <a:rPr lang="en-US" sz="2000" dirty="0" smtClean="0">
                <a:hlinkClick r:id="rId3"/>
              </a:rPr>
              <a:t>www.reforma.kg</a:t>
            </a:r>
            <a:endParaRPr lang="en-US" sz="20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209147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oriz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792</Words>
  <Application>Microsoft Office PowerPoint</Application>
  <PresentationFormat>Экран (16:9)</PresentationFormat>
  <Paragraphs>130</Paragraphs>
  <Slides>23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Abril Fatface</vt:lpstr>
      <vt:lpstr>Century Gothic</vt:lpstr>
      <vt:lpstr>Arial</vt:lpstr>
      <vt:lpstr>Wingdings</vt:lpstr>
      <vt:lpstr>Raleway</vt:lpstr>
      <vt:lpstr>Florizel template</vt:lpstr>
      <vt:lpstr>Chart</vt:lpstr>
      <vt:lpstr>Диаграмма</vt:lpstr>
      <vt:lpstr> </vt:lpstr>
      <vt:lpstr>Контекст и причины проведения исследования </vt:lpstr>
      <vt:lpstr> Исследование жертв преступлений было в ряду усилий Гражданского союза и экспертного сообщества для продвижения подходов восприятия правоохранительной системой общественных запросов, развития внешней оценки деятельности ОВД и появления альтернативных источников информации о криминогенной ситуации.</vt:lpstr>
      <vt:lpstr>Международное исследование жертв преступлений (ICVS) – всемирно признанный инструмент виктимологических исследований. Апробирован в более чем 80 странах мира.</vt:lpstr>
      <vt:lpstr>Презентация PowerPoint</vt:lpstr>
      <vt:lpstr>Презентация PowerPoint</vt:lpstr>
      <vt:lpstr>Презентация PowerPoint</vt:lpstr>
      <vt:lpstr>Презентация PowerPoint</vt:lpstr>
      <vt:lpstr>По видам преступлений</vt:lpstr>
      <vt:lpstr>По видам преступлений и проблемам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Timur</dc:creator>
  <cp:lastModifiedBy>Тимур Шайхутдинов</cp:lastModifiedBy>
  <cp:revision>72</cp:revision>
  <cp:lastPrinted>2017-06-21T05:57:03Z</cp:lastPrinted>
  <dcterms:modified xsi:type="dcterms:W3CDTF">2017-06-21T06:21:09Z</dcterms:modified>
</cp:coreProperties>
</file>