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61" r:id="rId5"/>
    <p:sldId id="262" r:id="rId6"/>
    <p:sldId id="273" r:id="rId7"/>
    <p:sldId id="274" r:id="rId8"/>
    <p:sldId id="263" r:id="rId9"/>
    <p:sldId id="275" r:id="rId10"/>
    <p:sldId id="276" r:id="rId11"/>
    <p:sldId id="277" r:id="rId12"/>
    <p:sldId id="264" r:id="rId13"/>
    <p:sldId id="278" r:id="rId14"/>
    <p:sldId id="267" r:id="rId15"/>
    <p:sldId id="268" r:id="rId16"/>
    <p:sldId id="270" r:id="rId17"/>
    <p:sldId id="271" r:id="rId18"/>
    <p:sldId id="272" r:id="rId19"/>
    <p:sldId id="279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1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9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94879-11BB-4ADA-BBD8-C48E4C0478EB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2D785-F2A2-4242-83F3-EED6FD38F736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94879-11BB-4ADA-BBD8-C48E4C0478EB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2D785-F2A2-4242-83F3-EED6FD38F73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94879-11BB-4ADA-BBD8-C48E4C0478EB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2D785-F2A2-4242-83F3-EED6FD38F736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94879-11BB-4ADA-BBD8-C48E4C0478EB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2D785-F2A2-4242-83F3-EED6FD38F73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94879-11BB-4ADA-BBD8-C48E4C0478EB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2D785-F2A2-4242-83F3-EED6FD38F73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94879-11BB-4ADA-BBD8-C48E4C0478EB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2D785-F2A2-4242-83F3-EED6FD38F73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94879-11BB-4ADA-BBD8-C48E4C0478EB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2D785-F2A2-4242-83F3-EED6FD38F73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94879-11BB-4ADA-BBD8-C48E4C0478EB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2D785-F2A2-4242-83F3-EED6FD38F73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94879-11BB-4ADA-BBD8-C48E4C0478EB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542D785-F2A2-4242-83F3-EED6FD38F736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94879-11BB-4ADA-BBD8-C48E4C0478EB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2D785-F2A2-4242-83F3-EED6FD38F73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94879-11BB-4ADA-BBD8-C48E4C0478EB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2D785-F2A2-4242-83F3-EED6FD38F73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0594879-11BB-4ADA-BBD8-C48E4C0478EB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542D785-F2A2-4242-83F3-EED6FD38F736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9796" y="3284984"/>
            <a:ext cx="7772400" cy="1470025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/>
              <a:t>Цели устойчивого развития</a:t>
            </a:r>
            <a:br>
              <a:rPr lang="ru-RU" sz="4800" dirty="0" smtClean="0"/>
            </a:br>
            <a:r>
              <a:rPr lang="ru-RU" sz="4800" dirty="0" smtClean="0"/>
              <a:t>в </a:t>
            </a:r>
            <a:r>
              <a:rPr lang="ru-RU" sz="4800" dirty="0"/>
              <a:t>сфере деятельности </a:t>
            </a: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 smtClean="0"/>
              <a:t>органов </a:t>
            </a:r>
            <a:r>
              <a:rPr lang="ru-RU" sz="4800" dirty="0"/>
              <a:t>внутренних дел </a:t>
            </a: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 smtClean="0"/>
              <a:t>Кыргызской </a:t>
            </a:r>
            <a:r>
              <a:rPr lang="ru-RU" sz="4800" dirty="0"/>
              <a:t>Республики</a:t>
            </a:r>
            <a:r>
              <a:rPr lang="ru-RU" sz="4800" dirty="0" smtClean="0"/>
              <a:t> 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81588" y="5229200"/>
            <a:ext cx="6400800" cy="504056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/>
              <a:t>Бишкек 2017г.</a:t>
            </a:r>
            <a:endParaRPr lang="ru-RU" sz="2400" b="1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475656" y="18864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827584" y="332656"/>
            <a:ext cx="7416824" cy="11269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 smtClean="0">
                <a:solidFill>
                  <a:schemeClr val="tx1"/>
                </a:solidFill>
              </a:rPr>
              <a:t>Министерство внутренних дел </a:t>
            </a:r>
          </a:p>
          <a:p>
            <a:r>
              <a:rPr lang="ru-RU" sz="2800" b="1" dirty="0" smtClean="0">
                <a:solidFill>
                  <a:schemeClr val="tx1"/>
                </a:solidFill>
              </a:rPr>
              <a:t>Кыргызской Республики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907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2800" b="1" spc="-30" dirty="0" smtClean="0">
                <a:latin typeface="Times New Roman"/>
                <a:ea typeface="Times New Roman"/>
              </a:rPr>
              <a:t>Инвентаризация </a:t>
            </a:r>
            <a:r>
              <a:rPr lang="ru-RU" sz="2800" b="1" spc="-30" dirty="0">
                <a:latin typeface="Times New Roman"/>
                <a:ea typeface="Times New Roman"/>
              </a:rPr>
              <a:t>и </a:t>
            </a:r>
            <a:r>
              <a:rPr lang="ru-RU" sz="2800" b="1" spc="-30" dirty="0" smtClean="0">
                <a:latin typeface="Times New Roman"/>
                <a:ea typeface="Times New Roman"/>
              </a:rPr>
              <a:t>выявление </a:t>
            </a:r>
            <a:r>
              <a:rPr lang="ru-RU" sz="2800" b="1" spc="-30" dirty="0">
                <a:latin typeface="Times New Roman"/>
                <a:ea typeface="Times New Roman"/>
              </a:rPr>
              <a:t>глобальных показателей, </a:t>
            </a:r>
            <a:r>
              <a:rPr lang="ru-RU" sz="2800" b="1" spc="-30" dirty="0" smtClean="0">
                <a:latin typeface="Times New Roman"/>
                <a:ea typeface="Times New Roman"/>
              </a:rPr>
              <a:t>разработка </a:t>
            </a:r>
            <a:r>
              <a:rPr lang="ru-RU" sz="2800" b="1" spc="-30" dirty="0">
                <a:latin typeface="Times New Roman"/>
                <a:ea typeface="Times New Roman"/>
              </a:rPr>
              <a:t>национальных показателей-аналогов для мониторинга Целей устойчивого </a:t>
            </a:r>
            <a:r>
              <a:rPr lang="ru-RU" sz="2800" b="1" spc="-30" dirty="0" smtClean="0">
                <a:latin typeface="Times New Roman"/>
                <a:ea typeface="Times New Roman"/>
              </a:rPr>
              <a:t>развития 2030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389120"/>
          </a:xfrm>
        </p:spPr>
        <p:txBody>
          <a:bodyPr>
            <a:normAutofit fontScale="92500" lnSpcReduction="20000"/>
          </a:bodyPr>
          <a:lstStyle/>
          <a:p>
            <a:r>
              <a:rPr lang="ru-RU" sz="2400" dirty="0" smtClean="0">
                <a:latin typeface="+mj-lt"/>
                <a:cs typeface="Aharoni" pitchFamily="2" charset="-79"/>
              </a:rPr>
              <a:t>Создана приказом МВД КР №</a:t>
            </a:r>
            <a:r>
              <a:rPr lang="ru-RU" sz="2400" dirty="0">
                <a:latin typeface="+mj-lt"/>
                <a:cs typeface="Aharoni" pitchFamily="2" charset="-79"/>
              </a:rPr>
              <a:t>244 от 22 марта 2017 года </a:t>
            </a:r>
            <a:r>
              <a:rPr lang="ru-RU" sz="2400" dirty="0" smtClean="0">
                <a:latin typeface="+mj-lt"/>
                <a:cs typeface="Aharoni" pitchFamily="2" charset="-79"/>
              </a:rPr>
              <a:t>рабочая группа (сотрудники МВД, представители Министерства экономики, Национального статистического комитета КР)</a:t>
            </a:r>
          </a:p>
          <a:p>
            <a:pPr algn="just">
              <a:spcAft>
                <a:spcPts val="0"/>
              </a:spcAft>
            </a:pPr>
            <a:r>
              <a:rPr lang="ru-RU" sz="2400" dirty="0" smtClean="0">
                <a:latin typeface="+mj-lt"/>
                <a:cs typeface="Aharoni" pitchFamily="2" charset="-79"/>
              </a:rPr>
              <a:t>Согласован и утвержден Пошаговый план-график мероприятий </a:t>
            </a:r>
            <a:r>
              <a:rPr lang="ru-RU" sz="2400" spc="-30" dirty="0">
                <a:latin typeface="+mj-lt"/>
                <a:ea typeface="Times New Roman"/>
                <a:cs typeface="Aharoni" pitchFamily="2" charset="-79"/>
              </a:rPr>
              <a:t>по реализации  первого этапа мониторинга в Кыргызской Республике и проведения работы в рамках реализации </a:t>
            </a:r>
            <a:r>
              <a:rPr lang="ru-RU" sz="2400" spc="-30" dirty="0" smtClean="0">
                <a:latin typeface="+mj-lt"/>
                <a:ea typeface="Times New Roman"/>
                <a:cs typeface="Aharoni" pitchFamily="2" charset="-79"/>
              </a:rPr>
              <a:t>ЦУР 2030</a:t>
            </a:r>
          </a:p>
          <a:p>
            <a:pPr algn="just">
              <a:spcAft>
                <a:spcPts val="0"/>
              </a:spcAft>
            </a:pPr>
            <a:r>
              <a:rPr lang="ru-RU" sz="2400" spc="-30" dirty="0" smtClean="0">
                <a:effectLst/>
                <a:latin typeface="+mj-lt"/>
                <a:ea typeface="Times New Roman"/>
                <a:cs typeface="Aharoni" pitchFamily="2" charset="-79"/>
              </a:rPr>
              <a:t>Проведено 7 совещаний рабочей группы</a:t>
            </a:r>
          </a:p>
          <a:p>
            <a:pPr algn="just">
              <a:spcAft>
                <a:spcPts val="0"/>
              </a:spcAft>
            </a:pPr>
            <a:r>
              <a:rPr lang="ru-RU" sz="2400" spc="-30" dirty="0" smtClean="0">
                <a:latin typeface="+mj-lt"/>
                <a:ea typeface="Times New Roman"/>
                <a:cs typeface="Aharoni" pitchFamily="2" charset="-79"/>
              </a:rPr>
              <a:t>Выявлено   </a:t>
            </a:r>
            <a:r>
              <a:rPr lang="ru-RU" sz="2400" b="1" spc="-30" dirty="0" smtClean="0">
                <a:latin typeface="+mj-lt"/>
                <a:ea typeface="Times New Roman"/>
                <a:cs typeface="Aharoni" pitchFamily="2" charset="-79"/>
              </a:rPr>
              <a:t>7 </a:t>
            </a:r>
            <a:r>
              <a:rPr lang="ru-RU" sz="2400" b="1" spc="-30" dirty="0" smtClean="0">
                <a:latin typeface="+mj-lt"/>
                <a:ea typeface="Times New Roman"/>
                <a:cs typeface="Aharoni" pitchFamily="2" charset="-79"/>
              </a:rPr>
              <a:t>целей, </a:t>
            </a:r>
            <a:r>
              <a:rPr lang="ru-RU" sz="2400" b="1" spc="-30" dirty="0" smtClean="0">
                <a:latin typeface="+mj-lt"/>
                <a:ea typeface="Times New Roman"/>
                <a:cs typeface="Aharoni" pitchFamily="2" charset="-79"/>
              </a:rPr>
              <a:t>12 </a:t>
            </a:r>
            <a:r>
              <a:rPr lang="ru-RU" sz="2400" b="1" spc="-30" dirty="0" smtClean="0">
                <a:latin typeface="+mj-lt"/>
                <a:ea typeface="Times New Roman"/>
                <a:cs typeface="Aharoni" pitchFamily="2" charset="-79"/>
              </a:rPr>
              <a:t>задач, </a:t>
            </a:r>
            <a:r>
              <a:rPr lang="ru-RU" sz="2400" b="1" spc="-30" dirty="0" smtClean="0">
                <a:latin typeface="+mj-lt"/>
                <a:ea typeface="Times New Roman"/>
                <a:cs typeface="Aharoni" pitchFamily="2" charset="-79"/>
              </a:rPr>
              <a:t>19 </a:t>
            </a:r>
            <a:r>
              <a:rPr lang="ru-RU" sz="2400" b="1" spc="-30" dirty="0" smtClean="0">
                <a:latin typeface="+mj-lt"/>
                <a:ea typeface="Times New Roman"/>
                <a:cs typeface="Aharoni" pitchFamily="2" charset="-79"/>
              </a:rPr>
              <a:t>глобальных показателей</a:t>
            </a:r>
          </a:p>
          <a:p>
            <a:pPr algn="just"/>
            <a:r>
              <a:rPr lang="ru-RU" sz="2400" dirty="0">
                <a:latin typeface="+mj-lt"/>
              </a:rPr>
              <a:t>Необходима методология, экспертная помощь, обучение, техническое и программное обеспечение  (международные партнеры)</a:t>
            </a:r>
            <a:endParaRPr lang="ru-RU" sz="2800" i="1" dirty="0">
              <a:latin typeface="+mj-lt"/>
              <a:cs typeface="Aharoni" pitchFamily="2" charset="-79"/>
            </a:endParaRPr>
          </a:p>
          <a:p>
            <a:pPr algn="just"/>
            <a:r>
              <a:rPr lang="ru-RU" sz="2400" i="1" dirty="0" smtClean="0">
                <a:solidFill>
                  <a:srgbClr val="7030A0"/>
                </a:solidFill>
                <a:latin typeface="+mj-lt"/>
                <a:cs typeface="Aharoni" pitchFamily="2" charset="-79"/>
              </a:rPr>
              <a:t>Примечание:</a:t>
            </a:r>
            <a:r>
              <a:rPr lang="ru-RU" sz="2400" i="1" dirty="0" smtClean="0">
                <a:solidFill>
                  <a:schemeClr val="accent1"/>
                </a:solidFill>
                <a:latin typeface="+mj-lt"/>
                <a:cs typeface="Aharoni" pitchFamily="2" charset="-79"/>
              </a:rPr>
              <a:t> </a:t>
            </a:r>
            <a:r>
              <a:rPr lang="ru-RU" sz="2400" i="1" dirty="0" smtClean="0">
                <a:latin typeface="+mj-lt"/>
                <a:cs typeface="Aharoni" pitchFamily="2" charset="-79"/>
              </a:rPr>
              <a:t>данные </a:t>
            </a:r>
            <a:r>
              <a:rPr lang="ru-RU" sz="2400" i="1" smtClean="0">
                <a:latin typeface="+mj-lt"/>
                <a:cs typeface="Aharoni" pitchFamily="2" charset="-79"/>
              </a:rPr>
              <a:t>показателей предоставляются </a:t>
            </a:r>
            <a:r>
              <a:rPr lang="ru-RU" sz="2400" i="1" dirty="0">
                <a:latin typeface="+mj-lt"/>
                <a:cs typeface="Aharoni" pitchFamily="2" charset="-79"/>
              </a:rPr>
              <a:t>до передачи уголовно-правовой статистики в Генеральную прокуратуру </a:t>
            </a:r>
            <a:r>
              <a:rPr lang="ru-RU" sz="2400" i="1" dirty="0" smtClean="0">
                <a:latin typeface="+mj-lt"/>
                <a:cs typeface="Aharoni" pitchFamily="2" charset="-79"/>
              </a:rPr>
              <a:t>КР</a:t>
            </a:r>
            <a:endParaRPr lang="ru-RU" sz="2400" i="1" dirty="0" smtClean="0">
              <a:latin typeface="+mj-lt"/>
              <a:cs typeface="Aharoni" pitchFamily="2" charset="-79"/>
            </a:endParaRPr>
          </a:p>
          <a:p>
            <a:pPr algn="just">
              <a:spcAft>
                <a:spcPts val="0"/>
              </a:spcAft>
            </a:pPr>
            <a:endParaRPr lang="ru-RU" sz="2400" b="1" spc="-30" dirty="0" smtClean="0">
              <a:effectLst/>
              <a:latin typeface="+mj-lt"/>
              <a:ea typeface="Times New Roman"/>
              <a:cs typeface="Aharoni" pitchFamily="2" charset="-79"/>
            </a:endParaRPr>
          </a:p>
          <a:p>
            <a:pPr marL="0" indent="0" algn="just">
              <a:spcAft>
                <a:spcPts val="0"/>
              </a:spcAft>
              <a:buNone/>
            </a:pPr>
            <a:endParaRPr lang="ru-RU" sz="2400" dirty="0">
              <a:effectLst/>
              <a:latin typeface="+mj-lt"/>
              <a:ea typeface="Times New Roman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56958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C00000"/>
                </a:solidFill>
                <a:latin typeface="+mn-lt"/>
                <a:ea typeface="Times New Roman"/>
              </a:rPr>
              <a:t>Цель 1. Повсеместная ликвидация нищеты во всех ее формах</a:t>
            </a:r>
            <a:endParaRPr lang="ru-RU" sz="3200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ru-RU" sz="2400" dirty="0" smtClean="0">
                <a:solidFill>
                  <a:schemeClr val="accent1"/>
                </a:solidFill>
                <a:latin typeface="+mj-lt"/>
              </a:rPr>
              <a:t>Задача:</a:t>
            </a:r>
            <a:r>
              <a:rPr lang="ru-RU" sz="2400" dirty="0" smtClean="0">
                <a:latin typeface="+mj-lt"/>
              </a:rPr>
              <a:t>  1.5</a:t>
            </a:r>
            <a:r>
              <a:rPr lang="ru-RU" sz="2400" dirty="0">
                <a:latin typeface="+mj-lt"/>
              </a:rPr>
              <a:t>. К 2030 году повысить жизнестойкость малоимущих и лиц, находящихся в уязвимом положении, и уменьшить их незащищенность и уязвимость перед вызванными изменением климата экстремальными явлениями и другими экономическими, социальными и экологическими потрясениями и </a:t>
            </a:r>
            <a:r>
              <a:rPr lang="ru-RU" sz="2400" dirty="0" smtClean="0">
                <a:latin typeface="+mj-lt"/>
              </a:rPr>
              <a:t>бедствиями</a:t>
            </a:r>
          </a:p>
          <a:p>
            <a:pPr>
              <a:lnSpc>
                <a:spcPct val="110000"/>
              </a:lnSpc>
            </a:pPr>
            <a:r>
              <a:rPr lang="ru-RU" sz="2400" dirty="0" smtClean="0">
                <a:solidFill>
                  <a:schemeClr val="accent1"/>
                </a:solidFill>
                <a:latin typeface="+mj-lt"/>
              </a:rPr>
              <a:t>Глобальный показатель: </a:t>
            </a:r>
            <a:r>
              <a:rPr lang="ru-RU" sz="2400" dirty="0">
                <a:latin typeface="+mj-lt"/>
              </a:rPr>
              <a:t>1.5.1. </a:t>
            </a:r>
            <a:r>
              <a:rPr lang="ru-RU" sz="2400" dirty="0" smtClean="0">
                <a:latin typeface="+mj-lt"/>
              </a:rPr>
              <a:t>Число </a:t>
            </a:r>
            <a:r>
              <a:rPr lang="ru-RU" sz="2400" dirty="0">
                <a:latin typeface="+mj-lt"/>
              </a:rPr>
              <a:t>погибших, пропавших без вести и пострадавших в результате чрезвычайных ситуаций на 100 000 </a:t>
            </a:r>
            <a:r>
              <a:rPr lang="ru-RU" sz="2400" dirty="0" smtClean="0">
                <a:latin typeface="+mj-lt"/>
              </a:rPr>
              <a:t>человек</a:t>
            </a:r>
          </a:p>
          <a:p>
            <a:pPr>
              <a:lnSpc>
                <a:spcPct val="110000"/>
              </a:lnSpc>
              <a:spcAft>
                <a:spcPts val="0"/>
              </a:spcAft>
            </a:pPr>
            <a:r>
              <a:rPr lang="ru-RU" sz="2400" dirty="0" smtClean="0">
                <a:solidFill>
                  <a:schemeClr val="accent1"/>
                </a:solidFill>
                <a:latin typeface="+mj-lt"/>
              </a:rPr>
              <a:t>Ответственные </a:t>
            </a:r>
            <a:r>
              <a:rPr lang="ru-RU" sz="2400" dirty="0" smtClean="0">
                <a:solidFill>
                  <a:schemeClr val="accent1"/>
                </a:solidFill>
                <a:latin typeface="+mj-lt"/>
              </a:rPr>
              <a:t>органы за политику: </a:t>
            </a:r>
            <a:r>
              <a:rPr lang="ru-RU" sz="2400" dirty="0" smtClean="0">
                <a:latin typeface="+mj-lt"/>
              </a:rPr>
              <a:t>МЧС</a:t>
            </a:r>
            <a:r>
              <a:rPr lang="ru-RU" sz="2400" dirty="0">
                <a:latin typeface="+mj-lt"/>
              </a:rPr>
              <a:t>, </a:t>
            </a:r>
            <a:r>
              <a:rPr lang="ru-RU" sz="2400" dirty="0" smtClean="0">
                <a:latin typeface="+mj-lt"/>
              </a:rPr>
              <a:t>МВД</a:t>
            </a:r>
            <a:endParaRPr lang="ru-RU" sz="2400" dirty="0">
              <a:latin typeface="+mj-lt"/>
              <a:ea typeface="Droid Sans"/>
            </a:endParaRPr>
          </a:p>
          <a:p>
            <a:endParaRPr lang="ru-RU" sz="2400" dirty="0" smtClean="0">
              <a:solidFill>
                <a:schemeClr val="accent1"/>
              </a:solidFill>
              <a:latin typeface="+mj-lt"/>
            </a:endParaRPr>
          </a:p>
          <a:p>
            <a:endParaRPr lang="ru-RU" sz="2400" dirty="0">
              <a:solidFill>
                <a:schemeClr val="accent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58935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>
                <a:solidFill>
                  <a:srgbClr val="7030A0"/>
                </a:solidFill>
                <a:latin typeface="+mn-lt"/>
                <a:ea typeface="Times New Roman"/>
              </a:rPr>
              <a:t>Цель </a:t>
            </a:r>
            <a:r>
              <a:rPr lang="ru-RU" sz="2800" b="1" dirty="0" smtClean="0">
                <a:solidFill>
                  <a:srgbClr val="7030A0"/>
                </a:solidFill>
                <a:latin typeface="+mn-lt"/>
              </a:rPr>
              <a:t>3</a:t>
            </a:r>
            <a:r>
              <a:rPr lang="ru-RU" sz="2800" b="1" dirty="0">
                <a:solidFill>
                  <a:srgbClr val="7030A0"/>
                </a:solidFill>
                <a:latin typeface="+mn-lt"/>
              </a:rPr>
              <a:t>. Обеспечение здорового образа жизни и содействие благополучию для всех в любом возрасте</a:t>
            </a:r>
            <a:endParaRPr lang="ru-RU" sz="2800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ru-RU" sz="2400" dirty="0" smtClean="0">
                <a:solidFill>
                  <a:srgbClr val="C00000"/>
                </a:solidFill>
                <a:latin typeface="+mj-lt"/>
              </a:rPr>
              <a:t>Задача:</a:t>
            </a:r>
            <a:r>
              <a:rPr lang="ru-RU" sz="2400" dirty="0" smtClean="0">
                <a:latin typeface="+mj-lt"/>
              </a:rPr>
              <a:t>  3.4. </a:t>
            </a:r>
            <a:r>
              <a:rPr lang="ru-RU" sz="2400" dirty="0">
                <a:latin typeface="+mj-lt"/>
              </a:rPr>
              <a:t>К 2030 году сократить количество фактов самоубийств путем проведения разъяснительно-профилактической </a:t>
            </a:r>
            <a:r>
              <a:rPr lang="ru-RU" sz="2400" dirty="0" smtClean="0">
                <a:latin typeface="+mj-lt"/>
              </a:rPr>
              <a:t>деятельности</a:t>
            </a:r>
          </a:p>
          <a:p>
            <a:pPr>
              <a:lnSpc>
                <a:spcPct val="110000"/>
              </a:lnSpc>
            </a:pPr>
            <a:r>
              <a:rPr lang="ru-RU" sz="2400" dirty="0" smtClean="0">
                <a:solidFill>
                  <a:srgbClr val="C00000"/>
                </a:solidFill>
                <a:latin typeface="+mj-lt"/>
              </a:rPr>
              <a:t>Национальная задача: </a:t>
            </a:r>
            <a:r>
              <a:rPr lang="ru-RU" sz="2400" dirty="0" smtClean="0">
                <a:latin typeface="+mj-lt"/>
              </a:rPr>
              <a:t>К </a:t>
            </a:r>
            <a:r>
              <a:rPr lang="ru-RU" sz="2400" dirty="0">
                <a:latin typeface="+mj-lt"/>
              </a:rPr>
              <a:t>2030 году уменьшить преждевременную смертность от неинфекционных заболеваний посредством профилактики и лечения и поддержания психического здоровья и </a:t>
            </a:r>
            <a:r>
              <a:rPr lang="ru-RU" sz="2400" dirty="0" smtClean="0">
                <a:latin typeface="+mj-lt"/>
              </a:rPr>
              <a:t>благополучия</a:t>
            </a:r>
            <a:endParaRPr lang="ru-RU" sz="2400" dirty="0" smtClean="0">
              <a:latin typeface="+mj-lt"/>
            </a:endParaRPr>
          </a:p>
          <a:p>
            <a:pPr>
              <a:lnSpc>
                <a:spcPct val="110000"/>
              </a:lnSpc>
            </a:pPr>
            <a:r>
              <a:rPr lang="ru-RU" sz="2400" dirty="0" smtClean="0">
                <a:solidFill>
                  <a:srgbClr val="C00000"/>
                </a:solidFill>
                <a:latin typeface="+mj-lt"/>
              </a:rPr>
              <a:t>Глобальный показатель</a:t>
            </a:r>
            <a:r>
              <a:rPr lang="ru-RU" sz="2400" dirty="0" smtClean="0">
                <a:solidFill>
                  <a:srgbClr val="00B050"/>
                </a:solidFill>
                <a:latin typeface="+mj-lt"/>
              </a:rPr>
              <a:t>:  </a:t>
            </a:r>
            <a:r>
              <a:rPr lang="ru-RU" sz="2400" dirty="0">
                <a:latin typeface="+mj-lt"/>
              </a:rPr>
              <a:t>3.4.2 Смертность от </a:t>
            </a:r>
            <a:r>
              <a:rPr lang="ru-RU" sz="2400" dirty="0" smtClean="0">
                <a:latin typeface="+mj-lt"/>
              </a:rPr>
              <a:t>самоубийств на 100 000 населения</a:t>
            </a:r>
            <a:endParaRPr lang="ru-RU" sz="2400" dirty="0" smtClean="0">
              <a:latin typeface="+mj-lt"/>
            </a:endParaRPr>
          </a:p>
          <a:p>
            <a:r>
              <a:rPr lang="ru-RU" sz="2400" dirty="0" smtClean="0">
                <a:solidFill>
                  <a:srgbClr val="C00000"/>
                </a:solidFill>
                <a:latin typeface="+mj-lt"/>
              </a:rPr>
              <a:t>Ответственные </a:t>
            </a:r>
            <a:r>
              <a:rPr lang="ru-RU" sz="2400" dirty="0" smtClean="0">
                <a:solidFill>
                  <a:srgbClr val="C00000"/>
                </a:solidFill>
                <a:latin typeface="+mj-lt"/>
              </a:rPr>
              <a:t>органы за политику</a:t>
            </a:r>
            <a:r>
              <a:rPr lang="ru-RU" sz="2400" dirty="0" smtClean="0">
                <a:solidFill>
                  <a:schemeClr val="accent1"/>
                </a:solidFill>
                <a:latin typeface="+mj-lt"/>
              </a:rPr>
              <a:t>: </a:t>
            </a:r>
            <a:r>
              <a:rPr lang="ru-RU" sz="2400" dirty="0">
                <a:latin typeface="+mj-lt"/>
              </a:rPr>
              <a:t>МЗ, ГРС при ПКР, МВД </a:t>
            </a:r>
            <a:endParaRPr lang="ru-RU" sz="2400" dirty="0" smtClean="0">
              <a:latin typeface="+mj-lt"/>
            </a:endParaRPr>
          </a:p>
          <a:p>
            <a:pPr marL="0" indent="0">
              <a:buNone/>
            </a:pPr>
            <a:endParaRPr lang="ru-RU" sz="800" b="1" u="sng" dirty="0">
              <a:latin typeface="+mj-lt"/>
            </a:endParaRPr>
          </a:p>
          <a:p>
            <a:pPr marL="0" indent="0">
              <a:buNone/>
            </a:pPr>
            <a:r>
              <a:rPr lang="ru-RU" sz="2400" i="1" dirty="0">
                <a:latin typeface="+mj-lt"/>
              </a:rPr>
              <a:t>МВД осуществляет регистрацию фактов самоубийств </a:t>
            </a:r>
          </a:p>
          <a:p>
            <a:pPr marL="0" indent="0">
              <a:buNone/>
            </a:pPr>
            <a:endParaRPr lang="ru-RU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88608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340768"/>
            <a:ext cx="8229600" cy="438912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ru-RU" sz="2400" dirty="0" smtClean="0">
                <a:solidFill>
                  <a:schemeClr val="accent1"/>
                </a:solidFill>
                <a:latin typeface="+mj-lt"/>
              </a:rPr>
              <a:t>Задача:</a:t>
            </a:r>
            <a:r>
              <a:rPr lang="ru-RU" sz="2400" dirty="0" smtClean="0">
                <a:latin typeface="+mj-lt"/>
              </a:rPr>
              <a:t>  3.6. </a:t>
            </a:r>
            <a:r>
              <a:rPr lang="ru-RU" sz="2400" dirty="0">
                <a:latin typeface="+mj-lt"/>
              </a:rPr>
              <a:t>К 2020 году вдвое сократить во всем мире число смертей и травм в результате дорожно-транспортных происшествий</a:t>
            </a:r>
            <a:endParaRPr lang="ru-RU" sz="2400" dirty="0" smtClean="0">
              <a:latin typeface="+mj-lt"/>
            </a:endParaRPr>
          </a:p>
          <a:p>
            <a:pPr>
              <a:lnSpc>
                <a:spcPct val="110000"/>
              </a:lnSpc>
            </a:pPr>
            <a:r>
              <a:rPr lang="ru-RU" sz="2400" dirty="0" smtClean="0">
                <a:solidFill>
                  <a:srgbClr val="0070C0"/>
                </a:solidFill>
                <a:latin typeface="+mj-lt"/>
              </a:rPr>
              <a:t>Национальная задача</a:t>
            </a:r>
            <a:r>
              <a:rPr lang="ru-RU" sz="2400" dirty="0" smtClean="0">
                <a:latin typeface="+mj-lt"/>
              </a:rPr>
              <a:t>: Сократить </a:t>
            </a:r>
            <a:r>
              <a:rPr lang="ru-RU" sz="2400" dirty="0">
                <a:latin typeface="+mj-lt"/>
              </a:rPr>
              <a:t>число смертей и травм в результате ДТП</a:t>
            </a:r>
            <a:endParaRPr lang="ru-RU" sz="2400" dirty="0" smtClean="0">
              <a:latin typeface="+mj-lt"/>
            </a:endParaRPr>
          </a:p>
          <a:p>
            <a:pPr>
              <a:lnSpc>
                <a:spcPct val="110000"/>
              </a:lnSpc>
            </a:pPr>
            <a:r>
              <a:rPr lang="ru-RU" sz="2400" dirty="0" smtClean="0">
                <a:solidFill>
                  <a:schemeClr val="accent1"/>
                </a:solidFill>
                <a:latin typeface="+mj-lt"/>
              </a:rPr>
              <a:t>Глобальный показатель: </a:t>
            </a:r>
            <a:r>
              <a:rPr lang="ru-RU" sz="2400" dirty="0" smtClean="0">
                <a:latin typeface="+mj-lt"/>
              </a:rPr>
              <a:t> 3.6.1. </a:t>
            </a:r>
            <a:r>
              <a:rPr lang="ru-RU" sz="2400" dirty="0">
                <a:latin typeface="+mj-lt"/>
              </a:rPr>
              <a:t>Смертность в результате дорожно-транспортных </a:t>
            </a:r>
            <a:r>
              <a:rPr lang="ru-RU" sz="2400" dirty="0" smtClean="0">
                <a:latin typeface="+mj-lt"/>
              </a:rPr>
              <a:t>происшествий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chemeClr val="accent1"/>
                </a:solidFill>
                <a:latin typeface="+mj-lt"/>
              </a:rPr>
              <a:t>Ответственные </a:t>
            </a:r>
            <a:r>
              <a:rPr lang="ru-RU" sz="2400" dirty="0" smtClean="0">
                <a:solidFill>
                  <a:schemeClr val="accent1"/>
                </a:solidFill>
                <a:latin typeface="+mj-lt"/>
              </a:rPr>
              <a:t>органы за политику: </a:t>
            </a:r>
            <a:r>
              <a:rPr lang="ru-RU" sz="2400" dirty="0">
                <a:latin typeface="+mj-lt"/>
              </a:rPr>
              <a:t>МЗ, МВД, МЧС, МТД, МОН, ГРС при ПКР, ОМСУ</a:t>
            </a:r>
            <a:endParaRPr lang="ru-RU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00273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C00000"/>
                </a:solidFill>
                <a:latin typeface="Arial Narrow" pitchFamily="34" charset="0"/>
              </a:rPr>
              <a:t>Цель </a:t>
            </a:r>
            <a:r>
              <a:rPr lang="ru-RU" sz="2800" b="1" dirty="0" smtClean="0">
                <a:solidFill>
                  <a:srgbClr val="C00000"/>
                </a:solidFill>
                <a:latin typeface="Arial Narrow" pitchFamily="34" charset="0"/>
              </a:rPr>
              <a:t>4.Обеспечение всеохватного и справедливого качественного образования и поощрение возможности обучения на протяжении всей жизни для всех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389120"/>
          </a:xfrm>
        </p:spPr>
        <p:txBody>
          <a:bodyPr>
            <a:noAutofit/>
          </a:bodyPr>
          <a:lstStyle/>
          <a:p>
            <a:r>
              <a:rPr lang="ru-RU" sz="2200" dirty="0" smtClean="0">
                <a:solidFill>
                  <a:srgbClr val="7030A0"/>
                </a:solidFill>
                <a:latin typeface="+mj-lt"/>
              </a:rPr>
              <a:t>Задача 4.2.:</a:t>
            </a:r>
            <a:r>
              <a:rPr lang="ru-RU" sz="2200" dirty="0" smtClean="0">
                <a:solidFill>
                  <a:srgbClr val="0070C0"/>
                </a:solidFill>
                <a:latin typeface="+mj-lt"/>
              </a:rPr>
              <a:t> </a:t>
            </a:r>
            <a:r>
              <a:rPr lang="ru-RU" sz="2200" dirty="0" smtClean="0">
                <a:latin typeface="+mj-lt"/>
              </a:rPr>
              <a:t>К </a:t>
            </a:r>
            <a:r>
              <a:rPr lang="ru-RU" sz="2200" dirty="0">
                <a:latin typeface="+mj-lt"/>
              </a:rPr>
              <a:t>2030 году обеспечить, чтобы все девочки и мальчики имели доступ к качественным системам развития, ухода и дошкольного обучения детей младшего возраста, с тем чтобы они были готовы к получению национального </a:t>
            </a:r>
            <a:r>
              <a:rPr lang="ru-RU" sz="2200" dirty="0" smtClean="0">
                <a:latin typeface="+mj-lt"/>
              </a:rPr>
              <a:t>образования</a:t>
            </a:r>
          </a:p>
          <a:p>
            <a:pPr>
              <a:lnSpc>
                <a:spcPct val="110000"/>
              </a:lnSpc>
            </a:pPr>
            <a:r>
              <a:rPr lang="ru-RU" sz="2200" dirty="0" smtClean="0">
                <a:solidFill>
                  <a:srgbClr val="7030A0"/>
                </a:solidFill>
                <a:latin typeface="+mj-lt"/>
              </a:rPr>
              <a:t>Глобальный </a:t>
            </a:r>
            <a:r>
              <a:rPr lang="ru-RU" sz="2200" dirty="0">
                <a:solidFill>
                  <a:srgbClr val="7030A0"/>
                </a:solidFill>
                <a:latin typeface="+mj-lt"/>
              </a:rPr>
              <a:t>показатель</a:t>
            </a:r>
            <a:r>
              <a:rPr lang="ru-RU" sz="2200" dirty="0">
                <a:solidFill>
                  <a:schemeClr val="accent1"/>
                </a:solidFill>
                <a:latin typeface="+mj-lt"/>
              </a:rPr>
              <a:t>: </a:t>
            </a:r>
            <a:r>
              <a:rPr lang="ru-RU" sz="2200" dirty="0">
                <a:latin typeface="+mj-lt"/>
              </a:rPr>
              <a:t> </a:t>
            </a:r>
            <a:r>
              <a:rPr lang="ru-RU" sz="2200" dirty="0" smtClean="0">
                <a:latin typeface="+mj-lt"/>
              </a:rPr>
              <a:t>4.2.1.Доля </a:t>
            </a:r>
            <a:r>
              <a:rPr lang="ru-RU" sz="2200" dirty="0">
                <a:latin typeface="+mj-lt"/>
              </a:rPr>
              <a:t>детей в возрасте до пяти лет, в разбивке по полу, которые</a:t>
            </a:r>
            <a:r>
              <a:rPr lang="ru-RU" sz="2200" dirty="0" smtClean="0">
                <a:latin typeface="+mj-lt"/>
              </a:rPr>
              <a:t>: - </a:t>
            </a:r>
            <a:r>
              <a:rPr lang="ru-RU" sz="2200" dirty="0">
                <a:latin typeface="+mj-lt"/>
              </a:rPr>
              <a:t>не являются ЛОВЗ и не стоят на соответствующем медицинском учете</a:t>
            </a:r>
            <a:r>
              <a:rPr lang="ru-RU" sz="2200" dirty="0" smtClean="0">
                <a:latin typeface="+mj-lt"/>
              </a:rPr>
              <a:t>, - </a:t>
            </a:r>
            <a:r>
              <a:rPr lang="ru-RU" sz="2200" dirty="0">
                <a:latin typeface="+mj-lt"/>
              </a:rPr>
              <a:t>получают дошкольное образование</a:t>
            </a:r>
            <a:r>
              <a:rPr lang="ru-RU" sz="2200" dirty="0" smtClean="0">
                <a:latin typeface="+mj-lt"/>
              </a:rPr>
              <a:t>, -  </a:t>
            </a:r>
            <a:r>
              <a:rPr lang="ru-RU" sz="2200" dirty="0">
                <a:latin typeface="+mj-lt"/>
              </a:rPr>
              <a:t>растут в благополучной семейной среде (по отношению к детям, находящимся в социально неблагополучных семьях (бедность, насилие, сиротство и т.п</a:t>
            </a:r>
            <a:r>
              <a:rPr lang="ru-RU" sz="2200" dirty="0" smtClean="0">
                <a:latin typeface="+mj-lt"/>
              </a:rPr>
              <a:t>.).</a:t>
            </a:r>
          </a:p>
          <a:p>
            <a:pPr>
              <a:lnSpc>
                <a:spcPct val="110000"/>
              </a:lnSpc>
            </a:pPr>
            <a:r>
              <a:rPr lang="ru-RU" sz="2200" dirty="0" smtClean="0">
                <a:solidFill>
                  <a:srgbClr val="7030A0"/>
                </a:solidFill>
                <a:latin typeface="+mj-lt"/>
              </a:rPr>
              <a:t>Ответственные </a:t>
            </a:r>
            <a:r>
              <a:rPr lang="ru-RU" sz="2200" dirty="0">
                <a:solidFill>
                  <a:srgbClr val="7030A0"/>
                </a:solidFill>
                <a:latin typeface="+mj-lt"/>
              </a:rPr>
              <a:t>органы за политику</a:t>
            </a:r>
            <a:r>
              <a:rPr lang="ru-RU" sz="2200" dirty="0">
                <a:solidFill>
                  <a:schemeClr val="accent1"/>
                </a:solidFill>
                <a:latin typeface="+mj-lt"/>
              </a:rPr>
              <a:t>: </a:t>
            </a:r>
            <a:r>
              <a:rPr lang="ru-RU" sz="2200" dirty="0">
                <a:latin typeface="+mj-lt"/>
              </a:rPr>
              <a:t>МЗ, </a:t>
            </a:r>
            <a:r>
              <a:rPr lang="ru-RU" sz="2200" dirty="0" err="1">
                <a:latin typeface="+mj-lt"/>
              </a:rPr>
              <a:t>МОиН</a:t>
            </a:r>
            <a:r>
              <a:rPr lang="ru-RU" sz="2200" dirty="0">
                <a:latin typeface="+mj-lt"/>
              </a:rPr>
              <a:t>, МВД (</a:t>
            </a:r>
            <a:r>
              <a:rPr lang="ru-RU" sz="2200" u="sng" dirty="0">
                <a:latin typeface="+mj-lt"/>
              </a:rPr>
              <a:t>по показателю 16.2.1</a:t>
            </a:r>
            <a:r>
              <a:rPr lang="ru-RU" sz="2200" dirty="0">
                <a:latin typeface="+mj-lt"/>
              </a:rPr>
              <a:t>.)</a:t>
            </a:r>
            <a:endParaRPr lang="ru-RU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10436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latin typeface="Arial Narrow" pitchFamily="34" charset="0"/>
              </a:rPr>
              <a:t>Цель 5.Обеспечение </a:t>
            </a:r>
            <a:r>
              <a:rPr lang="ru-RU" sz="3200" b="1" dirty="0">
                <a:latin typeface="Arial Narrow" pitchFamily="34" charset="0"/>
              </a:rPr>
              <a:t>гендерного равенства и расширение прав и возможностей всех женщин и девочек</a:t>
            </a:r>
            <a:endParaRPr lang="ru-RU" sz="3200" dirty="0">
              <a:solidFill>
                <a:srgbClr val="C00000"/>
              </a:solidFill>
              <a:latin typeface="Arial Narrow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200" dirty="0" smtClean="0">
                <a:solidFill>
                  <a:schemeClr val="accent1"/>
                </a:solidFill>
                <a:latin typeface="+mj-lt"/>
              </a:rPr>
              <a:t>Задача:</a:t>
            </a:r>
            <a:r>
              <a:rPr lang="ru-RU" sz="2200" dirty="0" smtClean="0">
                <a:latin typeface="+mj-lt"/>
              </a:rPr>
              <a:t>  5.2. </a:t>
            </a:r>
            <a:r>
              <a:rPr lang="ru-RU" sz="2200" dirty="0">
                <a:latin typeface="+mj-lt"/>
              </a:rPr>
              <a:t>Ликвидировать все формы насилия в отношении всех женщин и девочек в публичной и частной сферах, включая торговлю людьми и сексуальную и иные формы эксплуатации</a:t>
            </a:r>
            <a:endParaRPr lang="ru-RU" sz="2200" dirty="0" smtClean="0">
              <a:latin typeface="+mj-lt"/>
            </a:endParaRPr>
          </a:p>
          <a:p>
            <a:r>
              <a:rPr lang="ru-RU" sz="2200" dirty="0" smtClean="0">
                <a:solidFill>
                  <a:srgbClr val="0070C0"/>
                </a:solidFill>
                <a:latin typeface="+mj-lt"/>
              </a:rPr>
              <a:t>Национальная задача</a:t>
            </a:r>
            <a:r>
              <a:rPr lang="ru-RU" sz="2200" dirty="0" smtClean="0">
                <a:latin typeface="+mj-lt"/>
              </a:rPr>
              <a:t>: </a:t>
            </a:r>
            <a:r>
              <a:rPr lang="ru-RU" sz="2200" dirty="0">
                <a:latin typeface="+mj-lt"/>
              </a:rPr>
              <a:t>Сократить формы насилия в отношении женского населения, в том числе и </a:t>
            </a:r>
            <a:r>
              <a:rPr lang="ru-RU" sz="2200" dirty="0" smtClean="0">
                <a:latin typeface="+mj-lt"/>
              </a:rPr>
              <a:t>сексуальное</a:t>
            </a:r>
            <a:endParaRPr lang="ru-RU" sz="2200" dirty="0">
              <a:latin typeface="+mj-lt"/>
            </a:endParaRPr>
          </a:p>
          <a:p>
            <a:pPr>
              <a:lnSpc>
                <a:spcPct val="110000"/>
              </a:lnSpc>
            </a:pPr>
            <a:r>
              <a:rPr lang="ru-RU" sz="2200" dirty="0" smtClean="0">
                <a:solidFill>
                  <a:schemeClr val="accent1"/>
                </a:solidFill>
                <a:latin typeface="+mj-lt"/>
              </a:rPr>
              <a:t>Глобальный показатель: </a:t>
            </a:r>
            <a:r>
              <a:rPr lang="ru-RU" sz="2200" dirty="0" smtClean="0">
                <a:latin typeface="+mj-lt"/>
              </a:rPr>
              <a:t> </a:t>
            </a:r>
            <a:r>
              <a:rPr lang="ru-RU" sz="2200" dirty="0" smtClean="0">
                <a:latin typeface="+mj-lt"/>
              </a:rPr>
              <a:t>5.2.1 </a:t>
            </a:r>
            <a:r>
              <a:rPr lang="ru-RU" sz="2200" dirty="0">
                <a:latin typeface="+mj-lt"/>
              </a:rPr>
              <a:t>Доля женщин и девочек в возрасте от 15 лет, подвергавшихся насилию в </a:t>
            </a:r>
            <a:r>
              <a:rPr lang="ru-RU" sz="2200" dirty="0" smtClean="0">
                <a:latin typeface="+mj-lt"/>
              </a:rPr>
              <a:t>семье</a:t>
            </a:r>
          </a:p>
          <a:p>
            <a:r>
              <a:rPr lang="ru-RU" sz="2200" dirty="0" smtClean="0">
                <a:solidFill>
                  <a:schemeClr val="accent1"/>
                </a:solidFill>
                <a:latin typeface="+mj-lt"/>
              </a:rPr>
              <a:t>Ответственные </a:t>
            </a:r>
            <a:r>
              <a:rPr lang="ru-RU" sz="2200" dirty="0" smtClean="0">
                <a:solidFill>
                  <a:schemeClr val="accent1"/>
                </a:solidFill>
                <a:latin typeface="+mj-lt"/>
              </a:rPr>
              <a:t>органы за политику: </a:t>
            </a:r>
            <a:r>
              <a:rPr lang="ru-RU" sz="2200" dirty="0">
                <a:latin typeface="+mj-lt"/>
              </a:rPr>
              <a:t>МТСР, МЗ, МВД, </a:t>
            </a:r>
            <a:r>
              <a:rPr lang="ru-RU" sz="2200" dirty="0" err="1">
                <a:latin typeface="+mj-lt"/>
              </a:rPr>
              <a:t>МОиН</a:t>
            </a:r>
            <a:r>
              <a:rPr lang="ru-RU" sz="2200" dirty="0">
                <a:latin typeface="+mj-lt"/>
              </a:rPr>
              <a:t>, </a:t>
            </a:r>
            <a:r>
              <a:rPr lang="ru-RU" sz="2200" dirty="0" err="1">
                <a:latin typeface="+mj-lt"/>
              </a:rPr>
              <a:t>МКИиТ</a:t>
            </a:r>
            <a:r>
              <a:rPr lang="ru-RU" sz="2200" dirty="0">
                <a:latin typeface="+mj-lt"/>
              </a:rPr>
              <a:t>, </a:t>
            </a:r>
            <a:r>
              <a:rPr lang="ru-RU" sz="2200" dirty="0" smtClean="0">
                <a:latin typeface="+mj-lt"/>
              </a:rPr>
              <a:t>ОМСУ</a:t>
            </a:r>
          </a:p>
          <a:p>
            <a:pPr marL="0" indent="0">
              <a:buNone/>
            </a:pPr>
            <a:r>
              <a:rPr lang="ru-RU" sz="2200" dirty="0" smtClean="0">
                <a:solidFill>
                  <a:schemeClr val="accent1"/>
                </a:solidFill>
                <a:latin typeface="+mj-lt"/>
              </a:rPr>
              <a:t>Примечание</a:t>
            </a:r>
            <a:r>
              <a:rPr lang="ru-RU" sz="2200" dirty="0" smtClean="0">
                <a:solidFill>
                  <a:schemeClr val="accent1"/>
                </a:solidFill>
                <a:latin typeface="+mj-lt"/>
              </a:rPr>
              <a:t>: </a:t>
            </a:r>
            <a:r>
              <a:rPr lang="ru-RU" sz="2200" dirty="0" smtClean="0">
                <a:latin typeface="+mj-lt"/>
              </a:rPr>
              <a:t>данные предоставляются по возбуждённым уголовным делам </a:t>
            </a:r>
            <a:endParaRPr lang="ru-RU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2953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836712"/>
            <a:ext cx="8229600" cy="4389120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ru-RU" sz="2200" dirty="0" smtClean="0">
                <a:solidFill>
                  <a:schemeClr val="accent1"/>
                </a:solidFill>
              </a:rPr>
              <a:t>Глобальный </a:t>
            </a:r>
            <a:r>
              <a:rPr lang="ru-RU" sz="2200" dirty="0" smtClean="0">
                <a:solidFill>
                  <a:schemeClr val="accent1"/>
                </a:solidFill>
              </a:rPr>
              <a:t>показатель: </a:t>
            </a:r>
            <a:r>
              <a:rPr lang="ru-RU" sz="2200" dirty="0" smtClean="0"/>
              <a:t> 5.2.2 </a:t>
            </a:r>
            <a:r>
              <a:rPr lang="ru-RU" sz="2200" dirty="0"/>
              <a:t>Доля женщин в возрасте от 15 лет от общего количества женского населения, подвергавшихся сексуальному насилию в разбивке по возрасту и месту </a:t>
            </a:r>
            <a:r>
              <a:rPr lang="ru-RU" sz="2200" dirty="0" smtClean="0"/>
              <a:t>происшествия</a:t>
            </a:r>
          </a:p>
          <a:p>
            <a:r>
              <a:rPr lang="ru-RU" sz="2200" dirty="0" smtClean="0">
                <a:solidFill>
                  <a:schemeClr val="accent1"/>
                </a:solidFill>
              </a:rPr>
              <a:t>Ответственные </a:t>
            </a:r>
            <a:r>
              <a:rPr lang="ru-RU" sz="2200" dirty="0" smtClean="0">
                <a:solidFill>
                  <a:schemeClr val="accent1"/>
                </a:solidFill>
              </a:rPr>
              <a:t>органы за политику: </a:t>
            </a:r>
            <a:r>
              <a:rPr lang="ru-RU" sz="2200" dirty="0"/>
              <a:t>МТСР, МЗ, </a:t>
            </a:r>
            <a:r>
              <a:rPr lang="ru-RU" sz="2200" dirty="0" err="1"/>
              <a:t>МОиН</a:t>
            </a:r>
            <a:r>
              <a:rPr lang="ru-RU" sz="2200" dirty="0"/>
              <a:t>, </a:t>
            </a:r>
            <a:r>
              <a:rPr lang="ru-RU" sz="2200" dirty="0" err="1"/>
              <a:t>МКИиТ</a:t>
            </a:r>
            <a:r>
              <a:rPr lang="ru-RU" sz="2200" dirty="0"/>
              <a:t>, ОМСУ, МВД, ГП, </a:t>
            </a:r>
            <a:r>
              <a:rPr lang="ru-RU" sz="2200" dirty="0" smtClean="0"/>
              <a:t>КЦ</a:t>
            </a:r>
          </a:p>
          <a:p>
            <a:pPr marL="0" indent="0">
              <a:buNone/>
            </a:pPr>
            <a:endParaRPr lang="ru-RU" sz="900" dirty="0" smtClean="0"/>
          </a:p>
          <a:p>
            <a:r>
              <a:rPr lang="ru-RU" sz="2200" dirty="0" smtClean="0">
                <a:solidFill>
                  <a:srgbClr val="C00000"/>
                </a:solidFill>
              </a:rPr>
              <a:t>Глобальный </a:t>
            </a:r>
            <a:r>
              <a:rPr lang="ru-RU" sz="2200" dirty="0">
                <a:solidFill>
                  <a:srgbClr val="C00000"/>
                </a:solidFill>
              </a:rPr>
              <a:t>показатель: </a:t>
            </a:r>
            <a:r>
              <a:rPr lang="ru-RU" sz="2200" dirty="0" smtClean="0"/>
              <a:t>5.2.4</a:t>
            </a:r>
            <a:r>
              <a:rPr lang="ru-RU" sz="2200" dirty="0"/>
              <a:t>. Количество жертв торговли людьми сексуальной и иной эксплуатации в разбивке по полу и </a:t>
            </a:r>
            <a:r>
              <a:rPr lang="ru-RU" sz="2200" dirty="0" smtClean="0"/>
              <a:t>возрасту</a:t>
            </a:r>
          </a:p>
          <a:p>
            <a:r>
              <a:rPr lang="ru-RU" sz="2200" dirty="0">
                <a:solidFill>
                  <a:srgbClr val="C00000"/>
                </a:solidFill>
              </a:rPr>
              <a:t>Ответственные органы за политику: </a:t>
            </a:r>
            <a:r>
              <a:rPr lang="ru-RU" sz="2200" dirty="0"/>
              <a:t>МВД (по показателю 16.2.2.), ГКНБ</a:t>
            </a:r>
          </a:p>
          <a:p>
            <a:pPr marL="0" indent="0">
              <a:buNone/>
            </a:pPr>
            <a:endParaRPr lang="ru-RU" sz="800" dirty="0" smtClean="0"/>
          </a:p>
          <a:p>
            <a:pPr marL="0" indent="0">
              <a:buNone/>
            </a:pPr>
            <a:r>
              <a:rPr lang="ru-RU" sz="2200" dirty="0" smtClean="0">
                <a:solidFill>
                  <a:schemeClr val="accent1"/>
                </a:solidFill>
              </a:rPr>
              <a:t>Примечание</a:t>
            </a:r>
            <a:r>
              <a:rPr lang="ru-RU" sz="2200" dirty="0" smtClean="0">
                <a:solidFill>
                  <a:schemeClr val="accent1"/>
                </a:solidFill>
              </a:rPr>
              <a:t>: </a:t>
            </a:r>
            <a:r>
              <a:rPr lang="ru-RU" sz="2200" dirty="0" smtClean="0"/>
              <a:t>данные предоставляются по возбуждённым уголовным делам 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900273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0848" y="1021080"/>
            <a:ext cx="8229600" cy="4389120"/>
          </a:xfrm>
        </p:spPr>
        <p:txBody>
          <a:bodyPr>
            <a:noAutofit/>
          </a:bodyPr>
          <a:lstStyle/>
          <a:p>
            <a:r>
              <a:rPr lang="ru-RU" sz="2200" dirty="0" smtClean="0">
                <a:solidFill>
                  <a:srgbClr val="7030A0"/>
                </a:solidFill>
              </a:rPr>
              <a:t>Задача:  </a:t>
            </a:r>
            <a:r>
              <a:rPr lang="ru-RU" sz="2200" dirty="0" smtClean="0"/>
              <a:t>5.3. </a:t>
            </a:r>
            <a:r>
              <a:rPr lang="ru-RU" sz="2200" dirty="0"/>
              <a:t>Ликвидировать все вредные виды практики, такие как детские, ранние и принудительные браки и калечащие операции на женских половых органах</a:t>
            </a:r>
            <a:endParaRPr lang="ru-RU" sz="2200" dirty="0" smtClean="0"/>
          </a:p>
          <a:p>
            <a:r>
              <a:rPr lang="ru-RU" sz="2200" dirty="0" smtClean="0">
                <a:solidFill>
                  <a:srgbClr val="7030A0"/>
                </a:solidFill>
              </a:rPr>
              <a:t>Национальная задача</a:t>
            </a:r>
            <a:r>
              <a:rPr lang="ru-RU" sz="2200" dirty="0" smtClean="0"/>
              <a:t>: </a:t>
            </a:r>
            <a:r>
              <a:rPr lang="ru-RU" sz="2200" dirty="0"/>
              <a:t>Ликвидировать все вредные виды практики, такие как детские, ранние и принудительные браки</a:t>
            </a:r>
          </a:p>
          <a:p>
            <a:pPr>
              <a:lnSpc>
                <a:spcPct val="110000"/>
              </a:lnSpc>
            </a:pPr>
            <a:r>
              <a:rPr lang="ru-RU" sz="2200" dirty="0" smtClean="0">
                <a:solidFill>
                  <a:srgbClr val="7030A0"/>
                </a:solidFill>
              </a:rPr>
              <a:t>Глобальный </a:t>
            </a:r>
            <a:r>
              <a:rPr lang="ru-RU" sz="2200" dirty="0" smtClean="0">
                <a:solidFill>
                  <a:srgbClr val="7030A0"/>
                </a:solidFill>
              </a:rPr>
              <a:t>показатель:  </a:t>
            </a:r>
            <a:r>
              <a:rPr lang="ru-RU" sz="2200" dirty="0"/>
              <a:t>5.3.3. Доля случаев принуждения к браку, в том числе через умыкание невест в разбивке по полу, территории и возрасту </a:t>
            </a:r>
            <a:r>
              <a:rPr lang="ru-RU" sz="2200" dirty="0" smtClean="0"/>
              <a:t>женщин</a:t>
            </a:r>
          </a:p>
          <a:p>
            <a:pPr>
              <a:lnSpc>
                <a:spcPct val="110000"/>
              </a:lnSpc>
            </a:pPr>
            <a:r>
              <a:rPr lang="ru-RU" sz="2200" dirty="0" smtClean="0">
                <a:solidFill>
                  <a:srgbClr val="7030A0"/>
                </a:solidFill>
              </a:rPr>
              <a:t>Ответственные </a:t>
            </a:r>
            <a:r>
              <a:rPr lang="ru-RU" sz="2200" dirty="0" smtClean="0">
                <a:solidFill>
                  <a:srgbClr val="7030A0"/>
                </a:solidFill>
              </a:rPr>
              <a:t>органы за политику</a:t>
            </a:r>
            <a:r>
              <a:rPr lang="ru-RU" sz="2200" dirty="0" smtClean="0">
                <a:solidFill>
                  <a:schemeClr val="accent1"/>
                </a:solidFill>
              </a:rPr>
              <a:t>: </a:t>
            </a:r>
            <a:r>
              <a:rPr lang="ru-RU" sz="2200" dirty="0"/>
              <a:t>МТСР, </a:t>
            </a:r>
            <a:r>
              <a:rPr lang="ru-RU" sz="2200" dirty="0" smtClean="0"/>
              <a:t>МВД</a:t>
            </a:r>
          </a:p>
          <a:p>
            <a:pPr marL="0" indent="0">
              <a:lnSpc>
                <a:spcPct val="110000"/>
              </a:lnSpc>
              <a:buNone/>
            </a:pPr>
            <a:endParaRPr lang="ru-RU" sz="2200" dirty="0">
              <a:solidFill>
                <a:schemeClr val="accent1"/>
              </a:solidFill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ru-RU" sz="2200" dirty="0" smtClean="0">
                <a:solidFill>
                  <a:schemeClr val="accent1"/>
                </a:solidFill>
              </a:rPr>
              <a:t>Примечание</a:t>
            </a:r>
            <a:r>
              <a:rPr lang="ru-RU" sz="2200" dirty="0" smtClean="0">
                <a:solidFill>
                  <a:schemeClr val="accent1"/>
                </a:solidFill>
              </a:rPr>
              <a:t>: </a:t>
            </a:r>
            <a:r>
              <a:rPr lang="ru-RU" sz="2200" dirty="0" smtClean="0"/>
              <a:t>данные предоставляются по возбуждённым уголовным делам 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541528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+mn-lt"/>
              </a:rPr>
              <a:t>Цель 8. 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Содействие поступательному, всеохватному и устойчивому экономическому росту, полной и производительной занятости и достойно работе для всех</a:t>
            </a:r>
            <a:endParaRPr lang="ru-RU" sz="2400" dirty="0">
              <a:solidFill>
                <a:schemeClr val="accent4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132856"/>
            <a:ext cx="8229600" cy="4389120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ru-RU" sz="2200" dirty="0" smtClean="0">
                <a:solidFill>
                  <a:schemeClr val="accent1"/>
                </a:solidFill>
                <a:latin typeface="+mj-lt"/>
              </a:rPr>
              <a:t>Задача</a:t>
            </a:r>
            <a:r>
              <a:rPr lang="ru-RU" sz="2200" dirty="0" smtClean="0">
                <a:solidFill>
                  <a:schemeClr val="accent1"/>
                </a:solidFill>
                <a:latin typeface="+mj-lt"/>
              </a:rPr>
              <a:t>:</a:t>
            </a:r>
            <a:r>
              <a:rPr lang="ru-RU" sz="2200" dirty="0">
                <a:latin typeface="+mj-lt"/>
              </a:rPr>
              <a:t> </a:t>
            </a:r>
            <a:r>
              <a:rPr lang="ru-RU" sz="2200" dirty="0" smtClean="0">
                <a:latin typeface="+mj-lt"/>
              </a:rPr>
              <a:t>8.7.</a:t>
            </a:r>
            <a:r>
              <a:rPr lang="ru-RU" sz="2200" dirty="0" smtClean="0">
                <a:latin typeface="+mj-lt"/>
              </a:rPr>
              <a:t> </a:t>
            </a:r>
            <a:r>
              <a:rPr lang="ru-RU" sz="2200" dirty="0">
                <a:latin typeface="+mj-lt"/>
              </a:rPr>
              <a:t>Принять срочные и эффективные меры для того, чтобы искоренить принудительный труд, покончить с современным рабством и торговлей людьми и обеспечить запрет и ликвидацию наихудших форм детского труда, включая вербовку и использование детей-солдат, а к 2025 году покончить с детским трудом во всех его </a:t>
            </a:r>
            <a:r>
              <a:rPr lang="ru-RU" sz="2200" dirty="0" smtClean="0">
                <a:latin typeface="+mj-lt"/>
              </a:rPr>
              <a:t>формах</a:t>
            </a:r>
          </a:p>
          <a:p>
            <a:pPr>
              <a:lnSpc>
                <a:spcPct val="110000"/>
              </a:lnSpc>
            </a:pPr>
            <a:r>
              <a:rPr lang="ru-RU" sz="2200" dirty="0" smtClean="0">
                <a:solidFill>
                  <a:srgbClr val="0070C0"/>
                </a:solidFill>
                <a:latin typeface="+mj-lt"/>
              </a:rPr>
              <a:t>Дополнительный показатель</a:t>
            </a:r>
            <a:r>
              <a:rPr lang="ru-RU" sz="2200" dirty="0" smtClean="0">
                <a:latin typeface="+mj-lt"/>
              </a:rPr>
              <a:t>: </a:t>
            </a:r>
            <a:r>
              <a:rPr lang="ru-RU" sz="2200" dirty="0">
                <a:latin typeface="+mj-lt"/>
              </a:rPr>
              <a:t>8.7.1 Доля и число детей в возрасте от 5 до 17 лет, работающих в наихудших формах труда </a:t>
            </a:r>
            <a:endParaRPr lang="ru-RU" sz="2200" dirty="0" smtClean="0">
              <a:latin typeface="+mj-lt"/>
            </a:endParaRPr>
          </a:p>
          <a:p>
            <a:r>
              <a:rPr lang="ru-RU" sz="2200" dirty="0" smtClean="0">
                <a:solidFill>
                  <a:schemeClr val="accent1"/>
                </a:solidFill>
                <a:latin typeface="+mj-lt"/>
              </a:rPr>
              <a:t>Ответственные </a:t>
            </a:r>
            <a:r>
              <a:rPr lang="ru-RU" sz="2200" dirty="0" smtClean="0">
                <a:solidFill>
                  <a:schemeClr val="accent1"/>
                </a:solidFill>
                <a:latin typeface="+mj-lt"/>
              </a:rPr>
              <a:t>органы за политику: </a:t>
            </a:r>
            <a:r>
              <a:rPr lang="ru-RU" sz="2200" dirty="0">
                <a:latin typeface="+mj-lt"/>
              </a:rPr>
              <a:t>ГИТЭБ, МОН, МТСР, МВД, ОМСУ министерства и ведомства, ГИТЭБ</a:t>
            </a:r>
            <a:endParaRPr lang="ru-RU" sz="2200" dirty="0">
              <a:latin typeface="+mj-lt"/>
              <a:ea typeface="Droid Sans"/>
            </a:endParaRPr>
          </a:p>
        </p:txBody>
      </p:sp>
    </p:spTree>
    <p:extLst>
      <p:ext uri="{BB962C8B-B14F-4D97-AF65-F5344CB8AC3E}">
        <p14:creationId xmlns:p14="http://schemas.microsoft.com/office/powerpoint/2010/main" val="145853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389120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ru-RU" sz="2400" dirty="0" smtClean="0">
                <a:solidFill>
                  <a:srgbClr val="0070C0"/>
                </a:solidFill>
                <a:latin typeface="+mj-lt"/>
              </a:rPr>
              <a:t>Дополнительный показатель</a:t>
            </a:r>
            <a:r>
              <a:rPr lang="ru-RU" sz="2400" dirty="0" smtClean="0">
                <a:latin typeface="+mj-lt"/>
              </a:rPr>
              <a:t>: </a:t>
            </a:r>
            <a:r>
              <a:rPr lang="ru-RU" sz="2400" dirty="0">
                <a:latin typeface="+mj-lt"/>
              </a:rPr>
              <a:t>8.7.2.=5.2.4. Количество жертв торговли людьми и иной эксплуатации в разбивке по полу и возрасту</a:t>
            </a:r>
            <a:endParaRPr lang="ru-RU" sz="2400" dirty="0" smtClean="0">
              <a:latin typeface="+mj-lt"/>
            </a:endParaRPr>
          </a:p>
          <a:p>
            <a:r>
              <a:rPr lang="ru-RU" sz="2400" dirty="0" smtClean="0">
                <a:solidFill>
                  <a:schemeClr val="accent1"/>
                </a:solidFill>
                <a:latin typeface="+mj-lt"/>
              </a:rPr>
              <a:t>Ответственные </a:t>
            </a:r>
            <a:r>
              <a:rPr lang="ru-RU" sz="2400" dirty="0" smtClean="0">
                <a:solidFill>
                  <a:schemeClr val="accent1"/>
                </a:solidFill>
                <a:latin typeface="+mj-lt"/>
              </a:rPr>
              <a:t>органы за политику: </a:t>
            </a:r>
            <a:r>
              <a:rPr lang="ru-RU" sz="2400" dirty="0">
                <a:latin typeface="+mj-lt"/>
              </a:rPr>
              <a:t>МВД (по показателю 16.2.2), </a:t>
            </a:r>
            <a:r>
              <a:rPr lang="ru-RU" sz="2400" dirty="0" smtClean="0">
                <a:latin typeface="+mj-lt"/>
              </a:rPr>
              <a:t>ГКНБ</a:t>
            </a:r>
          </a:p>
          <a:p>
            <a:endParaRPr lang="ru-RU" sz="2400" dirty="0">
              <a:latin typeface="+mj-lt"/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rgbClr val="0070C0"/>
                </a:solidFill>
                <a:latin typeface="+mj-lt"/>
              </a:rPr>
              <a:t>Примечание: </a:t>
            </a:r>
            <a:r>
              <a:rPr lang="ru-RU" sz="2400" dirty="0" smtClean="0">
                <a:latin typeface="+mj-lt"/>
              </a:rPr>
              <a:t>данные </a:t>
            </a:r>
            <a:r>
              <a:rPr lang="ru-RU" sz="2400" dirty="0">
                <a:latin typeface="+mj-lt"/>
              </a:rPr>
              <a:t>предоставляются по возбуждённым уголовным делам </a:t>
            </a:r>
          </a:p>
          <a:p>
            <a:pPr marL="0" indent="0">
              <a:buNone/>
            </a:pPr>
            <a:endParaRPr lang="ru-RU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62639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+mn-lt"/>
              </a:rPr>
              <a:t>Цель </a:t>
            </a:r>
            <a:r>
              <a:rPr lang="ru-RU" sz="2400" b="1" dirty="0">
                <a:solidFill>
                  <a:srgbClr val="C00000"/>
                </a:solidFill>
                <a:latin typeface="+mn-lt"/>
              </a:rPr>
              <a:t>11.Обеспечение открытости, безопасности, жизнестойкости и экологической устойчивости городов и населенных пунктов</a:t>
            </a:r>
            <a:endParaRPr lang="ru-RU" sz="2400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389120"/>
          </a:xfrm>
        </p:spPr>
        <p:txBody>
          <a:bodyPr>
            <a:noAutofit/>
          </a:bodyPr>
          <a:lstStyle/>
          <a:p>
            <a:r>
              <a:rPr lang="ru-RU" sz="2100" dirty="0" smtClean="0">
                <a:solidFill>
                  <a:srgbClr val="7030A0"/>
                </a:solidFill>
                <a:latin typeface="+mj-lt"/>
              </a:rPr>
              <a:t>Задача:  </a:t>
            </a:r>
            <a:r>
              <a:rPr lang="ru-RU" sz="2100" dirty="0" smtClean="0">
                <a:latin typeface="+mj-lt"/>
              </a:rPr>
              <a:t>11.2. </a:t>
            </a:r>
            <a:r>
              <a:rPr lang="ru-RU" sz="2100" dirty="0">
                <a:latin typeface="+mj-lt"/>
              </a:rPr>
              <a:t>К 2030 году обеспечить, чтобы все могли пользоваться безопасными, недорогими, доступными и экологически устойчивыми транспортными системами, на основе повышения безопасности дорожного движения, в частности расширения использования общественного транспорта, уделяя особое внимание нуждам тех, кто находится в уязвимом положении, женщин, детей, инвалидов и пожилых лиц</a:t>
            </a:r>
            <a:endParaRPr lang="ru-RU" sz="2100" dirty="0" smtClean="0">
              <a:latin typeface="+mj-lt"/>
            </a:endParaRPr>
          </a:p>
          <a:p>
            <a:r>
              <a:rPr lang="ru-RU" sz="2100" dirty="0" smtClean="0">
                <a:solidFill>
                  <a:schemeClr val="accent1"/>
                </a:solidFill>
                <a:latin typeface="+mj-lt"/>
              </a:rPr>
              <a:t>Дополнительные  показатели: </a:t>
            </a:r>
          </a:p>
          <a:p>
            <a:r>
              <a:rPr lang="ru-RU" sz="2100" dirty="0" smtClean="0">
                <a:latin typeface="+mj-lt"/>
              </a:rPr>
              <a:t>11.2.3</a:t>
            </a:r>
            <a:r>
              <a:rPr lang="ru-RU" sz="2100" dirty="0">
                <a:latin typeface="+mj-lt"/>
              </a:rPr>
              <a:t>. Доля общественного транспорта оборудованного устройствами для посадки и высадки </a:t>
            </a:r>
            <a:r>
              <a:rPr lang="ru-RU" sz="2100" dirty="0" smtClean="0">
                <a:latin typeface="+mj-lt"/>
              </a:rPr>
              <a:t>ЛОВЗ</a:t>
            </a:r>
          </a:p>
          <a:p>
            <a:r>
              <a:rPr lang="ru-RU" sz="2100" dirty="0" smtClean="0">
                <a:latin typeface="+mj-lt"/>
              </a:rPr>
              <a:t>11.2.4.Доля </a:t>
            </a:r>
            <a:r>
              <a:rPr lang="ru-RU" sz="2100" dirty="0">
                <a:latin typeface="+mj-lt"/>
              </a:rPr>
              <a:t>дорожно-транспортных сооружений имеющих условия для беспрепятственного доступа и передвижения </a:t>
            </a:r>
            <a:r>
              <a:rPr lang="ru-RU" sz="2100" dirty="0" smtClean="0">
                <a:latin typeface="+mj-lt"/>
              </a:rPr>
              <a:t>ЛОВЗ</a:t>
            </a:r>
            <a:endParaRPr lang="ru-RU" sz="2100" dirty="0" smtClean="0">
              <a:latin typeface="+mj-lt"/>
            </a:endParaRPr>
          </a:p>
          <a:p>
            <a:r>
              <a:rPr lang="ru-RU" sz="2100" dirty="0" smtClean="0">
                <a:solidFill>
                  <a:schemeClr val="accent1"/>
                </a:solidFill>
                <a:latin typeface="+mj-lt"/>
              </a:rPr>
              <a:t>Ответственные </a:t>
            </a:r>
            <a:r>
              <a:rPr lang="ru-RU" sz="2100" dirty="0" smtClean="0">
                <a:solidFill>
                  <a:schemeClr val="accent1"/>
                </a:solidFill>
                <a:latin typeface="+mj-lt"/>
              </a:rPr>
              <a:t>органы за политику: </a:t>
            </a:r>
            <a:r>
              <a:rPr lang="ru-RU" sz="2100" dirty="0" err="1">
                <a:latin typeface="+mj-lt"/>
                <a:ea typeface="Times New Roman"/>
              </a:rPr>
              <a:t>МТиД</a:t>
            </a:r>
            <a:r>
              <a:rPr lang="ru-RU" sz="2100" dirty="0">
                <a:latin typeface="+mj-lt"/>
                <a:ea typeface="Times New Roman"/>
              </a:rPr>
              <a:t>, мэрии городов, МЭ</a:t>
            </a:r>
            <a:endParaRPr lang="ru-RU" sz="2100" dirty="0">
              <a:latin typeface="+mj-lt"/>
              <a:ea typeface="Droid Sans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2100" dirty="0" smtClean="0">
                <a:latin typeface="+mj-lt"/>
                <a:ea typeface="Times New Roman"/>
              </a:rPr>
              <a:t>МВД, ОМСУ</a:t>
            </a:r>
            <a:endParaRPr lang="ru-RU" sz="2100" dirty="0">
              <a:latin typeface="+mj-lt"/>
              <a:ea typeface="Droid Sans"/>
            </a:endParaRPr>
          </a:p>
        </p:txBody>
      </p:sp>
    </p:spTree>
    <p:extLst>
      <p:ext uri="{BB962C8B-B14F-4D97-AF65-F5344CB8AC3E}">
        <p14:creationId xmlns:p14="http://schemas.microsoft.com/office/powerpoint/2010/main" val="1900273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60648"/>
            <a:ext cx="8229600" cy="4389120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endParaRPr lang="ru-RU" sz="2200" dirty="0" smtClean="0">
              <a:solidFill>
                <a:schemeClr val="accent1"/>
              </a:solidFill>
              <a:latin typeface="+mj-lt"/>
            </a:endParaRPr>
          </a:p>
          <a:p>
            <a:pPr>
              <a:lnSpc>
                <a:spcPct val="110000"/>
              </a:lnSpc>
            </a:pPr>
            <a:r>
              <a:rPr lang="ru-RU" sz="2200" dirty="0" smtClean="0">
                <a:solidFill>
                  <a:srgbClr val="C00000"/>
                </a:solidFill>
                <a:latin typeface="+mj-lt"/>
              </a:rPr>
              <a:t>Задача</a:t>
            </a:r>
            <a:r>
              <a:rPr lang="ru-RU" sz="2200" dirty="0" smtClean="0">
                <a:solidFill>
                  <a:srgbClr val="C00000"/>
                </a:solidFill>
                <a:latin typeface="+mj-lt"/>
              </a:rPr>
              <a:t>:</a:t>
            </a:r>
            <a:r>
              <a:rPr lang="ru-RU" sz="2200" dirty="0" smtClean="0">
                <a:latin typeface="+mj-lt"/>
              </a:rPr>
              <a:t> 11.7 </a:t>
            </a:r>
            <a:r>
              <a:rPr lang="ru-RU" sz="2200" dirty="0">
                <a:latin typeface="+mj-lt"/>
              </a:rPr>
              <a:t>К 2030 году обеспечить общественный  правопорядок и безопасность граждан в общественных </a:t>
            </a:r>
            <a:r>
              <a:rPr lang="ru-RU" sz="2200" dirty="0" smtClean="0">
                <a:latin typeface="+mj-lt"/>
              </a:rPr>
              <a:t>местах</a:t>
            </a:r>
          </a:p>
          <a:p>
            <a:pPr>
              <a:lnSpc>
                <a:spcPct val="110000"/>
              </a:lnSpc>
            </a:pPr>
            <a:r>
              <a:rPr lang="ru-RU" sz="2200" dirty="0" smtClean="0">
                <a:solidFill>
                  <a:srgbClr val="C00000"/>
                </a:solidFill>
                <a:latin typeface="+mj-lt"/>
              </a:rPr>
              <a:t>Национальная задача: </a:t>
            </a:r>
            <a:r>
              <a:rPr lang="ru-RU" sz="2200" dirty="0" smtClean="0">
                <a:latin typeface="+mj-lt"/>
              </a:rPr>
              <a:t>Обеспечить </a:t>
            </a:r>
            <a:r>
              <a:rPr lang="ru-RU" sz="2200" dirty="0">
                <a:latin typeface="+mj-lt"/>
              </a:rPr>
              <a:t>общественный  правопорядок и безопасность граждан в общественных местах</a:t>
            </a:r>
            <a:endParaRPr lang="ru-RU" sz="2200" dirty="0" smtClean="0">
              <a:latin typeface="+mj-lt"/>
            </a:endParaRPr>
          </a:p>
          <a:p>
            <a:pPr>
              <a:lnSpc>
                <a:spcPct val="110000"/>
              </a:lnSpc>
            </a:pPr>
            <a:r>
              <a:rPr lang="ru-RU" sz="2200" dirty="0" smtClean="0">
                <a:solidFill>
                  <a:srgbClr val="C00000"/>
                </a:solidFill>
                <a:latin typeface="+mj-lt"/>
              </a:rPr>
              <a:t>Дополнительный показатель</a:t>
            </a:r>
            <a:r>
              <a:rPr lang="ru-RU" sz="2200" dirty="0" smtClean="0">
                <a:latin typeface="+mj-lt"/>
              </a:rPr>
              <a:t>: 11.7.2. Доля лиц, подвергшихся физическим или сексуальным домогательствам, в разбивке по полу, возрасту и месту происшествия за последние 12 месяцев</a:t>
            </a:r>
            <a:endParaRPr lang="ru-RU" sz="2200" dirty="0" smtClean="0">
              <a:latin typeface="+mj-lt"/>
            </a:endParaRPr>
          </a:p>
          <a:p>
            <a:r>
              <a:rPr lang="ru-RU" sz="2200" dirty="0" smtClean="0">
                <a:solidFill>
                  <a:srgbClr val="C00000"/>
                </a:solidFill>
                <a:latin typeface="+mj-lt"/>
              </a:rPr>
              <a:t>Ответственные </a:t>
            </a:r>
            <a:r>
              <a:rPr lang="ru-RU" sz="2200" dirty="0" smtClean="0">
                <a:solidFill>
                  <a:srgbClr val="C00000"/>
                </a:solidFill>
                <a:latin typeface="+mj-lt"/>
              </a:rPr>
              <a:t>органы за политику</a:t>
            </a:r>
            <a:r>
              <a:rPr lang="ru-RU" sz="2200" dirty="0" smtClean="0">
                <a:solidFill>
                  <a:schemeClr val="accent1"/>
                </a:solidFill>
                <a:latin typeface="+mj-lt"/>
              </a:rPr>
              <a:t>: </a:t>
            </a:r>
            <a:r>
              <a:rPr lang="ru-RU" sz="2200" dirty="0">
                <a:latin typeface="+mj-lt"/>
              </a:rPr>
              <a:t>МТСР, МЗ, </a:t>
            </a:r>
            <a:r>
              <a:rPr lang="ru-RU" sz="2200" dirty="0" err="1">
                <a:latin typeface="+mj-lt"/>
              </a:rPr>
              <a:t>МОиН</a:t>
            </a:r>
            <a:r>
              <a:rPr lang="ru-RU" sz="2200" dirty="0">
                <a:latin typeface="+mj-lt"/>
              </a:rPr>
              <a:t>, </a:t>
            </a:r>
            <a:r>
              <a:rPr lang="ru-RU" sz="2200" dirty="0" err="1">
                <a:latin typeface="+mj-lt"/>
              </a:rPr>
              <a:t>МКИиТ</a:t>
            </a:r>
            <a:r>
              <a:rPr lang="ru-RU" sz="2200" dirty="0">
                <a:latin typeface="+mj-lt"/>
              </a:rPr>
              <a:t>, ГАМСУМО, МВД (кроме инвалидности), ГП, КЦ </a:t>
            </a:r>
            <a:r>
              <a:rPr lang="ru-RU" sz="2200" dirty="0" smtClean="0">
                <a:latin typeface="+mj-lt"/>
              </a:rPr>
              <a:t>(по согласованию)</a:t>
            </a:r>
            <a:endParaRPr lang="ru-RU" sz="2200" dirty="0" smtClean="0">
              <a:solidFill>
                <a:schemeClr val="accent1"/>
              </a:solidFill>
              <a:latin typeface="+mj-lt"/>
            </a:endParaRPr>
          </a:p>
          <a:p>
            <a:pPr marL="0" indent="0">
              <a:buNone/>
            </a:pPr>
            <a:endParaRPr lang="ru-RU" sz="2200" dirty="0" smtClean="0">
              <a:solidFill>
                <a:schemeClr val="accent1"/>
              </a:solidFill>
              <a:latin typeface="+mj-lt"/>
            </a:endParaRPr>
          </a:p>
          <a:p>
            <a:pPr marL="0" indent="0" algn="just">
              <a:buNone/>
            </a:pPr>
            <a:r>
              <a:rPr lang="ru-RU" sz="2200" dirty="0" smtClean="0">
                <a:solidFill>
                  <a:schemeClr val="accent1"/>
                </a:solidFill>
                <a:latin typeface="+mj-lt"/>
              </a:rPr>
              <a:t>Примечание</a:t>
            </a:r>
            <a:r>
              <a:rPr lang="ru-RU" sz="2200" dirty="0" smtClean="0">
                <a:solidFill>
                  <a:schemeClr val="accent1"/>
                </a:solidFill>
                <a:latin typeface="+mj-lt"/>
              </a:rPr>
              <a:t>: </a:t>
            </a:r>
            <a:r>
              <a:rPr lang="ru-RU" sz="2200" dirty="0" smtClean="0">
                <a:latin typeface="+mj-lt"/>
              </a:rPr>
              <a:t>Данные предоставляется по возбужденным уголовным делам</a:t>
            </a:r>
            <a:endParaRPr lang="ru-RU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42331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b="1" dirty="0">
                <a:solidFill>
                  <a:srgbClr val="0070C0"/>
                </a:solidFill>
                <a:latin typeface="+mn-lt"/>
              </a:rPr>
              <a:t>Цель 16. Содействие построению миролюбивого и открытого общества в интересах устойчивого развития, обеспечение доступа к правосудию для всех и создание эффективных, подотчетных и основанных на широком участии учреждений на всех уровнях</a:t>
            </a:r>
            <a:endParaRPr lang="ru-RU" sz="2000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060848"/>
            <a:ext cx="8229600" cy="438912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ru-RU" sz="2000" dirty="0" smtClean="0">
                <a:solidFill>
                  <a:srgbClr val="00B050"/>
                </a:solidFill>
              </a:rPr>
              <a:t>Задача:</a:t>
            </a:r>
            <a:r>
              <a:rPr lang="ru-RU" sz="2000" dirty="0" smtClean="0"/>
              <a:t>  16.1. </a:t>
            </a:r>
            <a:r>
              <a:rPr lang="ru-RU" sz="2000" dirty="0"/>
              <a:t>Значительно сократить распространенность всех форм насилия и уменьшить показатели смертности от этого явления во всем </a:t>
            </a:r>
            <a:r>
              <a:rPr lang="ru-RU" sz="2000" dirty="0" smtClean="0"/>
              <a:t>мире</a:t>
            </a:r>
          </a:p>
          <a:p>
            <a:pPr>
              <a:lnSpc>
                <a:spcPct val="110000"/>
              </a:lnSpc>
            </a:pPr>
            <a:r>
              <a:rPr lang="ru-RU" sz="2000" dirty="0" smtClean="0">
                <a:solidFill>
                  <a:srgbClr val="00B050"/>
                </a:solidFill>
              </a:rPr>
              <a:t>Национальная задача: </a:t>
            </a:r>
            <a:r>
              <a:rPr lang="ru-RU" sz="2000" dirty="0"/>
              <a:t>Сократить распространенность всех форм насилия, в том числе  уменьшить показатели смертности</a:t>
            </a:r>
            <a:endParaRPr lang="ru-RU" sz="2000" dirty="0" smtClean="0"/>
          </a:p>
          <a:p>
            <a:pPr>
              <a:lnSpc>
                <a:spcPct val="110000"/>
              </a:lnSpc>
            </a:pPr>
            <a:r>
              <a:rPr lang="ru-RU" sz="2000" dirty="0" smtClean="0">
                <a:solidFill>
                  <a:srgbClr val="00B050"/>
                </a:solidFill>
              </a:rPr>
              <a:t>Глобальный показатель</a:t>
            </a:r>
            <a:r>
              <a:rPr lang="ru-RU" sz="2000" dirty="0" smtClean="0">
                <a:solidFill>
                  <a:schemeClr val="accent1"/>
                </a:solidFill>
              </a:rPr>
              <a:t>: </a:t>
            </a:r>
            <a:r>
              <a:rPr lang="ru-RU" sz="2000" dirty="0" smtClean="0"/>
              <a:t> 16.1.1 </a:t>
            </a:r>
            <a:r>
              <a:rPr lang="ru-RU" sz="2000" dirty="0"/>
              <a:t>.</a:t>
            </a:r>
            <a:r>
              <a:rPr lang="ru-RU" sz="2000" dirty="0" smtClean="0"/>
              <a:t>Число </a:t>
            </a:r>
            <a:r>
              <a:rPr lang="ru-RU" sz="2000" dirty="0"/>
              <a:t>жертв умышленных убийств на 100 000 человек в разбивке по полу и </a:t>
            </a:r>
            <a:r>
              <a:rPr lang="ru-RU" sz="2000" dirty="0" smtClean="0"/>
              <a:t>возрасту</a:t>
            </a:r>
          </a:p>
          <a:p>
            <a:r>
              <a:rPr lang="ru-RU" sz="2000" dirty="0" smtClean="0">
                <a:solidFill>
                  <a:srgbClr val="00B050"/>
                </a:solidFill>
              </a:rPr>
              <a:t>Ответственные </a:t>
            </a:r>
            <a:r>
              <a:rPr lang="ru-RU" sz="2000" dirty="0" smtClean="0">
                <a:solidFill>
                  <a:srgbClr val="00B050"/>
                </a:solidFill>
              </a:rPr>
              <a:t>органы за политику</a:t>
            </a:r>
            <a:r>
              <a:rPr lang="ru-RU" sz="2000" dirty="0" smtClean="0">
                <a:solidFill>
                  <a:schemeClr val="accent1"/>
                </a:solidFill>
              </a:rPr>
              <a:t>: </a:t>
            </a:r>
            <a:r>
              <a:rPr lang="ru-RU" sz="2000" dirty="0"/>
              <a:t>НСК, МЗ, МВД, </a:t>
            </a:r>
            <a:r>
              <a:rPr lang="ru-RU" sz="2000" dirty="0" err="1"/>
              <a:t>МКИиТ</a:t>
            </a:r>
            <a:r>
              <a:rPr lang="ru-RU" sz="2000" dirty="0"/>
              <a:t>, </a:t>
            </a:r>
            <a:r>
              <a:rPr lang="ru-RU" sz="2000" dirty="0" err="1"/>
              <a:t>МОиН</a:t>
            </a:r>
            <a:r>
              <a:rPr lang="ru-RU" sz="2000" dirty="0"/>
              <a:t>,  </a:t>
            </a:r>
            <a:r>
              <a:rPr lang="ru-RU" sz="2000" dirty="0" smtClean="0"/>
              <a:t>ОМСУ</a:t>
            </a:r>
          </a:p>
          <a:p>
            <a:pPr marL="0" indent="0">
              <a:buNone/>
            </a:pPr>
            <a:endParaRPr lang="ru-RU" sz="2000" dirty="0" smtClean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ru-RU" sz="2000" dirty="0" smtClean="0">
                <a:solidFill>
                  <a:srgbClr val="00B050"/>
                </a:solidFill>
              </a:rPr>
              <a:t>Примечание</a:t>
            </a:r>
            <a:r>
              <a:rPr lang="ru-RU" sz="2000" dirty="0" smtClean="0">
                <a:solidFill>
                  <a:srgbClr val="00B050"/>
                </a:solidFill>
              </a:rPr>
              <a:t>: </a:t>
            </a:r>
            <a:r>
              <a:rPr lang="ru-RU" sz="2000" dirty="0" smtClean="0"/>
              <a:t>Данные </a:t>
            </a:r>
            <a:r>
              <a:rPr lang="ru-RU" sz="2000" dirty="0" smtClean="0"/>
              <a:t>предоставляются </a:t>
            </a:r>
            <a:r>
              <a:rPr lang="ru-RU" sz="2000" dirty="0" smtClean="0"/>
              <a:t>по возбужденным уголовным делам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900273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052736"/>
            <a:ext cx="8229600" cy="4389120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ru-RU" sz="2200" dirty="0" smtClean="0">
                <a:solidFill>
                  <a:schemeClr val="accent1"/>
                </a:solidFill>
                <a:latin typeface="+mj-lt"/>
              </a:rPr>
              <a:t>Национальный показатель: </a:t>
            </a:r>
            <a:r>
              <a:rPr lang="ru-RU" sz="2200" dirty="0" smtClean="0">
                <a:latin typeface="+mj-lt"/>
              </a:rPr>
              <a:t>16.1.3. </a:t>
            </a:r>
            <a:r>
              <a:rPr lang="ru-RU" sz="2200" dirty="0" smtClean="0">
                <a:latin typeface="+mj-lt"/>
              </a:rPr>
              <a:t>Доля </a:t>
            </a:r>
            <a:r>
              <a:rPr lang="ru-RU" sz="2200" dirty="0">
                <a:latin typeface="+mj-lt"/>
              </a:rPr>
              <a:t>населения, подвергшегося в предыдущие 12 месяцев физическому  или сексуальному насилию</a:t>
            </a:r>
            <a:endParaRPr lang="ru-RU" sz="2200" dirty="0">
              <a:solidFill>
                <a:schemeClr val="accent1"/>
              </a:solidFill>
              <a:latin typeface="+mj-lt"/>
            </a:endParaRPr>
          </a:p>
          <a:p>
            <a:r>
              <a:rPr lang="ru-RU" sz="2200" dirty="0" smtClean="0">
                <a:solidFill>
                  <a:schemeClr val="accent1"/>
                </a:solidFill>
                <a:latin typeface="+mj-lt"/>
              </a:rPr>
              <a:t>Ответственные </a:t>
            </a:r>
            <a:r>
              <a:rPr lang="ru-RU" sz="2200" dirty="0" smtClean="0">
                <a:solidFill>
                  <a:schemeClr val="accent1"/>
                </a:solidFill>
                <a:latin typeface="+mj-lt"/>
              </a:rPr>
              <a:t>органы за политику: </a:t>
            </a:r>
            <a:r>
              <a:rPr lang="ru-RU" sz="2200" dirty="0">
                <a:latin typeface="+mj-lt"/>
              </a:rPr>
              <a:t>МТСР, МЗ, </a:t>
            </a:r>
            <a:r>
              <a:rPr lang="ru-RU" sz="2200" dirty="0" err="1">
                <a:latin typeface="+mj-lt"/>
              </a:rPr>
              <a:t>МОиН</a:t>
            </a:r>
            <a:r>
              <a:rPr lang="ru-RU" sz="2200" dirty="0">
                <a:latin typeface="+mj-lt"/>
              </a:rPr>
              <a:t>, </a:t>
            </a:r>
            <a:r>
              <a:rPr lang="ru-RU" sz="2200" dirty="0" err="1">
                <a:latin typeface="+mj-lt"/>
              </a:rPr>
              <a:t>МКИиТ</a:t>
            </a:r>
            <a:r>
              <a:rPr lang="ru-RU" sz="2200" dirty="0">
                <a:latin typeface="+mj-lt"/>
              </a:rPr>
              <a:t>, ОМСУ, МВД (кроме психологического), ГП, КЦ  (по согласованию) </a:t>
            </a:r>
            <a:endParaRPr lang="ru-RU" sz="2200" dirty="0" smtClean="0">
              <a:latin typeface="+mj-lt"/>
            </a:endParaRPr>
          </a:p>
          <a:p>
            <a:endParaRPr lang="ru-RU" sz="2200" dirty="0" smtClean="0">
              <a:solidFill>
                <a:schemeClr val="accent1"/>
              </a:solidFill>
              <a:latin typeface="+mj-lt"/>
            </a:endParaRPr>
          </a:p>
          <a:p>
            <a:pPr>
              <a:lnSpc>
                <a:spcPct val="110000"/>
              </a:lnSpc>
            </a:pPr>
            <a:r>
              <a:rPr lang="ru-RU" sz="2200" dirty="0">
                <a:solidFill>
                  <a:srgbClr val="C00000"/>
                </a:solidFill>
                <a:latin typeface="+mj-lt"/>
              </a:rPr>
              <a:t>Дополнительный показатель: </a:t>
            </a:r>
            <a:r>
              <a:rPr lang="ru-RU" sz="2200" dirty="0" smtClean="0">
                <a:latin typeface="+mj-lt"/>
              </a:rPr>
              <a:t>16.1.4. Доля </a:t>
            </a:r>
            <a:r>
              <a:rPr lang="ru-RU" sz="2200" dirty="0">
                <a:latin typeface="+mj-lt"/>
              </a:rPr>
              <a:t>совершенных преступлений в общественных местах и на улицах от общего количества зарегистрированных преступлений</a:t>
            </a:r>
            <a:endParaRPr lang="ru-RU" sz="2200" dirty="0">
              <a:solidFill>
                <a:schemeClr val="accent1"/>
              </a:solidFill>
              <a:latin typeface="+mj-lt"/>
            </a:endParaRPr>
          </a:p>
          <a:p>
            <a:r>
              <a:rPr lang="ru-RU" sz="2200" dirty="0">
                <a:solidFill>
                  <a:srgbClr val="C00000"/>
                </a:solidFill>
                <a:latin typeface="+mj-lt"/>
              </a:rPr>
              <a:t>Ответственные органы за политику:</a:t>
            </a:r>
            <a:r>
              <a:rPr lang="ru-RU" sz="22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ru-RU" sz="2200" dirty="0">
                <a:latin typeface="+mj-lt"/>
              </a:rPr>
              <a:t>МВД, </a:t>
            </a:r>
            <a:r>
              <a:rPr lang="ru-RU" sz="2200" dirty="0" err="1">
                <a:latin typeface="+mj-lt"/>
              </a:rPr>
              <a:t>МОиН</a:t>
            </a:r>
            <a:r>
              <a:rPr lang="ru-RU" sz="2200" dirty="0">
                <a:latin typeface="+mj-lt"/>
              </a:rPr>
              <a:t>, </a:t>
            </a:r>
            <a:r>
              <a:rPr lang="ru-RU" sz="2200" dirty="0" err="1">
                <a:latin typeface="+mj-lt"/>
              </a:rPr>
              <a:t>МТКиТ</a:t>
            </a:r>
            <a:r>
              <a:rPr lang="ru-RU" sz="2200" dirty="0">
                <a:latin typeface="+mj-lt"/>
              </a:rPr>
              <a:t>, ОМСУ </a:t>
            </a:r>
          </a:p>
          <a:p>
            <a:endParaRPr lang="ru-RU" sz="2200" dirty="0">
              <a:solidFill>
                <a:schemeClr val="accent1"/>
              </a:solidFill>
              <a:latin typeface="+mj-lt"/>
            </a:endParaRPr>
          </a:p>
          <a:p>
            <a:pPr marL="0" indent="0">
              <a:buNone/>
            </a:pPr>
            <a:r>
              <a:rPr lang="ru-RU" sz="2200" dirty="0" smtClean="0">
                <a:solidFill>
                  <a:schemeClr val="accent1"/>
                </a:solidFill>
                <a:latin typeface="+mj-lt"/>
              </a:rPr>
              <a:t>Примечание</a:t>
            </a:r>
            <a:r>
              <a:rPr lang="ru-RU" sz="2200" dirty="0" smtClean="0">
                <a:solidFill>
                  <a:schemeClr val="accent1"/>
                </a:solidFill>
                <a:latin typeface="+mj-lt"/>
              </a:rPr>
              <a:t>: </a:t>
            </a:r>
            <a:r>
              <a:rPr lang="ru-RU" sz="2200" dirty="0" smtClean="0">
                <a:latin typeface="+mj-lt"/>
              </a:rPr>
              <a:t>Данные </a:t>
            </a:r>
            <a:r>
              <a:rPr lang="ru-RU" sz="2200" dirty="0" smtClean="0">
                <a:latin typeface="+mj-lt"/>
              </a:rPr>
              <a:t>предоставляются </a:t>
            </a:r>
            <a:r>
              <a:rPr lang="ru-RU" sz="2200" dirty="0">
                <a:latin typeface="+mj-lt"/>
              </a:rPr>
              <a:t>по возбужденным уголовным делам</a:t>
            </a:r>
          </a:p>
        </p:txBody>
      </p:sp>
    </p:spTree>
    <p:extLst>
      <p:ext uri="{BB962C8B-B14F-4D97-AF65-F5344CB8AC3E}">
        <p14:creationId xmlns:p14="http://schemas.microsoft.com/office/powerpoint/2010/main" val="125778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764704"/>
            <a:ext cx="8229600" cy="4389120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ru-RU" sz="2200" dirty="0" smtClean="0">
                <a:solidFill>
                  <a:srgbClr val="7030A0"/>
                </a:solidFill>
                <a:latin typeface="+mj-lt"/>
              </a:rPr>
              <a:t>Задача:</a:t>
            </a:r>
            <a:r>
              <a:rPr lang="ru-RU" sz="2200" dirty="0" smtClean="0">
                <a:solidFill>
                  <a:srgbClr val="C00000"/>
                </a:solidFill>
                <a:latin typeface="+mj-lt"/>
              </a:rPr>
              <a:t>  </a:t>
            </a:r>
            <a:r>
              <a:rPr lang="ru-RU" sz="2200" dirty="0" smtClean="0">
                <a:latin typeface="+mj-lt"/>
              </a:rPr>
              <a:t>16.2. </a:t>
            </a:r>
            <a:r>
              <a:rPr lang="ru-RU" sz="2200" dirty="0">
                <a:latin typeface="+mj-lt"/>
              </a:rPr>
              <a:t>Положить конец надругательствам, эксплуатации, торговле и всем формам насилия и пыток в отношении </a:t>
            </a:r>
            <a:r>
              <a:rPr lang="ru-RU" sz="2200" dirty="0" smtClean="0">
                <a:latin typeface="+mj-lt"/>
              </a:rPr>
              <a:t>детей</a:t>
            </a:r>
          </a:p>
          <a:p>
            <a:pPr>
              <a:lnSpc>
                <a:spcPct val="110000"/>
              </a:lnSpc>
            </a:pPr>
            <a:r>
              <a:rPr lang="ru-RU" sz="2200" dirty="0" smtClean="0">
                <a:solidFill>
                  <a:srgbClr val="7030A0"/>
                </a:solidFill>
                <a:latin typeface="+mj-lt"/>
              </a:rPr>
              <a:t>Национальная задача</a:t>
            </a:r>
            <a:r>
              <a:rPr lang="ru-RU" sz="2200" dirty="0" smtClean="0">
                <a:solidFill>
                  <a:srgbClr val="C00000"/>
                </a:solidFill>
                <a:latin typeface="+mj-lt"/>
              </a:rPr>
              <a:t>: </a:t>
            </a:r>
            <a:r>
              <a:rPr lang="ru-RU" sz="2200" dirty="0" smtClean="0">
                <a:latin typeface="+mj-lt"/>
              </a:rPr>
              <a:t>Сократить </a:t>
            </a:r>
            <a:r>
              <a:rPr lang="ru-RU" sz="2200" dirty="0">
                <a:latin typeface="+mj-lt"/>
              </a:rPr>
              <a:t>факты надругательства, эксплуатации, торговли и всех форм насилия и пыток в отношении детей</a:t>
            </a:r>
            <a:endParaRPr lang="ru-RU" sz="2200" dirty="0">
              <a:solidFill>
                <a:srgbClr val="C00000"/>
              </a:solidFill>
              <a:latin typeface="+mj-lt"/>
            </a:endParaRPr>
          </a:p>
          <a:p>
            <a:pPr>
              <a:lnSpc>
                <a:spcPct val="110000"/>
              </a:lnSpc>
            </a:pPr>
            <a:r>
              <a:rPr lang="ru-RU" sz="2200" dirty="0" smtClean="0">
                <a:solidFill>
                  <a:srgbClr val="7030A0"/>
                </a:solidFill>
                <a:latin typeface="+mj-lt"/>
              </a:rPr>
              <a:t>Национальный  </a:t>
            </a:r>
            <a:r>
              <a:rPr lang="ru-RU" sz="2200" dirty="0" smtClean="0">
                <a:solidFill>
                  <a:srgbClr val="7030A0"/>
                </a:solidFill>
                <a:latin typeface="+mj-lt"/>
              </a:rPr>
              <a:t>показатель</a:t>
            </a:r>
            <a:r>
              <a:rPr lang="ru-RU" sz="2200" dirty="0" smtClean="0">
                <a:solidFill>
                  <a:schemeClr val="accent1"/>
                </a:solidFill>
                <a:latin typeface="+mj-lt"/>
              </a:rPr>
              <a:t>: </a:t>
            </a:r>
            <a:r>
              <a:rPr lang="ru-RU" sz="2200" dirty="0" smtClean="0">
                <a:latin typeface="+mj-lt"/>
              </a:rPr>
              <a:t> 16.2.1 </a:t>
            </a:r>
            <a:r>
              <a:rPr lang="ru-RU" sz="2200" dirty="0">
                <a:latin typeface="+mj-lt"/>
              </a:rPr>
              <a:t>Количество детей в возрасте от 1 года до 17 лет, в течении года подвергшихся физическому воздействию со стороны тех, кто обеспечивает уход за </a:t>
            </a:r>
            <a:r>
              <a:rPr lang="ru-RU" sz="2200" dirty="0" smtClean="0">
                <a:latin typeface="+mj-lt"/>
              </a:rPr>
              <a:t>ними</a:t>
            </a:r>
          </a:p>
          <a:p>
            <a:r>
              <a:rPr lang="ru-RU" sz="2200" dirty="0" smtClean="0">
                <a:solidFill>
                  <a:srgbClr val="7030A0"/>
                </a:solidFill>
                <a:latin typeface="+mj-lt"/>
              </a:rPr>
              <a:t>Ответственные </a:t>
            </a:r>
            <a:r>
              <a:rPr lang="ru-RU" sz="2200" dirty="0" smtClean="0">
                <a:solidFill>
                  <a:srgbClr val="7030A0"/>
                </a:solidFill>
                <a:latin typeface="+mj-lt"/>
              </a:rPr>
              <a:t>органы за политику</a:t>
            </a:r>
            <a:r>
              <a:rPr lang="ru-RU" sz="2200" dirty="0" smtClean="0">
                <a:solidFill>
                  <a:schemeClr val="accent1"/>
                </a:solidFill>
                <a:latin typeface="+mj-lt"/>
              </a:rPr>
              <a:t>: </a:t>
            </a:r>
            <a:r>
              <a:rPr lang="ru-RU" sz="2200" dirty="0">
                <a:latin typeface="+mj-lt"/>
              </a:rPr>
              <a:t>МТСР, МВД, МЗ, КЦ ( по согласованию</a:t>
            </a:r>
            <a:r>
              <a:rPr lang="ru-RU" sz="2200" dirty="0" smtClean="0">
                <a:latin typeface="+mj-lt"/>
              </a:rPr>
              <a:t>)</a:t>
            </a:r>
          </a:p>
          <a:p>
            <a:pPr marL="0" indent="0">
              <a:buNone/>
            </a:pPr>
            <a:endParaRPr lang="ru-RU" sz="2200" dirty="0">
              <a:latin typeface="+mj-lt"/>
            </a:endParaRPr>
          </a:p>
          <a:p>
            <a:pPr marL="0" indent="0" algn="just">
              <a:buNone/>
            </a:pPr>
            <a:r>
              <a:rPr lang="ru-RU" sz="2200" dirty="0" smtClean="0">
                <a:solidFill>
                  <a:srgbClr val="7030A0"/>
                </a:solidFill>
                <a:latin typeface="+mj-lt"/>
              </a:rPr>
              <a:t>Примечание</a:t>
            </a:r>
            <a:r>
              <a:rPr lang="ru-RU" sz="2200" dirty="0">
                <a:solidFill>
                  <a:srgbClr val="C00000"/>
                </a:solidFill>
                <a:latin typeface="+mj-lt"/>
              </a:rPr>
              <a:t>: </a:t>
            </a:r>
            <a:r>
              <a:rPr lang="ru-RU" sz="2200" dirty="0">
                <a:latin typeface="+mj-lt"/>
              </a:rPr>
              <a:t>Данные </a:t>
            </a:r>
            <a:r>
              <a:rPr lang="ru-RU" sz="2200" dirty="0" smtClean="0">
                <a:latin typeface="+mj-lt"/>
              </a:rPr>
              <a:t>предоставляются </a:t>
            </a:r>
            <a:r>
              <a:rPr lang="ru-RU" sz="2200" dirty="0">
                <a:latin typeface="+mj-lt"/>
              </a:rPr>
              <a:t>по возбужденным уголовным делам</a:t>
            </a:r>
          </a:p>
        </p:txBody>
      </p:sp>
    </p:spTree>
    <p:extLst>
      <p:ext uri="{BB962C8B-B14F-4D97-AF65-F5344CB8AC3E}">
        <p14:creationId xmlns:p14="http://schemas.microsoft.com/office/powerpoint/2010/main" val="1810121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052736"/>
            <a:ext cx="8229600" cy="4968552"/>
          </a:xfrm>
        </p:spPr>
        <p:txBody>
          <a:bodyPr>
            <a:noAutofit/>
          </a:bodyPr>
          <a:lstStyle/>
          <a:p>
            <a:r>
              <a:rPr lang="ru-RU" sz="2200" dirty="0" smtClean="0">
                <a:solidFill>
                  <a:srgbClr val="C00000"/>
                </a:solidFill>
              </a:rPr>
              <a:t>Национальный  </a:t>
            </a:r>
            <a:r>
              <a:rPr lang="ru-RU" sz="2200" dirty="0" smtClean="0">
                <a:solidFill>
                  <a:srgbClr val="C00000"/>
                </a:solidFill>
              </a:rPr>
              <a:t>показатель</a:t>
            </a:r>
            <a:r>
              <a:rPr lang="ru-RU" sz="2200" dirty="0" smtClean="0">
                <a:solidFill>
                  <a:schemeClr val="accent1"/>
                </a:solidFill>
              </a:rPr>
              <a:t>: </a:t>
            </a:r>
            <a:r>
              <a:rPr lang="ru-RU" sz="2200" dirty="0" smtClean="0"/>
              <a:t> 16.2.2. </a:t>
            </a:r>
            <a:r>
              <a:rPr lang="ru-RU" sz="2200" dirty="0"/>
              <a:t>Число жертв торговли людьми на 10 000 человек в разбивке по полу, возрасту и форме </a:t>
            </a:r>
            <a:r>
              <a:rPr lang="ru-RU" sz="2200" dirty="0" smtClean="0"/>
              <a:t>эксплуатации</a:t>
            </a:r>
          </a:p>
          <a:p>
            <a:r>
              <a:rPr lang="ru-RU" sz="2200" dirty="0" smtClean="0">
                <a:solidFill>
                  <a:srgbClr val="C00000"/>
                </a:solidFill>
              </a:rPr>
              <a:t>Ответственные </a:t>
            </a:r>
            <a:r>
              <a:rPr lang="ru-RU" sz="2200" dirty="0" smtClean="0">
                <a:solidFill>
                  <a:srgbClr val="C00000"/>
                </a:solidFill>
              </a:rPr>
              <a:t>органы за политику</a:t>
            </a:r>
            <a:r>
              <a:rPr lang="ru-RU" sz="2200" dirty="0" smtClean="0">
                <a:solidFill>
                  <a:schemeClr val="accent1"/>
                </a:solidFill>
              </a:rPr>
              <a:t>: </a:t>
            </a:r>
            <a:r>
              <a:rPr lang="ru-RU" sz="2200" dirty="0"/>
              <a:t>МВД, </a:t>
            </a:r>
            <a:br>
              <a:rPr lang="ru-RU" sz="2200" dirty="0"/>
            </a:br>
            <a:r>
              <a:rPr lang="ru-RU" sz="2200" dirty="0" smtClean="0"/>
              <a:t>Координационный </a:t>
            </a:r>
            <a:r>
              <a:rPr lang="ru-RU" sz="2200" dirty="0"/>
              <a:t>совет по миграции (</a:t>
            </a:r>
            <a:r>
              <a:rPr lang="ru-RU" sz="2200" dirty="0" smtClean="0"/>
              <a:t>распоряжение премьер-министра </a:t>
            </a:r>
            <a:r>
              <a:rPr lang="ru-RU" sz="2200" dirty="0"/>
              <a:t>КР №254 от 06.05.2016г.), ГКНБ, </a:t>
            </a:r>
            <a:r>
              <a:rPr lang="ru-RU" sz="2200" dirty="0" err="1"/>
              <a:t>МТиСР</a:t>
            </a:r>
            <a:r>
              <a:rPr lang="ru-RU" sz="2200" dirty="0"/>
              <a:t>, ГП, судебный департамент ВС, ГСМ при ПКР, ГПС, МЗ, </a:t>
            </a:r>
            <a:r>
              <a:rPr lang="ru-RU" sz="2200" dirty="0" err="1"/>
              <a:t>МКИиТ</a:t>
            </a:r>
            <a:r>
              <a:rPr lang="ru-RU" sz="2200" dirty="0"/>
              <a:t>, </a:t>
            </a:r>
            <a:r>
              <a:rPr lang="ru-RU" sz="2200" dirty="0" smtClean="0"/>
              <a:t>ОМСУ</a:t>
            </a:r>
          </a:p>
          <a:p>
            <a:pPr marL="0" indent="0">
              <a:buNone/>
            </a:pPr>
            <a:endParaRPr lang="ru-RU" sz="2200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sz="2200" dirty="0" smtClean="0">
                <a:solidFill>
                  <a:srgbClr val="C00000"/>
                </a:solidFill>
              </a:rPr>
              <a:t>Примечание</a:t>
            </a:r>
            <a:r>
              <a:rPr lang="ru-RU" sz="2200" dirty="0" smtClean="0">
                <a:solidFill>
                  <a:srgbClr val="C00000"/>
                </a:solidFill>
              </a:rPr>
              <a:t>:</a:t>
            </a:r>
            <a:r>
              <a:rPr lang="ru-RU" sz="2200" dirty="0" smtClean="0">
                <a:solidFill>
                  <a:schemeClr val="accent1"/>
                </a:solidFill>
              </a:rPr>
              <a:t> </a:t>
            </a:r>
            <a:r>
              <a:rPr lang="ru-RU" sz="2200" dirty="0" smtClean="0"/>
              <a:t>Данные </a:t>
            </a:r>
            <a:r>
              <a:rPr lang="ru-RU" sz="2200" dirty="0" smtClean="0"/>
              <a:t>предоставляются </a:t>
            </a:r>
            <a:r>
              <a:rPr lang="ru-RU" sz="2200" dirty="0"/>
              <a:t>по возбужденным уголовным делам</a:t>
            </a:r>
          </a:p>
        </p:txBody>
      </p:sp>
    </p:spTree>
    <p:extLst>
      <p:ext uri="{BB962C8B-B14F-4D97-AF65-F5344CB8AC3E}">
        <p14:creationId xmlns:p14="http://schemas.microsoft.com/office/powerpoint/2010/main" val="374174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764704"/>
            <a:ext cx="8229600" cy="4968552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ru-RU" sz="2200" dirty="0">
                <a:solidFill>
                  <a:srgbClr val="00B050"/>
                </a:solidFill>
              </a:rPr>
              <a:t>Задача</a:t>
            </a:r>
            <a:r>
              <a:rPr lang="ru-RU" sz="2200" dirty="0" smtClean="0">
                <a:solidFill>
                  <a:srgbClr val="00B050"/>
                </a:solidFill>
              </a:rPr>
              <a:t>:</a:t>
            </a:r>
            <a:r>
              <a:rPr lang="ru-RU" sz="2200" dirty="0" smtClean="0">
                <a:solidFill>
                  <a:srgbClr val="0070C0"/>
                </a:solidFill>
              </a:rPr>
              <a:t> </a:t>
            </a:r>
            <a:r>
              <a:rPr lang="ru-RU" sz="2200" dirty="0"/>
              <a:t>16.4. </a:t>
            </a:r>
            <a:r>
              <a:rPr lang="ru-RU" sz="2200" dirty="0" smtClean="0"/>
              <a:t>К </a:t>
            </a:r>
            <a:r>
              <a:rPr lang="ru-RU" sz="2200" dirty="0"/>
              <a:t>2030 году значительно уменьшить незаконные финансовые потоки и потоки оружия, активизировать деятельность по обнаружению и возвращению похищенных активов и вести борьбу со всеми формами организованной преступности</a:t>
            </a:r>
            <a:endParaRPr lang="ru-RU" sz="2200" dirty="0" smtClean="0">
              <a:solidFill>
                <a:srgbClr val="0070C0"/>
              </a:solidFill>
            </a:endParaRPr>
          </a:p>
          <a:p>
            <a:pPr>
              <a:lnSpc>
                <a:spcPct val="110000"/>
              </a:lnSpc>
            </a:pPr>
            <a:r>
              <a:rPr lang="ru-RU" sz="2200" dirty="0" smtClean="0">
                <a:solidFill>
                  <a:srgbClr val="00B050"/>
                </a:solidFill>
              </a:rPr>
              <a:t>Национальная задача</a:t>
            </a:r>
            <a:r>
              <a:rPr lang="ru-RU" sz="2200" dirty="0" smtClean="0">
                <a:solidFill>
                  <a:srgbClr val="00B050"/>
                </a:solidFill>
              </a:rPr>
              <a:t>:</a:t>
            </a:r>
            <a:r>
              <a:rPr lang="ru-RU" sz="2200" dirty="0" smtClean="0">
                <a:solidFill>
                  <a:srgbClr val="0070C0"/>
                </a:solidFill>
              </a:rPr>
              <a:t>  </a:t>
            </a:r>
            <a:r>
              <a:rPr lang="ru-RU" sz="2200" dirty="0"/>
              <a:t>Активизировать деятельность по изъятию и добровольной сдаче оружия и вести борьбу с организованной </a:t>
            </a:r>
            <a:r>
              <a:rPr lang="ru-RU" sz="2200" dirty="0" smtClean="0"/>
              <a:t>преступностью</a:t>
            </a:r>
          </a:p>
          <a:p>
            <a:pPr>
              <a:lnSpc>
                <a:spcPct val="110000"/>
              </a:lnSpc>
            </a:pPr>
            <a:r>
              <a:rPr lang="ru-RU" sz="2200" dirty="0" smtClean="0">
                <a:solidFill>
                  <a:srgbClr val="00B050"/>
                </a:solidFill>
              </a:rPr>
              <a:t>Глобальный </a:t>
            </a:r>
            <a:r>
              <a:rPr lang="ru-RU" sz="2200" dirty="0" smtClean="0">
                <a:solidFill>
                  <a:srgbClr val="00B050"/>
                </a:solidFill>
              </a:rPr>
              <a:t>показатель: </a:t>
            </a:r>
            <a:r>
              <a:rPr lang="ru-RU" sz="2200" dirty="0" smtClean="0"/>
              <a:t> 16.4.2. </a:t>
            </a:r>
            <a:r>
              <a:rPr lang="ru-RU" sz="2200" dirty="0" smtClean="0"/>
              <a:t>Количество  </a:t>
            </a:r>
            <a:r>
              <a:rPr lang="ru-RU" sz="2200" dirty="0"/>
              <a:t>изъятого и добровольного сданного огнестрельного </a:t>
            </a:r>
            <a:r>
              <a:rPr lang="ru-RU" sz="2200" dirty="0" smtClean="0"/>
              <a:t>оружия</a:t>
            </a:r>
          </a:p>
          <a:p>
            <a:r>
              <a:rPr lang="ru-RU" sz="2200" dirty="0" smtClean="0">
                <a:solidFill>
                  <a:srgbClr val="00B050"/>
                </a:solidFill>
              </a:rPr>
              <a:t>Ответственные </a:t>
            </a:r>
            <a:r>
              <a:rPr lang="ru-RU" sz="2200" dirty="0" smtClean="0">
                <a:solidFill>
                  <a:srgbClr val="00B050"/>
                </a:solidFill>
              </a:rPr>
              <a:t>органы за политику: </a:t>
            </a:r>
            <a:r>
              <a:rPr lang="ru-RU" sz="2200" dirty="0"/>
              <a:t>МВД, </a:t>
            </a:r>
            <a:r>
              <a:rPr lang="ru-RU" sz="2200" dirty="0" err="1"/>
              <a:t>Миноборона</a:t>
            </a:r>
            <a:r>
              <a:rPr lang="ru-RU" sz="2200" dirty="0"/>
              <a:t>,</a:t>
            </a:r>
            <a:br>
              <a:rPr lang="ru-RU" sz="2200" dirty="0"/>
            </a:br>
            <a:r>
              <a:rPr lang="ru-RU" sz="2200" dirty="0"/>
              <a:t>ГПС, ГТС, ГКНБ, </a:t>
            </a:r>
            <a:r>
              <a:rPr lang="ru-RU" sz="2200" dirty="0" smtClean="0"/>
              <a:t>ГП, </a:t>
            </a:r>
            <a:r>
              <a:rPr lang="ru-RU" sz="2200" dirty="0" err="1"/>
              <a:t>МКИиТ</a:t>
            </a:r>
            <a:r>
              <a:rPr lang="ru-RU" sz="2200" dirty="0"/>
              <a:t>, ГСИН (по согласованию)</a:t>
            </a:r>
            <a:endParaRPr lang="ru-RU" sz="2200" i="1" dirty="0"/>
          </a:p>
          <a:p>
            <a:pPr marL="0" indent="0">
              <a:buNone/>
            </a:pPr>
            <a:endParaRPr lang="ru-RU" sz="2200" i="1" dirty="0" smtClean="0"/>
          </a:p>
        </p:txBody>
      </p:sp>
    </p:spTree>
    <p:extLst>
      <p:ext uri="{BB962C8B-B14F-4D97-AF65-F5344CB8AC3E}">
        <p14:creationId xmlns:p14="http://schemas.microsoft.com/office/powerpoint/2010/main" val="1317826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348880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17352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258</TotalTime>
  <Words>1031</Words>
  <Application>Microsoft Office PowerPoint</Application>
  <PresentationFormat>Экран (4:3)</PresentationFormat>
  <Paragraphs>100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Поток</vt:lpstr>
      <vt:lpstr>Цели устойчивого развития в сфере деятельности  органов внутренних дел  Кыргызской Республики </vt:lpstr>
      <vt:lpstr>Инвентаризация и выявление глобальных показателей, разработка национальных показателей-аналогов для мониторинга Целей устойчивого развития 2030</vt:lpstr>
      <vt:lpstr>Цель 1. Повсеместная ликвидация нищеты во всех ее формах</vt:lpstr>
      <vt:lpstr>Цель 3. Обеспечение здорового образа жизни и содействие благополучию для всех в любом возрасте</vt:lpstr>
      <vt:lpstr>Презентация PowerPoint</vt:lpstr>
      <vt:lpstr>Цель 4.Обеспечение всеохватного и справедливого качественного образования и поощрение возможности обучения на протяжении всей жизни для всех</vt:lpstr>
      <vt:lpstr>Цель 5.Обеспечение гендерного равенства и расширение прав и возможностей всех женщин и девочек</vt:lpstr>
      <vt:lpstr>Презентация PowerPoint</vt:lpstr>
      <vt:lpstr>Презентация PowerPoint</vt:lpstr>
      <vt:lpstr>Цель 8. Содействие поступательному, всеохватному и устойчивому экономическому росту, полной и производительной занятости и достойно работе для всех</vt:lpstr>
      <vt:lpstr>Презентация PowerPoint</vt:lpstr>
      <vt:lpstr>Цель 11.Обеспечение открытости, безопасности, жизнестойкости и экологической устойчивости городов и населенных пунктов</vt:lpstr>
      <vt:lpstr>Презентация PowerPoint</vt:lpstr>
      <vt:lpstr>Цель 16. Содействие построению миролюбивого и открытого общества в интересах устойчивого развития, обеспечение доступа к правосудию для всех и создание эффективных, подотчетных и основанных на широком участии учреждений на всех уровнях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Цели устойчивого развития в сфере деятельности  органов внутренних дел  Кыргызской Республики </dc:title>
  <dc:creator>адд</dc:creator>
  <cp:lastModifiedBy>адд</cp:lastModifiedBy>
  <cp:revision>63</cp:revision>
  <dcterms:created xsi:type="dcterms:W3CDTF">2017-05-18T05:55:04Z</dcterms:created>
  <dcterms:modified xsi:type="dcterms:W3CDTF">2017-06-13T12:56:12Z</dcterms:modified>
</cp:coreProperties>
</file>