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61" r:id="rId4"/>
    <p:sldId id="305" r:id="rId5"/>
    <p:sldId id="300" r:id="rId6"/>
    <p:sldId id="297" r:id="rId7"/>
    <p:sldId id="307" r:id="rId8"/>
    <p:sldId id="299" r:id="rId9"/>
    <p:sldId id="303" r:id="rId10"/>
    <p:sldId id="306" r:id="rId11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307"/>
            <p14:sldId id="299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36699"/>
    <a:srgbClr val="0000FF"/>
    <a:srgbClr val="6699FF"/>
    <a:srgbClr val="66CCFF"/>
    <a:srgbClr val="0099FF"/>
    <a:srgbClr val="0099CC"/>
    <a:srgbClr val="0099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78733595800525"/>
          <c:y val="0.13921231078991839"/>
          <c:w val="0.57647572178477691"/>
          <c:h val="0.75810505878546008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2.6495516185476815E-2"/>
                  <c:y val="1.190867579908675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75-4476-855B-3F8B82A7B449}"/>
                </c:ext>
              </c:extLst>
            </c:dLbl>
            <c:dLbl>
              <c:idx val="2"/>
              <c:layout>
                <c:manualLayout>
                  <c:x val="4.6114720034995622E-2"/>
                  <c:y val="8.58312300003595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75-4476-855B-3F8B82A7B449}"/>
                </c:ext>
              </c:extLst>
            </c:dLbl>
            <c:dLbl>
              <c:idx val="3"/>
              <c:layout>
                <c:manualLayout>
                  <c:x val="-9.1301399825021879E-3"/>
                  <c:y val="3.9365476575702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E75-4476-855B-3F8B82A7B449}"/>
                </c:ext>
              </c:extLst>
            </c:dLbl>
            <c:dLbl>
              <c:idx val="5"/>
              <c:layout>
                <c:manualLayout>
                  <c:x val="2.2395559930008749E-2"/>
                  <c:y val="-2.309797576672778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75-4476-855B-3F8B82A7B449}"/>
                </c:ext>
              </c:extLst>
            </c:dLbl>
            <c:dLbl>
              <c:idx val="9"/>
              <c:layout>
                <c:manualLayout>
                  <c:x val="6.7831692913385824E-2"/>
                  <c:y val="1.82648401826484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75-4476-855B-3F8B82A7B44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страны!$A$6:$A$15</c:f>
              <c:strCache>
                <c:ptCount val="10"/>
                <c:pt idx="0">
                  <c:v>ОАЭ</c:v>
                </c:pt>
                <c:pt idx="1">
                  <c:v>Казахстан</c:v>
                </c:pt>
                <c:pt idx="2">
                  <c:v>Швейцария</c:v>
                </c:pt>
                <c:pt idx="3">
                  <c:v>Россия</c:v>
                </c:pt>
                <c:pt idx="4">
                  <c:v>Узбекистан</c:v>
                </c:pt>
                <c:pt idx="5">
                  <c:v>Великобритания</c:v>
                </c:pt>
                <c:pt idx="6">
                  <c:v>Китай</c:v>
                </c:pt>
                <c:pt idx="7">
                  <c:v>Китай Гонконг</c:v>
                </c:pt>
                <c:pt idx="8">
                  <c:v>Турция</c:v>
                </c:pt>
                <c:pt idx="9">
                  <c:v>Другие страны мира</c:v>
                </c:pt>
              </c:strCache>
            </c:strRef>
          </c:cat>
          <c:val>
            <c:numRef>
              <c:f>страны!$B$6:$B$15</c:f>
              <c:numCache>
                <c:formatCode>0.0</c:formatCode>
                <c:ptCount val="10"/>
                <c:pt idx="0">
                  <c:v>3.1</c:v>
                </c:pt>
                <c:pt idx="1">
                  <c:v>10.9</c:v>
                </c:pt>
                <c:pt idx="2">
                  <c:v>1.7</c:v>
                </c:pt>
                <c:pt idx="3">
                  <c:v>27</c:v>
                </c:pt>
                <c:pt idx="4">
                  <c:v>9.1</c:v>
                </c:pt>
                <c:pt idx="5">
                  <c:v>31.7</c:v>
                </c:pt>
                <c:pt idx="6">
                  <c:v>3.2</c:v>
                </c:pt>
                <c:pt idx="7">
                  <c:v>3.4</c:v>
                </c:pt>
                <c:pt idx="8">
                  <c:v>2.7</c:v>
                </c:pt>
                <c:pt idx="9">
                  <c:v>7.199999999999986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75-4476-855B-3F8B82A7B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экспорт!$C$38:$C$52</c:f>
              <c:strCache>
                <c:ptCount val="15"/>
                <c:pt idx="0">
                  <c:v>Уголь каменный и лигнит</c:v>
                </c:pt>
                <c:pt idx="1">
                  <c:v>Трикотажные полотна</c:v>
                </c:pt>
                <c:pt idx="2">
                  <c:v>Обувь и их детали</c:v>
                </c:pt>
                <c:pt idx="3">
                  <c:v>Руды и концентраты драгоценных металлов</c:v>
                </c:pt>
                <c:pt idx="4">
                  <c:v>Оборудование и механизмы</c:v>
                </c:pt>
                <c:pt idx="5">
                  <c:v>Черные металлы</c:v>
                </c:pt>
                <c:pt idx="6">
                  <c:v>Пласмассы и изделия из них</c:v>
                </c:pt>
                <c:pt idx="7">
                  <c:v>Средства наземного транспорта и их части</c:v>
                </c:pt>
                <c:pt idx="8">
                  <c:v>Молоко и молочные продукты</c:v>
                </c:pt>
                <c:pt idx="9">
                  <c:v>Медь и изделия из нее</c:v>
                </c:pt>
                <c:pt idx="10">
                  <c:v>Электрические машины и оборудование</c:v>
                </c:pt>
                <c:pt idx="11">
                  <c:v>Одежда</c:v>
                </c:pt>
                <c:pt idx="12">
                  <c:v>Золото</c:v>
                </c:pt>
                <c:pt idx="13">
                  <c:v>Овощи и фрукты</c:v>
                </c:pt>
                <c:pt idx="14">
                  <c:v>Живые животные</c:v>
                </c:pt>
              </c:strCache>
            </c:strRef>
          </c:cat>
          <c:val>
            <c:numRef>
              <c:f>экспорт!$D$38:$D$52</c:f>
              <c:numCache>
                <c:formatCode>0.0</c:formatCode>
                <c:ptCount val="15"/>
                <c:pt idx="0">
                  <c:v>2.2999999999999998</c:v>
                </c:pt>
                <c:pt idx="1">
                  <c:v>1.6</c:v>
                </c:pt>
                <c:pt idx="2">
                  <c:v>4</c:v>
                </c:pt>
                <c:pt idx="3">
                  <c:v>5.2</c:v>
                </c:pt>
                <c:pt idx="4">
                  <c:v>5.5</c:v>
                </c:pt>
                <c:pt idx="5">
                  <c:v>1.2</c:v>
                </c:pt>
                <c:pt idx="6">
                  <c:v>1.9</c:v>
                </c:pt>
                <c:pt idx="7">
                  <c:v>2.5</c:v>
                </c:pt>
                <c:pt idx="8">
                  <c:v>1.3</c:v>
                </c:pt>
                <c:pt idx="9">
                  <c:v>1.7</c:v>
                </c:pt>
                <c:pt idx="10">
                  <c:v>3.8</c:v>
                </c:pt>
                <c:pt idx="11">
                  <c:v>2.9</c:v>
                </c:pt>
                <c:pt idx="12">
                  <c:v>36.700000000000003</c:v>
                </c:pt>
                <c:pt idx="13">
                  <c:v>4.4000000000000004</c:v>
                </c:pt>
                <c:pt idx="1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A0-45A8-A037-EF651F003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17"/>
        <c:axId val="62823040"/>
        <c:axId val="62828928"/>
      </c:barChart>
      <c:catAx>
        <c:axId val="62823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 b="1"/>
            </a:pPr>
            <a:endParaRPr lang="ru-KG"/>
          </a:p>
        </c:txPr>
        <c:crossAx val="62828928"/>
        <c:crosses val="autoZero"/>
        <c:auto val="1"/>
        <c:lblAlgn val="ctr"/>
        <c:lblOffset val="100"/>
        <c:noMultiLvlLbl val="0"/>
      </c:catAx>
      <c:valAx>
        <c:axId val="62828928"/>
        <c:scaling>
          <c:orientation val="minMax"/>
          <c:max val="38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2304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ЕАЭС'!$A$45:$A$63</c:f>
              <c:strCache>
                <c:ptCount val="19"/>
                <c:pt idx="0">
                  <c:v>Говядина свежая или охлажденная</c:v>
                </c:pt>
                <c:pt idx="1">
                  <c:v>Хлеб и мучные кондитерские изделия</c:v>
                </c:pt>
                <c:pt idx="2">
                  <c:v>Черные металлы</c:v>
                </c:pt>
                <c:pt idx="3">
                  <c:v>Контрольные и измерительные приборы</c:v>
                </c:pt>
                <c:pt idx="4">
                  <c:v>Электрические машины и обрудование</c:v>
                </c:pt>
                <c:pt idx="5">
                  <c:v>Прочие готовые текстильные изделия</c:v>
                </c:pt>
                <c:pt idx="6">
                  <c:v>Овощи и корнеплоды</c:v>
                </c:pt>
                <c:pt idx="7">
                  <c:v>Обувь и их детали</c:v>
                </c:pt>
                <c:pt idx="8">
                  <c:v>Молоко и молочная продукция</c:v>
                </c:pt>
                <c:pt idx="9">
                  <c:v>Трикотажные полотна</c:v>
                </c:pt>
                <c:pt idx="10">
                  <c:v>Средства наземного транспорта и их части</c:v>
                </c:pt>
                <c:pt idx="11">
                  <c:v>Фрукты и орехи</c:v>
                </c:pt>
                <c:pt idx="12">
                  <c:v>Оборудование и механизмы</c:v>
                </c:pt>
                <c:pt idx="13">
                  <c:v>Керамические изделия</c:v>
                </c:pt>
                <c:pt idx="14">
                  <c:v>Пластмассы и изделия из них​​</c:v>
                </c:pt>
                <c:pt idx="15">
                  <c:v>Полированное стекло</c:v>
                </c:pt>
                <c:pt idx="16">
                  <c:v>Отходы и лом медные</c:v>
                </c:pt>
                <c:pt idx="17">
                  <c:v>Руды и концентраты драгоценных металлов</c:v>
                </c:pt>
                <c:pt idx="18">
                  <c:v>Одежда</c:v>
                </c:pt>
              </c:strCache>
            </c:strRef>
          </c:cat>
          <c:val>
            <c:numRef>
              <c:f>'экспорт ЕАЭС'!$B$45:$B$63</c:f>
              <c:numCache>
                <c:formatCode>0.0</c:formatCode>
                <c:ptCount val="19"/>
                <c:pt idx="0">
                  <c:v>1.1000000000000001</c:v>
                </c:pt>
                <c:pt idx="1">
                  <c:v>1.7</c:v>
                </c:pt>
                <c:pt idx="2">
                  <c:v>2.9</c:v>
                </c:pt>
                <c:pt idx="3">
                  <c:v>1.3</c:v>
                </c:pt>
                <c:pt idx="4">
                  <c:v>3.8</c:v>
                </c:pt>
                <c:pt idx="5">
                  <c:v>7.6</c:v>
                </c:pt>
                <c:pt idx="6">
                  <c:v>2.7</c:v>
                </c:pt>
                <c:pt idx="7">
                  <c:v>10.4</c:v>
                </c:pt>
                <c:pt idx="8">
                  <c:v>3.1</c:v>
                </c:pt>
                <c:pt idx="9">
                  <c:v>3.9</c:v>
                </c:pt>
                <c:pt idx="10">
                  <c:v>4.8</c:v>
                </c:pt>
                <c:pt idx="11">
                  <c:v>2.7</c:v>
                </c:pt>
                <c:pt idx="12">
                  <c:v>12</c:v>
                </c:pt>
                <c:pt idx="13">
                  <c:v>1.1000000000000001</c:v>
                </c:pt>
                <c:pt idx="14">
                  <c:v>4.7</c:v>
                </c:pt>
                <c:pt idx="15">
                  <c:v>1</c:v>
                </c:pt>
                <c:pt idx="16">
                  <c:v>4.2</c:v>
                </c:pt>
                <c:pt idx="17">
                  <c:v>7.9</c:v>
                </c:pt>
                <c:pt idx="18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A-4F14-8158-72CFD8DA3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2881152"/>
        <c:axId val="62903424"/>
      </c:barChart>
      <c:catAx>
        <c:axId val="62881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800" b="1"/>
            </a:pPr>
            <a:endParaRPr lang="ru-KG"/>
          </a:p>
        </c:txPr>
        <c:crossAx val="62903424"/>
        <c:crosses val="autoZero"/>
        <c:auto val="1"/>
        <c:lblAlgn val="ctr"/>
        <c:lblOffset val="100"/>
        <c:noMultiLvlLbl val="0"/>
      </c:catAx>
      <c:valAx>
        <c:axId val="62903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81152"/>
        <c:crosses val="autoZero"/>
        <c:crossBetween val="between"/>
        <c:majorUnit val="2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962587464988627"/>
          <c:y val="1.1950606279222108E-2"/>
          <c:w val="0.66941690718199687"/>
          <c:h val="0.9201490170350292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8"/>
              <c:layout>
                <c:manualLayout>
                  <c:x val="5.0353880303848986E-3"/>
                  <c:y val="-3.3591014655261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6A-44F9-9FA8-0771693DE34E}"/>
                </c:ext>
              </c:extLst>
            </c:dLbl>
            <c:dLbl>
              <c:idx val="11"/>
              <c:layout>
                <c:manualLayout>
                  <c:x val="4.2160727315701304E-3"/>
                  <c:y val="-5.10855786014980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6A-44F9-9FA8-0771693DE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импорт!$C$42:$C$55</c:f>
              <c:strCache>
                <c:ptCount val="14"/>
                <c:pt idx="0">
                  <c:v>Овощи и фрукты</c:v>
                </c:pt>
                <c:pt idx="1">
                  <c:v>Обувь и их детали</c:v>
                </c:pt>
                <c:pt idx="2">
                  <c:v>Алкогольные и безалкогольные напитки</c:v>
                </c:pt>
                <c:pt idx="3">
                  <c:v>Химические нити и волокна</c:v>
                </c:pt>
                <c:pt idx="4">
                  <c:v>Изделия из черных металлов</c:v>
                </c:pt>
                <c:pt idx="5">
                  <c:v>Фармацевтическая продукция</c:v>
                </c:pt>
                <c:pt idx="6">
                  <c:v>Пласмассы и изделия из них</c:v>
                </c:pt>
                <c:pt idx="7">
                  <c:v>Черные металлы </c:v>
                </c:pt>
                <c:pt idx="8">
                  <c:v>Средства наземного транспорта и их части</c:v>
                </c:pt>
                <c:pt idx="9">
                  <c:v>Электрические машины и оборудование</c:v>
                </c:pt>
                <c:pt idx="10">
                  <c:v>Одежда</c:v>
                </c:pt>
                <c:pt idx="11">
                  <c:v>Оборудование и механические устройства</c:v>
                </c:pt>
                <c:pt idx="12">
                  <c:v>Нефтепродукты</c:v>
                </c:pt>
                <c:pt idx="13">
                  <c:v>Электроэнергия</c:v>
                </c:pt>
              </c:strCache>
            </c:strRef>
          </c:cat>
          <c:val>
            <c:numRef>
              <c:f>импорт!$D$42:$D$55</c:f>
              <c:numCache>
                <c:formatCode>0.0</c:formatCode>
                <c:ptCount val="14"/>
                <c:pt idx="0">
                  <c:v>1.7</c:v>
                </c:pt>
                <c:pt idx="1">
                  <c:v>1.2</c:v>
                </c:pt>
                <c:pt idx="2">
                  <c:v>1</c:v>
                </c:pt>
                <c:pt idx="3">
                  <c:v>2.2999999999999998</c:v>
                </c:pt>
                <c:pt idx="4">
                  <c:v>1.6</c:v>
                </c:pt>
                <c:pt idx="5">
                  <c:v>2</c:v>
                </c:pt>
                <c:pt idx="6">
                  <c:v>2.1</c:v>
                </c:pt>
                <c:pt idx="7">
                  <c:v>3.7</c:v>
                </c:pt>
                <c:pt idx="8" formatCode="#\ ##0.0">
                  <c:v>18.7</c:v>
                </c:pt>
                <c:pt idx="9" formatCode="#\ ##0.0">
                  <c:v>5.2</c:v>
                </c:pt>
                <c:pt idx="10">
                  <c:v>1.4</c:v>
                </c:pt>
                <c:pt idx="11" formatCode="#\ ##0.0">
                  <c:v>25.2</c:v>
                </c:pt>
                <c:pt idx="12">
                  <c:v>8.5</c:v>
                </c:pt>
                <c:pt idx="13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6A-44F9-9FA8-0771693DE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38664448"/>
        <c:axId val="38678528"/>
      </c:barChart>
      <c:catAx>
        <c:axId val="38664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 b="1"/>
            </a:pPr>
            <a:endParaRPr lang="ru-KG"/>
          </a:p>
        </c:txPr>
        <c:crossAx val="38678528"/>
        <c:crosses val="autoZero"/>
        <c:auto val="1"/>
        <c:lblAlgn val="ctr"/>
        <c:lblOffset val="100"/>
        <c:noMultiLvlLbl val="0"/>
      </c:catAx>
      <c:valAx>
        <c:axId val="38678528"/>
        <c:scaling>
          <c:orientation val="minMax"/>
          <c:max val="30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866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ЕАЭС'!$C$49:$C$66</c:f>
              <c:strCache>
                <c:ptCount val="18"/>
                <c:pt idx="0">
                  <c:v>Парфюмерно-косметические и туалетные средства</c:v>
                </c:pt>
                <c:pt idx="1">
                  <c:v>Мясо и мясные субпродукты</c:v>
                </c:pt>
                <c:pt idx="2">
                  <c:v>Шоколад и продукты из какао</c:v>
                </c:pt>
                <c:pt idx="3">
                  <c:v>Табачные изделия</c:v>
                </c:pt>
                <c:pt idx="4">
                  <c:v>Масло подсолнечное</c:v>
                </c:pt>
                <c:pt idx="5">
                  <c:v>Фармацевтическая продукция</c:v>
                </c:pt>
                <c:pt idx="6">
                  <c:v>Электрические машины и обрудование</c:v>
                </c:pt>
                <c:pt idx="7">
                  <c:v>Пшеница</c:v>
                </c:pt>
                <c:pt idx="8">
                  <c:v>Воды минеральные и газированные</c:v>
                </c:pt>
                <c:pt idx="9">
                  <c:v>Изделия из черных металлов</c:v>
                </c:pt>
                <c:pt idx="10">
                  <c:v>Древесина и изделия из нее</c:v>
                </c:pt>
                <c:pt idx="11">
                  <c:v>Электроэнергия</c:v>
                </c:pt>
                <c:pt idx="12">
                  <c:v>Оборудование и механизмы</c:v>
                </c:pt>
                <c:pt idx="13">
                  <c:v>Природный и сжиженный газы</c:v>
                </c:pt>
                <c:pt idx="14">
                  <c:v>Пластмассы и изделия из них</c:v>
                </c:pt>
                <c:pt idx="15">
                  <c:v>Средства наземного транспорта и их части</c:v>
                </c:pt>
                <c:pt idx="16">
                  <c:v>Черные металлы</c:v>
                </c:pt>
                <c:pt idx="17">
                  <c:v>Нефтепродукты</c:v>
                </c:pt>
              </c:strCache>
            </c:strRef>
          </c:cat>
          <c:val>
            <c:numRef>
              <c:f>'импорт ЕАЭС'!$D$49:$D$66</c:f>
              <c:numCache>
                <c:formatCode>0.0</c:formatCode>
                <c:ptCount val="18"/>
                <c:pt idx="0">
                  <c:v>1.1000000000000001</c:v>
                </c:pt>
                <c:pt idx="1">
                  <c:v>1.1000000000000001</c:v>
                </c:pt>
                <c:pt idx="2">
                  <c:v>2.2000000000000002</c:v>
                </c:pt>
                <c:pt idx="3">
                  <c:v>1.8</c:v>
                </c:pt>
                <c:pt idx="4">
                  <c:v>1.2</c:v>
                </c:pt>
                <c:pt idx="5">
                  <c:v>1.7</c:v>
                </c:pt>
                <c:pt idx="6">
                  <c:v>2.1</c:v>
                </c:pt>
                <c:pt idx="7">
                  <c:v>1.8</c:v>
                </c:pt>
                <c:pt idx="8">
                  <c:v>2</c:v>
                </c:pt>
                <c:pt idx="9">
                  <c:v>3.1</c:v>
                </c:pt>
                <c:pt idx="10">
                  <c:v>2.5</c:v>
                </c:pt>
                <c:pt idx="11">
                  <c:v>1.6</c:v>
                </c:pt>
                <c:pt idx="12">
                  <c:v>2.4</c:v>
                </c:pt>
                <c:pt idx="13">
                  <c:v>3.8</c:v>
                </c:pt>
                <c:pt idx="14">
                  <c:v>2.6</c:v>
                </c:pt>
                <c:pt idx="15">
                  <c:v>2.8</c:v>
                </c:pt>
                <c:pt idx="16">
                  <c:v>11.3</c:v>
                </c:pt>
                <c:pt idx="17">
                  <c:v>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E-434D-84A5-67EB6C1B3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36531584"/>
        <c:axId val="36541568"/>
      </c:barChart>
      <c:catAx>
        <c:axId val="36531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800" b="1"/>
            </a:pPr>
            <a:endParaRPr lang="ru-KG"/>
          </a:p>
        </c:txPr>
        <c:crossAx val="36541568"/>
        <c:crosses val="autoZero"/>
        <c:auto val="1"/>
        <c:lblAlgn val="ctr"/>
        <c:lblOffset val="100"/>
        <c:noMultiLvlLbl val="0"/>
      </c:catAx>
      <c:valAx>
        <c:axId val="36541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65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15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935687" y="2530871"/>
            <a:ext cx="6290733" cy="3226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Внешняя и взаимная торговля</a:t>
            </a:r>
          </a:p>
          <a:p>
            <a:pPr algn="l"/>
            <a:r>
              <a:rPr lang="ru-RU" sz="4000" dirty="0"/>
              <a:t>Кыргызской Республики                 в январе-декабре 2024г.</a:t>
            </a:r>
          </a:p>
          <a:p>
            <a:pPr algn="l"/>
            <a:r>
              <a:rPr lang="ru-RU" altLang="ru-RU" sz="4000" dirty="0">
                <a:solidFill>
                  <a:schemeClr val="accent2">
                    <a:lumMod val="75000"/>
                  </a:schemeClr>
                </a:solidFill>
              </a:rPr>
              <a:t>(предварительные итоги)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отдел</a:t>
            </a:r>
            <a:r>
              <a:rPr lang="ky-KG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статистики внешней торговли</a:t>
            </a:r>
          </a:p>
          <a:p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Сулайманова Г.Н.</a:t>
            </a:r>
            <a:endParaRPr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650" y="19926"/>
            <a:ext cx="103323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торговли</a:t>
            </a:r>
            <a:b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за январь-декабрь 2024 года</a:t>
            </a:r>
            <a:endParaRPr lang="ru-RU" altLang="ru-RU" sz="2400" b="1" dirty="0"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7560EC-8E83-1F4A-6403-18FF388BE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40" y="1095024"/>
            <a:ext cx="9997605" cy="444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32DEAC-BF7D-ACB0-612D-3FDE7CFC4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487" y="1733598"/>
            <a:ext cx="5328750" cy="3865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4E7535-AB2D-8D30-0529-02C18D1E93A8}"/>
              </a:ext>
            </a:extLst>
          </p:cNvPr>
          <p:cNvSpPr txBox="1"/>
          <p:nvPr/>
        </p:nvSpPr>
        <p:spPr>
          <a:xfrm>
            <a:off x="1066799" y="0"/>
            <a:ext cx="1097844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экспорте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январе-декабре 2024 года </a:t>
            </a:r>
          </a:p>
          <a:p>
            <a:pPr algn="ctr"/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вес, в %)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4C006F-3870-75F7-5113-598CC37D246F}"/>
              </a:ext>
            </a:extLst>
          </p:cNvPr>
          <p:cNvSpPr txBox="1"/>
          <p:nvPr/>
        </p:nvSpPr>
        <p:spPr>
          <a:xfrm>
            <a:off x="2267526" y="5745108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Страны мира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FD6253-692E-AD3F-6D2D-102FC324FFD8}"/>
              </a:ext>
            </a:extLst>
          </p:cNvPr>
          <p:cNvSpPr txBox="1"/>
          <p:nvPr/>
        </p:nvSpPr>
        <p:spPr>
          <a:xfrm>
            <a:off x="8591601" y="5745108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451156"/>
              </p:ext>
            </p:extLst>
          </p:nvPr>
        </p:nvGraphicFramePr>
        <p:xfrm>
          <a:off x="937491" y="1888294"/>
          <a:ext cx="457200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A4645-802B-88E8-EE55-2F789368DBE5}"/>
              </a:ext>
            </a:extLst>
          </p:cNvPr>
          <p:cNvSpPr txBox="1"/>
          <p:nvPr/>
        </p:nvSpPr>
        <p:spPr>
          <a:xfrm>
            <a:off x="1066799" y="0"/>
            <a:ext cx="10978445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импорте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январе-декабре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вес, в %)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AFC36-F588-3CB4-331F-16037085D00E}"/>
              </a:ext>
            </a:extLst>
          </p:cNvPr>
          <p:cNvSpPr txBox="1"/>
          <p:nvPr/>
        </p:nvSpPr>
        <p:spPr>
          <a:xfrm>
            <a:off x="2177096" y="5668914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Страны мира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428EE-0EAD-6E3E-E54A-98536D8549FC}"/>
              </a:ext>
            </a:extLst>
          </p:cNvPr>
          <p:cNvSpPr txBox="1"/>
          <p:nvPr/>
        </p:nvSpPr>
        <p:spPr>
          <a:xfrm>
            <a:off x="8593276" y="5668914"/>
            <a:ext cx="102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030D44-1DD3-8246-05F9-09D06C13F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56" y="1571234"/>
            <a:ext cx="5487964" cy="40976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210D58-3820-24A6-5ECE-E84AB2EFB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960" y="1498295"/>
            <a:ext cx="5608138" cy="40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9A22E4-897C-1366-F499-CE7477AF5726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u="sng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Экспорт</a:t>
            </a: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основных товаров из Кыргызской Республики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январе-декабре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товара в общем объеме экспорта, в 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3A9E16-2686-DEE7-BFD4-A8A524B18EFD}"/>
              </a:ext>
            </a:extLst>
          </p:cNvPr>
          <p:cNvSpPr txBox="1"/>
          <p:nvPr/>
        </p:nvSpPr>
        <p:spPr>
          <a:xfrm>
            <a:off x="1416327" y="106012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ADD10E-1C74-4287-A1C0-8DDED4796D82}"/>
              </a:ext>
            </a:extLst>
          </p:cNvPr>
          <p:cNvSpPr txBox="1"/>
          <p:nvPr/>
        </p:nvSpPr>
        <p:spPr>
          <a:xfrm>
            <a:off x="8819739" y="100203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421675"/>
              </p:ext>
            </p:extLst>
          </p:nvPr>
        </p:nvGraphicFramePr>
        <p:xfrm>
          <a:off x="161131" y="1429453"/>
          <a:ext cx="5367338" cy="476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93848"/>
              </p:ext>
            </p:extLst>
          </p:nvPr>
        </p:nvGraphicFramePr>
        <p:xfrm>
          <a:off x="5707413" y="1371364"/>
          <a:ext cx="4886325" cy="4826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E21061-723C-1E40-9F85-F6C93B433B9E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u="sng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Импорт</a:t>
            </a: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основных товаров в Кыргызскую Республику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январе-декабре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товара в общем объеме импорта, в 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5E1BC-7AA2-9BF4-F587-56FC41D6F67A}"/>
              </a:ext>
            </a:extLst>
          </p:cNvPr>
          <p:cNvSpPr txBox="1"/>
          <p:nvPr/>
        </p:nvSpPr>
        <p:spPr>
          <a:xfrm>
            <a:off x="1966097" y="106012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20FE47-E111-475C-8E3D-D8D25D05126A}"/>
              </a:ext>
            </a:extLst>
          </p:cNvPr>
          <p:cNvSpPr txBox="1"/>
          <p:nvPr/>
        </p:nvSpPr>
        <p:spPr>
          <a:xfrm>
            <a:off x="8989842" y="954107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970674"/>
              </p:ext>
            </p:extLst>
          </p:nvPr>
        </p:nvGraphicFramePr>
        <p:xfrm>
          <a:off x="80370" y="1583414"/>
          <a:ext cx="5557840" cy="4648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6046"/>
              </p:ext>
            </p:extLst>
          </p:nvPr>
        </p:nvGraphicFramePr>
        <p:xfrm>
          <a:off x="6096000" y="1244787"/>
          <a:ext cx="4505325" cy="509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477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6A6F75-584B-9FF3-95FC-034E3775EB89}"/>
              </a:ext>
            </a:extLst>
          </p:cNvPr>
          <p:cNvSpPr txBox="1"/>
          <p:nvPr/>
        </p:nvSpPr>
        <p:spPr>
          <a:xfrm>
            <a:off x="243840" y="0"/>
            <a:ext cx="11866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Объемы товарооборота по регионам Кыргызской Республики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январе-декабре 2024 года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64505A-7C2F-2BDC-9F34-E696D2126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757" y="1275644"/>
            <a:ext cx="9074350" cy="452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953" y="1221512"/>
            <a:ext cx="9145182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Раздел «Внешний сектор» в ежемесячном докладе «Социально-экономическое положение</a:t>
            </a: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Ежемесячная экспресс-информация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Экспортно-импортные операции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Внешняя и взаимная торговля Кыргызской Республики товарами»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Взаимная торговля Кыргызской Республики товарами с государствами – членами Евразийского экономического союза»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Ежегодная публикация «Внешняя и взаимная торговля Кыргызской Республики»</a:t>
            </a:r>
          </a:p>
          <a:p>
            <a:pPr eaLnBrk="1" fontAlgn="base" hangingPunct="1"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Официальный сайт Нацстаткома Кыргызской Республики: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Рубрика «СТАТИСТИКА» - «Внешняя торговля»</a:t>
            </a:r>
            <a:endParaRPr lang="ru-RU" altLang="ru-RU" sz="18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7" y="418936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+mj-lt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2199</TotalTime>
  <Words>246</Words>
  <Application>Microsoft Office PowerPoint</Application>
  <PresentationFormat>Широкоэкранный</PresentationFormat>
  <Paragraphs>52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DIN Pro Black</vt:lpstr>
      <vt:lpstr>DIN Pro Bold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78</cp:revision>
  <cp:lastPrinted>2024-11-08T09:46:04Z</cp:lastPrinted>
  <dcterms:created xsi:type="dcterms:W3CDTF">2024-10-02T10:12:32Z</dcterms:created>
  <dcterms:modified xsi:type="dcterms:W3CDTF">2025-02-10T07:59:35Z</dcterms:modified>
</cp:coreProperties>
</file>