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7" r:id="rId2"/>
    <p:sldId id="274" r:id="rId3"/>
    <p:sldId id="273" r:id="rId4"/>
    <p:sldId id="280" r:id="rId5"/>
    <p:sldId id="279" r:id="rId6"/>
    <p:sldId id="278" r:id="rId7"/>
    <p:sldId id="276" r:id="rId8"/>
    <p:sldId id="264" r:id="rId9"/>
  </p:sldIdLst>
  <p:sldSz cx="9144000" cy="6858000" type="screen4x3"/>
  <p:notesSz cx="6669088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7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12335958005249"/>
          <c:y val="9.8012494200936745E-2"/>
          <c:w val="0.64453127734033244"/>
          <c:h val="0.7490920414609191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BB39-4C5A-A71F-3239609A94AA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BB39-4C5A-A71F-3239609A94AA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BB39-4C5A-A71F-3239609A94AA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BB39-4C5A-A71F-3239609A94AA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BB39-4C5A-A71F-3239609A94AA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BB39-4C5A-A71F-3239609A94AA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BB39-4C5A-A71F-3239609A94AA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BB39-4C5A-A71F-3239609A94AA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BB39-4C5A-A71F-3239609A94AA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BB39-4C5A-A71F-3239609A94AA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5-BB39-4C5A-A71F-3239609A94AA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7-BB39-4C5A-A71F-3239609A94AA}"/>
              </c:ext>
            </c:extLst>
          </c:dPt>
          <c:dLbls>
            <c:dLbl>
              <c:idx val="0"/>
              <c:layout>
                <c:manualLayout>
                  <c:x val="9.4444444444444442E-2"/>
                  <c:y val="-2.3119856673159795E-1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B39-4C5A-A71F-3239609A94AA}"/>
                </c:ext>
              </c:extLst>
            </c:dLbl>
            <c:dLbl>
              <c:idx val="5"/>
              <c:layout>
                <c:manualLayout>
                  <c:x val="1.1111111111111009E-2"/>
                  <c:y val="2.582728006456808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B39-4C5A-A71F-3239609A94AA}"/>
                </c:ext>
              </c:extLst>
            </c:dLbl>
            <c:dLbl>
              <c:idx val="6"/>
              <c:layout>
                <c:manualLayout>
                  <c:x val="-0.1750000000000001"/>
                  <c:y val="1.937046004842615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B39-4C5A-A71F-3239609A94AA}"/>
                </c:ext>
              </c:extLst>
            </c:dLbl>
            <c:dLbl>
              <c:idx val="7"/>
              <c:layout>
                <c:manualLayout>
                  <c:x val="3.3333333333333326E-2"/>
                  <c:y val="2.582728006456819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B39-4C5A-A71F-3239609A94AA}"/>
                </c:ext>
              </c:extLst>
            </c:dLbl>
            <c:dLbl>
              <c:idx val="8"/>
              <c:layout>
                <c:manualLayout>
                  <c:x val="-7.2222222222222229E-2"/>
                  <c:y val="4.51977401129943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B39-4C5A-A71F-3239609A94AA}"/>
                </c:ext>
              </c:extLst>
            </c:dLbl>
            <c:dLbl>
              <c:idx val="9"/>
              <c:layout>
                <c:manualLayout>
                  <c:x val="-1.6666666666666666E-2"/>
                  <c:y val="2.582728006456819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B39-4C5A-A71F-3239609A94AA}"/>
                </c:ext>
              </c:extLst>
            </c:dLbl>
            <c:dLbl>
              <c:idx val="10"/>
              <c:layout>
                <c:manualLayout>
                  <c:x val="-1.1111111111111162E-2"/>
                  <c:y val="1.937046004842615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B39-4C5A-A71F-3239609A94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G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страны!$A$5:$A$16</c:f>
              <c:strCache>
                <c:ptCount val="12"/>
                <c:pt idx="0">
                  <c:v>Белaрусь</c:v>
                </c:pt>
                <c:pt idx="1">
                  <c:v>Казакстан</c:v>
                </c:pt>
                <c:pt idx="2">
                  <c:v>Россия</c:v>
                </c:pt>
                <c:pt idx="3">
                  <c:v>Тажикистан</c:v>
                </c:pt>
                <c:pt idx="4">
                  <c:v>Өзбекистан</c:v>
                </c:pt>
                <c:pt idx="5">
                  <c:v>Украина</c:v>
                </c:pt>
                <c:pt idx="6">
                  <c:v>Литва</c:v>
                </c:pt>
                <c:pt idx="7">
                  <c:v>Улуу Британия</c:v>
                </c:pt>
                <c:pt idx="8">
                  <c:v>Иран</c:v>
                </c:pt>
                <c:pt idx="9">
                  <c:v>Кытай</c:v>
                </c:pt>
                <c:pt idx="10">
                  <c:v>Туркия</c:v>
                </c:pt>
                <c:pt idx="11">
                  <c:v>Башка дүйнө өлкөлөрү</c:v>
                </c:pt>
              </c:strCache>
            </c:strRef>
          </c:cat>
          <c:val>
            <c:numRef>
              <c:f>страны!$B$5:$B$16</c:f>
              <c:numCache>
                <c:formatCode>0.0</c:formatCode>
                <c:ptCount val="12"/>
                <c:pt idx="0">
                  <c:v>0.6</c:v>
                </c:pt>
                <c:pt idx="1">
                  <c:v>17.2</c:v>
                </c:pt>
                <c:pt idx="2">
                  <c:v>13.8</c:v>
                </c:pt>
                <c:pt idx="3">
                  <c:v>2.8879999999999999</c:v>
                </c:pt>
                <c:pt idx="4">
                  <c:v>7.1</c:v>
                </c:pt>
                <c:pt idx="5">
                  <c:v>0.68899999999999995</c:v>
                </c:pt>
                <c:pt idx="6">
                  <c:v>0.9</c:v>
                </c:pt>
                <c:pt idx="7">
                  <c:v>42.4</c:v>
                </c:pt>
                <c:pt idx="8">
                  <c:v>0.8</c:v>
                </c:pt>
                <c:pt idx="9">
                  <c:v>4.0999999999999996</c:v>
                </c:pt>
                <c:pt idx="10">
                  <c:v>4.5999999999999996</c:v>
                </c:pt>
                <c:pt idx="11">
                  <c:v>4.9230000000000018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BB39-4C5A-A71F-3239609A94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56583552055994"/>
          <c:y val="7.5904460941881718E-2"/>
          <c:w val="0.69608780567425665"/>
          <c:h val="0.77800074781234729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A9B2-46E3-9A8E-3ECA53CF81B1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A9B2-46E3-9A8E-3ECA53CF81B1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A9B2-46E3-9A8E-3ECA53CF81B1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A9B2-46E3-9A8E-3ECA53CF81B1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A9B2-46E3-9A8E-3ECA53CF81B1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A9B2-46E3-9A8E-3ECA53CF81B1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A9B2-46E3-9A8E-3ECA53CF81B1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A9B2-46E3-9A8E-3ECA53CF81B1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A9B2-46E3-9A8E-3ECA53CF81B1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A9B2-46E3-9A8E-3ECA53CF81B1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5-A9B2-46E3-9A8E-3ECA53CF81B1}"/>
              </c:ext>
            </c:extLst>
          </c:dPt>
          <c:dLbls>
            <c:dLbl>
              <c:idx val="3"/>
              <c:layout>
                <c:manualLayout>
                  <c:x val="3.3333333333333229E-2"/>
                  <c:y val="-2.870813397129186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9B2-46E3-9A8E-3ECA53CF81B1}"/>
                </c:ext>
              </c:extLst>
            </c:dLbl>
            <c:dLbl>
              <c:idx val="4"/>
              <c:layout>
                <c:manualLayout>
                  <c:x val="5.833333333333323E-2"/>
                  <c:y val="9.569377990430505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9B2-46E3-9A8E-3ECA53CF81B1}"/>
                </c:ext>
              </c:extLst>
            </c:dLbl>
            <c:dLbl>
              <c:idx val="5"/>
              <c:layout>
                <c:manualLayout>
                  <c:x val="-0.05"/>
                  <c:y val="6.379585326953748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9B2-46E3-9A8E-3ECA53CF81B1}"/>
                </c:ext>
              </c:extLst>
            </c:dLbl>
            <c:dLbl>
              <c:idx val="6"/>
              <c:layout>
                <c:manualLayout>
                  <c:x val="-0.14166666666666672"/>
                  <c:y val="-1.1695771322200184E-1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9B2-46E3-9A8E-3ECA53CF81B1}"/>
                </c:ext>
              </c:extLst>
            </c:dLbl>
            <c:dLbl>
              <c:idx val="8"/>
              <c:layout>
                <c:manualLayout>
                  <c:x val="-2.2222222222222223E-2"/>
                  <c:y val="4.78468899521531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9B2-46E3-9A8E-3ECA53CF81B1}"/>
                </c:ext>
              </c:extLst>
            </c:dLbl>
            <c:dLbl>
              <c:idx val="9"/>
              <c:layout>
                <c:manualLayout>
                  <c:x val="-2.7777777777777804E-2"/>
                  <c:y val="2.870813397129185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9B2-46E3-9A8E-3ECA53CF81B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G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страны!$L$5:$L$15</c:f>
              <c:strCache>
                <c:ptCount val="11"/>
                <c:pt idx="0">
                  <c:v>Белaрусь</c:v>
                </c:pt>
                <c:pt idx="1">
                  <c:v>Казакстан</c:v>
                </c:pt>
                <c:pt idx="2">
                  <c:v>Россия</c:v>
                </c:pt>
                <c:pt idx="3">
                  <c:v>Өзбекистан</c:v>
                </c:pt>
                <c:pt idx="4">
                  <c:v>Украина</c:v>
                </c:pt>
                <c:pt idx="5">
                  <c:v>Германия</c:v>
                </c:pt>
                <c:pt idx="6">
                  <c:v>Индия</c:v>
                </c:pt>
                <c:pt idx="7">
                  <c:v>Кытай</c:v>
                </c:pt>
                <c:pt idx="8">
                  <c:v>Туркия</c:v>
                </c:pt>
                <c:pt idx="9">
                  <c:v>АКШ</c:v>
                </c:pt>
                <c:pt idx="10">
                  <c:v>Башка дүйнө өлкөлөрү</c:v>
                </c:pt>
              </c:strCache>
            </c:strRef>
          </c:cat>
          <c:val>
            <c:numRef>
              <c:f>страны!$M$5:$M$15</c:f>
              <c:numCache>
                <c:formatCode>0.0</c:formatCode>
                <c:ptCount val="11"/>
                <c:pt idx="0">
                  <c:v>0.89300000000000002</c:v>
                </c:pt>
                <c:pt idx="1">
                  <c:v>12.4</c:v>
                </c:pt>
                <c:pt idx="2">
                  <c:v>27.789000000000001</c:v>
                </c:pt>
                <c:pt idx="3">
                  <c:v>4.1420000000000003</c:v>
                </c:pt>
                <c:pt idx="4">
                  <c:v>0.998</c:v>
                </c:pt>
                <c:pt idx="5">
                  <c:v>1.4</c:v>
                </c:pt>
                <c:pt idx="6">
                  <c:v>0.9</c:v>
                </c:pt>
                <c:pt idx="7">
                  <c:v>35.4</c:v>
                </c:pt>
                <c:pt idx="8">
                  <c:v>4.5</c:v>
                </c:pt>
                <c:pt idx="9">
                  <c:v>1.8</c:v>
                </c:pt>
                <c:pt idx="10">
                  <c:v>9.7779999999999951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A9B2-46E3-9A8E-3ECA53CF81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1C1A-496F-A943-04D78092AC72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1C1A-496F-A943-04D78092AC72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1C1A-496F-A943-04D78092AC72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1C1A-496F-A943-04D78092AC72}"/>
              </c:ext>
            </c:extLst>
          </c:dPt>
          <c:dLbls>
            <c:dLbl>
              <c:idx val="0"/>
              <c:layout>
                <c:manualLayout>
                  <c:x val="-0.11388888888888894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C1A-496F-A943-04D78092AC72}"/>
                </c:ext>
              </c:extLst>
            </c:dLbl>
            <c:dLbl>
              <c:idx val="1"/>
              <c:layout>
                <c:manualLayout>
                  <c:x val="0.15833333333333333"/>
                  <c:y val="3.703703703703703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C1A-496F-A943-04D78092AC72}"/>
                </c:ext>
              </c:extLst>
            </c:dLbl>
            <c:dLbl>
              <c:idx val="2"/>
              <c:layout>
                <c:manualLayout>
                  <c:x val="-3.8929440389294405E-2"/>
                  <c:y val="0.1867056211566532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C1A-496F-A943-04D78092AC72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G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ЕАЭС!$A$16:$A$19</c:f>
              <c:strCache>
                <c:ptCount val="4"/>
                <c:pt idx="0">
                  <c:v>Армения</c:v>
                </c:pt>
                <c:pt idx="1">
                  <c:v>Белaрусь</c:v>
                </c:pt>
                <c:pt idx="2">
                  <c:v>Казакстан</c:v>
                </c:pt>
                <c:pt idx="3">
                  <c:v>Россия</c:v>
                </c:pt>
              </c:strCache>
            </c:strRef>
          </c:cat>
          <c:val>
            <c:numRef>
              <c:f>ЕАЭС!$B$16:$B$19</c:f>
              <c:numCache>
                <c:formatCode>0.0</c:formatCode>
                <c:ptCount val="4"/>
                <c:pt idx="0">
                  <c:v>0.01</c:v>
                </c:pt>
                <c:pt idx="1">
                  <c:v>2</c:v>
                </c:pt>
                <c:pt idx="2">
                  <c:v>54.4</c:v>
                </c:pt>
                <c:pt idx="3">
                  <c:v>43.6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C1A-496F-A943-04D78092AC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KG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372D-489E-A03A-2FCC2F6C56AF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372D-489E-A03A-2FCC2F6C56AF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372D-489E-A03A-2FCC2F6C56AF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372D-489E-A03A-2FCC2F6C56AF}"/>
              </c:ext>
            </c:extLst>
          </c:dPt>
          <c:dLbls>
            <c:dLbl>
              <c:idx val="0"/>
              <c:layout>
                <c:manualLayout>
                  <c:x val="-0.10000000000000005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72D-489E-A03A-2FCC2F6C56AF}"/>
                </c:ext>
              </c:extLst>
            </c:dLbl>
            <c:dLbl>
              <c:idx val="1"/>
              <c:layout>
                <c:manualLayout>
                  <c:x val="0.12777777777777777"/>
                  <c:y val="9.2592592592592587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72D-489E-A03A-2FCC2F6C56A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G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ЕАЭС!$F$16:$F$19</c:f>
              <c:strCache>
                <c:ptCount val="4"/>
                <c:pt idx="0">
                  <c:v>Армения</c:v>
                </c:pt>
                <c:pt idx="1">
                  <c:v>Белaрусь</c:v>
                </c:pt>
                <c:pt idx="2">
                  <c:v>Казакстан</c:v>
                </c:pt>
                <c:pt idx="3">
                  <c:v>Россия</c:v>
                </c:pt>
              </c:strCache>
            </c:strRef>
          </c:cat>
          <c:val>
            <c:numRef>
              <c:f>ЕАЭС!$G$16:$G$19</c:f>
              <c:numCache>
                <c:formatCode>0.0</c:formatCode>
                <c:ptCount val="4"/>
                <c:pt idx="0">
                  <c:v>0.02</c:v>
                </c:pt>
                <c:pt idx="1">
                  <c:v>2.1</c:v>
                </c:pt>
                <c:pt idx="2">
                  <c:v>30.3</c:v>
                </c:pt>
                <c:pt idx="3">
                  <c:v>67.599999999999994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72D-489E-A03A-2FCC2F6C56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KG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674759405074364"/>
          <c:y val="4.2512077294685993E-2"/>
          <c:w val="0.52057874015748029"/>
          <c:h val="0.8678327817718437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эксп!$B$5:$B$17</c:f>
              <c:strCache>
                <c:ptCount val="13"/>
                <c:pt idx="0">
                  <c:v>Текстильные предметы одежды</c:v>
                </c:pt>
                <c:pt idx="1">
                  <c:v>Стекло и изделия из него</c:v>
                </c:pt>
                <c:pt idx="2">
                  <c:v>Портландцемент</c:v>
                </c:pt>
                <c:pt idx="3">
                  <c:v>Части и принадлежности для автомобилей и тракторов</c:v>
                </c:pt>
                <c:pt idx="4">
                  <c:v>Пластмассы и изделия из них</c:v>
                </c:pt>
                <c:pt idx="5">
                  <c:v>Волокно хлопковое</c:v>
                </c:pt>
                <c:pt idx="6">
                  <c:v>Фрукты и орехи</c:v>
                </c:pt>
                <c:pt idx="7">
                  <c:v>Молоко и молочные продукты</c:v>
                </c:pt>
                <c:pt idx="8">
                  <c:v>Отходы и лом медные</c:v>
                </c:pt>
                <c:pt idx="9">
                  <c:v>Трикотажные предметы одежды </c:v>
                </c:pt>
                <c:pt idx="10">
                  <c:v>Овощи, корнеплоды и клубнеплоды</c:v>
                </c:pt>
                <c:pt idx="11">
                  <c:v>Руды и концентраты драгоценных металлов</c:v>
                </c:pt>
                <c:pt idx="12">
                  <c:v>Золото </c:v>
                </c:pt>
              </c:strCache>
            </c:strRef>
          </c:cat>
          <c:val>
            <c:numRef>
              <c:f>эксп!$C$5:$C$17</c:f>
              <c:numCache>
                <c:formatCode>0.0</c:formatCode>
                <c:ptCount val="13"/>
                <c:pt idx="0">
                  <c:v>1.2806348325023469</c:v>
                </c:pt>
                <c:pt idx="1">
                  <c:v>1.5465528847705343</c:v>
                </c:pt>
                <c:pt idx="2">
                  <c:v>1.5938186690457921</c:v>
                </c:pt>
                <c:pt idx="3">
                  <c:v>1.6466139309010579</c:v>
                </c:pt>
                <c:pt idx="4">
                  <c:v>1.7021301768241219</c:v>
                </c:pt>
                <c:pt idx="5">
                  <c:v>1.7886603295003183</c:v>
                </c:pt>
                <c:pt idx="6">
                  <c:v>2.1256443945550387</c:v>
                </c:pt>
                <c:pt idx="7" formatCode="General">
                  <c:v>2.2000000000000002</c:v>
                </c:pt>
                <c:pt idx="8">
                  <c:v>3.2011534261689789</c:v>
                </c:pt>
                <c:pt idx="9">
                  <c:v>3.7558185061388207</c:v>
                </c:pt>
                <c:pt idx="10">
                  <c:v>4.3918885344870011</c:v>
                </c:pt>
                <c:pt idx="11">
                  <c:v>8.0188354432707492</c:v>
                </c:pt>
                <c:pt idx="12">
                  <c:v>42.374824342406704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C8-4A65-8C01-1B4373AC4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axId val="554845216"/>
        <c:axId val="554849808"/>
      </c:barChart>
      <c:catAx>
        <c:axId val="554845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G"/>
          </a:p>
        </c:txPr>
        <c:crossAx val="554849808"/>
        <c:crosses val="autoZero"/>
        <c:auto val="0"/>
        <c:lblAlgn val="ctr"/>
        <c:lblOffset val="100"/>
        <c:noMultiLvlLbl val="0"/>
      </c:catAx>
      <c:valAx>
        <c:axId val="554849808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G"/>
          </a:p>
        </c:txPr>
        <c:crossAx val="554845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'экспорт еаэс'!$B$31:$B$44</c:f>
              <c:strCache>
                <c:ptCount val="14"/>
                <c:pt idx="0">
                  <c:v>Волокно хлопковое нечесаное</c:v>
                </c:pt>
                <c:pt idx="1">
                  <c:v>Плитка керамическая неглазурованная</c:v>
                </c:pt>
                <c:pt idx="2">
                  <c:v>Овощи бобовые сушеные</c:v>
                </c:pt>
                <c:pt idx="3">
                  <c:v>Хлеб и мучные кондитерские изделия</c:v>
                </c:pt>
                <c:pt idx="4">
                  <c:v>Отходы и лом драгоценных металлов</c:v>
                </c:pt>
                <c:pt idx="5">
                  <c:v>Обувь</c:v>
                </c:pt>
                <c:pt idx="6">
                  <c:v>Стекло полированное</c:v>
                </c:pt>
                <c:pt idx="7">
                  <c:v>Тара пластмассовая</c:v>
                </c:pt>
                <c:pt idx="8">
                  <c:v>Текстильная одежда</c:v>
                </c:pt>
                <c:pt idx="9">
                  <c:v>Части и принадлежности для автомобилей и тракторов</c:v>
                </c:pt>
                <c:pt idx="10">
                  <c:v>Молоко и молочная продукция</c:v>
                </c:pt>
                <c:pt idx="11">
                  <c:v>Отходы и лом медные</c:v>
                </c:pt>
                <c:pt idx="12">
                  <c:v>Трикотажная одежда</c:v>
                </c:pt>
                <c:pt idx="13">
                  <c:v>Руды и концентраты драгоценных металлов</c:v>
                </c:pt>
              </c:strCache>
            </c:strRef>
          </c:cat>
          <c:val>
            <c:numRef>
              <c:f>'экспорт еаэс'!$C$31:$C$44</c:f>
              <c:numCache>
                <c:formatCode>0.0</c:formatCode>
                <c:ptCount val="14"/>
                <c:pt idx="0">
                  <c:v>1.4789865767732429</c:v>
                </c:pt>
                <c:pt idx="1">
                  <c:v>1.6894487976375341</c:v>
                </c:pt>
                <c:pt idx="2">
                  <c:v>1.7064697168374992</c:v>
                </c:pt>
                <c:pt idx="3">
                  <c:v>1.8576471656302935</c:v>
                </c:pt>
                <c:pt idx="4">
                  <c:v>2.1174313298449405</c:v>
                </c:pt>
                <c:pt idx="5">
                  <c:v>2.5558531122833279</c:v>
                </c:pt>
                <c:pt idx="6">
                  <c:v>2.9976016339026224</c:v>
                </c:pt>
                <c:pt idx="7">
                  <c:v>3.224015683454768</c:v>
                </c:pt>
                <c:pt idx="8">
                  <c:v>4.0298879000957326</c:v>
                </c:pt>
                <c:pt idx="9">
                  <c:v>4.7421296849103998</c:v>
                </c:pt>
                <c:pt idx="10">
                  <c:v>7.0318742541664747</c:v>
                </c:pt>
                <c:pt idx="11">
                  <c:v>7.6130640580712186</c:v>
                </c:pt>
                <c:pt idx="12">
                  <c:v>11.845521264108852</c:v>
                </c:pt>
                <c:pt idx="13">
                  <c:v>20.123910295281416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7B-42F9-9B9C-B75E259A54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axId val="600281176"/>
        <c:axId val="600272976"/>
      </c:barChart>
      <c:catAx>
        <c:axId val="6002811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G"/>
          </a:p>
        </c:txPr>
        <c:crossAx val="600272976"/>
        <c:crosses val="autoZero"/>
        <c:auto val="1"/>
        <c:lblAlgn val="ctr"/>
        <c:lblOffset val="100"/>
        <c:noMultiLvlLbl val="0"/>
      </c:catAx>
      <c:valAx>
        <c:axId val="6002729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G"/>
          </a:p>
        </c:txPr>
        <c:crossAx val="600281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имп!$B$3:$B$17</c:f>
              <c:strCache>
                <c:ptCount val="15"/>
                <c:pt idx="0">
                  <c:v>Бумага и картон</c:v>
                </c:pt>
                <c:pt idx="1">
                  <c:v>Текстильные предметы одежды </c:v>
                </c:pt>
                <c:pt idx="2">
                  <c:v>Трикотажные полотна </c:v>
                </c:pt>
                <c:pt idx="3">
                  <c:v>Древесина и изделия из нее</c:v>
                </c:pt>
                <c:pt idx="4">
                  <c:v>Изделия из черных металлов</c:v>
                </c:pt>
                <c:pt idx="5">
                  <c:v>Трикотажные предметы одежды</c:v>
                </c:pt>
                <c:pt idx="6">
                  <c:v>Химические волокна</c:v>
                </c:pt>
                <c:pt idx="7">
                  <c:v>Пластмассы и изделия из них</c:v>
                </c:pt>
                <c:pt idx="8">
                  <c:v>Средства наземного транспорта</c:v>
                </c:pt>
                <c:pt idx="9">
                  <c:v>Черные металлы</c:v>
                </c:pt>
                <c:pt idx="10">
                  <c:v>Фармацевтическая продукция</c:v>
                </c:pt>
                <c:pt idx="11">
                  <c:v>Обувь</c:v>
                </c:pt>
                <c:pt idx="12">
                  <c:v>Электрические машины и оборудование</c:v>
                </c:pt>
                <c:pt idx="13">
                  <c:v>Оборудование и механические устройства</c:v>
                </c:pt>
                <c:pt idx="14">
                  <c:v>Нефтепродукты</c:v>
                </c:pt>
              </c:strCache>
            </c:strRef>
          </c:cat>
          <c:val>
            <c:numRef>
              <c:f>имп!$C$3:$C$17</c:f>
              <c:numCache>
                <c:formatCode>0.0</c:formatCode>
                <c:ptCount val="15"/>
                <c:pt idx="0">
                  <c:v>1.272104836911909</c:v>
                </c:pt>
                <c:pt idx="1">
                  <c:v>1.3880086696147695</c:v>
                </c:pt>
                <c:pt idx="2">
                  <c:v>1.4264343818405789</c:v>
                </c:pt>
                <c:pt idx="3">
                  <c:v>1.8614861835548031</c:v>
                </c:pt>
                <c:pt idx="4">
                  <c:v>2.5495240895628521</c:v>
                </c:pt>
                <c:pt idx="5">
                  <c:v>2.9428945490740341</c:v>
                </c:pt>
                <c:pt idx="6">
                  <c:v>3.1284469415720237</c:v>
                </c:pt>
                <c:pt idx="7">
                  <c:v>3.1442113891421464</c:v>
                </c:pt>
                <c:pt idx="8">
                  <c:v>3.5229696677406657</c:v>
                </c:pt>
                <c:pt idx="9">
                  <c:v>3.7672609254697376</c:v>
                </c:pt>
                <c:pt idx="10" formatCode="General">
                  <c:v>3.8</c:v>
                </c:pt>
                <c:pt idx="11">
                  <c:v>5.1822046362473566</c:v>
                </c:pt>
                <c:pt idx="12">
                  <c:v>7.3911307944961031</c:v>
                </c:pt>
                <c:pt idx="13">
                  <c:v>10.08695318850317</c:v>
                </c:pt>
                <c:pt idx="14" formatCode="General">
                  <c:v>12.4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B1-45FF-8C69-256E3AB2E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axId val="511520216"/>
        <c:axId val="511519560"/>
      </c:barChart>
      <c:catAx>
        <c:axId val="511520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G"/>
          </a:p>
        </c:txPr>
        <c:crossAx val="511519560"/>
        <c:crosses val="autoZero"/>
        <c:auto val="1"/>
        <c:lblAlgn val="ctr"/>
        <c:lblOffset val="100"/>
        <c:noMultiLvlLbl val="0"/>
      </c:catAx>
      <c:valAx>
        <c:axId val="5115195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G"/>
          </a:p>
        </c:txPr>
        <c:crossAx val="511520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'импорт еаэс'!$B$8:$B$23</c:f>
              <c:strCache>
                <c:ptCount val="16"/>
                <c:pt idx="0">
                  <c:v>Мясо и мясные субпродукты</c:v>
                </c:pt>
                <c:pt idx="1">
                  <c:v>Удобрения</c:v>
                </c:pt>
                <c:pt idx="2">
                  <c:v>Мыло-моющие и чистящие вещества</c:v>
                </c:pt>
                <c:pt idx="3">
                  <c:v>Злаки</c:v>
                </c:pt>
                <c:pt idx="4">
                  <c:v>Фармацевтическая продукция</c:v>
                </c:pt>
                <c:pt idx="5">
                  <c:v>Трактора и автомобили</c:v>
                </c:pt>
                <c:pt idx="6">
                  <c:v>Шоколад и какао</c:v>
                </c:pt>
                <c:pt idx="7">
                  <c:v>Масло подсолнечное</c:v>
                </c:pt>
                <c:pt idx="8">
                  <c:v>Воды минеральные и газированные</c:v>
                </c:pt>
                <c:pt idx="9">
                  <c:v>Природный газ</c:v>
                </c:pt>
                <c:pt idx="10">
                  <c:v>Бумага и картон</c:v>
                </c:pt>
                <c:pt idx="11">
                  <c:v>Табачные изделия</c:v>
                </c:pt>
                <c:pt idx="12">
                  <c:v>Изделия из черных металлов</c:v>
                </c:pt>
                <c:pt idx="13">
                  <c:v>Древесина и изделия из нее</c:v>
                </c:pt>
                <c:pt idx="14">
                  <c:v>Черные металлы</c:v>
                </c:pt>
                <c:pt idx="15">
                  <c:v>Нефтепродукты</c:v>
                </c:pt>
              </c:strCache>
            </c:strRef>
          </c:cat>
          <c:val>
            <c:numRef>
              <c:f>'импорт еаэс'!$C$8:$C$23</c:f>
              <c:numCache>
                <c:formatCode>0.0</c:formatCode>
                <c:ptCount val="16"/>
                <c:pt idx="0">
                  <c:v>1</c:v>
                </c:pt>
                <c:pt idx="1">
                  <c:v>1.1086748481867228</c:v>
                </c:pt>
                <c:pt idx="2">
                  <c:v>1.4</c:v>
                </c:pt>
                <c:pt idx="3">
                  <c:v>1.6211053537321602</c:v>
                </c:pt>
                <c:pt idx="4">
                  <c:v>1.7</c:v>
                </c:pt>
                <c:pt idx="5" formatCode="General">
                  <c:v>1.7</c:v>
                </c:pt>
                <c:pt idx="6">
                  <c:v>1.7670997567047715</c:v>
                </c:pt>
                <c:pt idx="7">
                  <c:v>1.903317856630335</c:v>
                </c:pt>
                <c:pt idx="8">
                  <c:v>1.9062940060494082</c:v>
                </c:pt>
                <c:pt idx="9">
                  <c:v>1.9881127126716591</c:v>
                </c:pt>
                <c:pt idx="10">
                  <c:v>2</c:v>
                </c:pt>
                <c:pt idx="11">
                  <c:v>2.4193077745657163</c:v>
                </c:pt>
                <c:pt idx="12">
                  <c:v>3.3199784751355161</c:v>
                </c:pt>
                <c:pt idx="13">
                  <c:v>3.7934759293050244</c:v>
                </c:pt>
                <c:pt idx="14">
                  <c:v>8.1182458804739408</c:v>
                </c:pt>
                <c:pt idx="15">
                  <c:v>29.128970256245317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79-4A0B-AB27-2811FC1645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axId val="467038712"/>
        <c:axId val="467034776"/>
      </c:barChart>
      <c:catAx>
        <c:axId val="4670387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G"/>
          </a:p>
        </c:txPr>
        <c:crossAx val="467034776"/>
        <c:crosses val="autoZero"/>
        <c:auto val="1"/>
        <c:lblAlgn val="ctr"/>
        <c:lblOffset val="100"/>
        <c:noMultiLvlLbl val="0"/>
      </c:catAx>
      <c:valAx>
        <c:axId val="4670347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G"/>
          </a:p>
        </c:txPr>
        <c:crossAx val="467038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9EA1D-52BA-4A5E-880D-02D7A90389C6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D5F8A6-588F-497B-A2AE-03BAD07DF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1845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0F6A2-479E-4F65-9A4F-8C3E03015E63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6C841-A0F1-463D-9849-715ADDE279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3940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1725" y="1241425"/>
            <a:ext cx="4465638" cy="3349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6C841-A0F1-463D-9849-715ADDE279D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235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B68DD-4EDF-45CB-862B-171B465767A5}" type="datetime1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120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828A-726B-40A0-96CA-6358F15B68B1}" type="datetime1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27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2B2D-FE4B-40B5-8BA3-F7A845312D6E}" type="datetime1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459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11F84-7FBC-4F52-8BE0-5A57940BEB20}" type="datetime1">
              <a:rPr lang="ru-RU" smtClean="0"/>
              <a:t>10.02.2020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98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BDF34-F9C0-453B-A9B4-C1954D2506FC}" type="datetime1">
              <a:rPr lang="ru-RU" smtClean="0"/>
              <a:t>10.02.2020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773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0627-9EB2-48EB-89C0-B1319D0CAA29}" type="datetime1">
              <a:rPr lang="ru-RU" smtClean="0"/>
              <a:t>10.02.2020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02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8F23-B032-4F00-909B-A374C95AEBD5}" type="datetime1">
              <a:rPr lang="ru-RU" smtClean="0"/>
              <a:t>10.02.2020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564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A900-A37E-4002-B784-184ADD342BB5}" type="datetime1">
              <a:rPr lang="ru-RU" smtClean="0"/>
              <a:t>10.02.2020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806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2F094-FA19-48B3-AB50-0A09AB0AA96C}" type="datetime1">
              <a:rPr lang="ru-RU" smtClean="0"/>
              <a:t>10.02.2020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262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D0C14-DF9A-4163-92CD-35109A30CA35}" type="datetime1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40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6E68-34E7-4AEE-B880-724526A7B028}" type="datetime1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251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B645A-31D9-462A-822E-278BE804D0FD}" type="datetime1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01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835" y="507068"/>
            <a:ext cx="800196" cy="77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Rectangle 150"/>
          <p:cNvSpPr>
            <a:spLocks noChangeArrowheads="1"/>
          </p:cNvSpPr>
          <p:nvPr/>
        </p:nvSpPr>
        <p:spPr bwMode="auto">
          <a:xfrm>
            <a:off x="453081" y="2674367"/>
            <a:ext cx="8565987" cy="119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731" tIns="33866" rIns="67731" bIns="33866" anchor="ctr"/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35560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12838" indent="-381000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8913" indent="-34448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0388" indent="-36988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75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47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19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91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ru-RU" altLang="ru-RU" sz="3200" b="1" dirty="0">
                <a:cs typeface="Arial" panose="020B0604020202020204" pitchFamily="34" charset="0"/>
              </a:rPr>
              <a:t>2019-жылдын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ru-RU" altLang="ru-RU" sz="3200" b="1" dirty="0">
                <a:cs typeface="Arial" panose="020B0604020202020204" pitchFamily="34" charset="0"/>
              </a:rPr>
              <a:t>Кыргыз Республикасынын </a:t>
            </a:r>
            <a:r>
              <a:rPr lang="ru-RU" altLang="ru-RU" sz="3200" b="1" dirty="0" err="1">
                <a:cs typeface="Arial" panose="020B0604020202020204" pitchFamily="34" charset="0"/>
              </a:rPr>
              <a:t>тышкы</a:t>
            </a:r>
            <a:r>
              <a:rPr lang="ru-RU" altLang="ru-RU" sz="32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ru-RU" altLang="ru-RU" sz="3200" b="1" dirty="0" err="1">
                <a:cs typeface="Arial" panose="020B0604020202020204" pitchFamily="34" charset="0"/>
              </a:rPr>
              <a:t>жана</a:t>
            </a:r>
            <a:r>
              <a:rPr lang="ru-RU" altLang="ru-RU" sz="3200" b="1" dirty="0">
                <a:cs typeface="Arial" panose="020B0604020202020204" pitchFamily="34" charset="0"/>
              </a:rPr>
              <a:t> </a:t>
            </a:r>
            <a:r>
              <a:rPr lang="ru-RU" altLang="ru-RU" sz="3200" b="1" dirty="0" err="1">
                <a:cs typeface="Arial" panose="020B0604020202020204" pitchFamily="34" charset="0"/>
              </a:rPr>
              <a:t>өз</a:t>
            </a:r>
            <a:r>
              <a:rPr lang="ru-RU" altLang="ru-RU" sz="3200" b="1" dirty="0">
                <a:cs typeface="Arial" panose="020B0604020202020204" pitchFamily="34" charset="0"/>
              </a:rPr>
              <a:t> ара </a:t>
            </a:r>
            <a:r>
              <a:rPr lang="ru-RU" altLang="ru-RU" sz="3200" b="1" dirty="0" err="1">
                <a:cs typeface="Arial" panose="020B0604020202020204" pitchFamily="34" charset="0"/>
              </a:rPr>
              <a:t>соодасы</a:t>
            </a:r>
            <a:endParaRPr lang="ru-RU" altLang="ru-RU" sz="32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ru-RU" altLang="ru-RU" sz="3200" b="1" dirty="0">
                <a:cs typeface="Arial" panose="020B0604020202020204" pitchFamily="34" charset="0"/>
              </a:rPr>
              <a:t>(</a:t>
            </a:r>
            <a:r>
              <a:rPr lang="ru-RU" altLang="ru-RU" sz="3200" b="1" dirty="0" err="1">
                <a:cs typeface="Arial" panose="020B0604020202020204" pitchFamily="34" charset="0"/>
              </a:rPr>
              <a:t>алдын</a:t>
            </a:r>
            <a:r>
              <a:rPr lang="ru-RU" altLang="ru-RU" sz="3200" b="1" dirty="0">
                <a:cs typeface="Arial" panose="020B0604020202020204" pitchFamily="34" charset="0"/>
              </a:rPr>
              <a:t>-ала </a:t>
            </a:r>
            <a:r>
              <a:rPr lang="ru-RU" altLang="ru-RU" sz="3200" b="1" dirty="0" err="1">
                <a:cs typeface="Arial" panose="020B0604020202020204" pitchFamily="34" charset="0"/>
              </a:rPr>
              <a:t>жыйынтыгы</a:t>
            </a:r>
            <a:r>
              <a:rPr lang="ru-RU" altLang="ru-RU" sz="3200" b="1" dirty="0">
                <a:cs typeface="Arial" panose="020B0604020202020204" pitchFamily="34" charset="0"/>
              </a:rPr>
              <a:t>) 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endParaRPr lang="ru-RU" altLang="ko-KR" sz="3200" b="1" dirty="0">
              <a:ea typeface="Gulim" panose="020B0600000101010101" pitchFamily="34" charset="-127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" altLang="ko-KR" sz="3600" b="1" dirty="0">
              <a:ea typeface="Gulim" panose="020B0600000101010101" pitchFamily="34" charset="-127"/>
            </a:endParaRPr>
          </a:p>
        </p:txBody>
      </p:sp>
      <p:sp>
        <p:nvSpPr>
          <p:cNvPr id="38918" name="Podtytuł 2"/>
          <p:cNvSpPr>
            <a:spLocks/>
          </p:cNvSpPr>
          <p:nvPr/>
        </p:nvSpPr>
        <p:spPr bwMode="auto">
          <a:xfrm>
            <a:off x="1668031" y="500877"/>
            <a:ext cx="6882845" cy="75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3866" rIns="13547" bIns="33866"/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9625" indent="-31115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44600" indent="-249238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43075" indent="-24923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39963" indent="-24923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71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543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15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687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buNone/>
            </a:pPr>
            <a:endParaRPr lang="ru-RU" altLang="ru-RU" sz="1800" b="1" dirty="0"/>
          </a:p>
          <a:p>
            <a:pPr algn="ctr">
              <a:lnSpc>
                <a:spcPct val="90000"/>
              </a:lnSpc>
              <a:buNone/>
            </a:pPr>
            <a:r>
              <a:rPr lang="ru-RU" altLang="ru-RU" sz="1800" b="1" dirty="0"/>
              <a:t>Кыргыз Республикасынын </a:t>
            </a:r>
            <a:r>
              <a:rPr lang="ru-RU" altLang="ru-RU" sz="1800" b="1" dirty="0" err="1"/>
              <a:t>Улуттук</a:t>
            </a:r>
            <a:r>
              <a:rPr lang="ru-RU" altLang="ru-RU" sz="1800" b="1" dirty="0"/>
              <a:t> статистика </a:t>
            </a:r>
            <a:r>
              <a:rPr lang="ru-RU" altLang="ru-RU" sz="1800" b="1" dirty="0" err="1"/>
              <a:t>комитети</a:t>
            </a:r>
            <a:endParaRPr lang="pl-PL" altLang="ru-RU" sz="1800" dirty="0"/>
          </a:p>
        </p:txBody>
      </p:sp>
      <p:sp>
        <p:nvSpPr>
          <p:cNvPr id="38919" name="Rectangle 8"/>
          <p:cNvSpPr>
            <a:spLocks noChangeArrowheads="1"/>
          </p:cNvSpPr>
          <p:nvPr/>
        </p:nvSpPr>
        <p:spPr bwMode="auto">
          <a:xfrm>
            <a:off x="2382585" y="4694758"/>
            <a:ext cx="5453736" cy="1176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731" tIns="33866" rIns="67731" bIns="33866">
            <a:spAutoFit/>
          </a:bodyPr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9625" indent="-31115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44600" indent="-249238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43075" indent="-24923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39963" indent="-24923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71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543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15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687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 err="1"/>
              <a:t>Тышкы</a:t>
            </a:r>
            <a:r>
              <a:rPr lang="ru-RU" altLang="ru-RU" sz="1800" dirty="0"/>
              <a:t> </a:t>
            </a:r>
            <a:r>
              <a:rPr lang="ru-RU" altLang="ru-RU" sz="1800" dirty="0" err="1"/>
              <a:t>соода</a:t>
            </a:r>
            <a:r>
              <a:rPr lang="ru-RU" altLang="ru-RU" sz="1800" dirty="0"/>
              <a:t> статистика </a:t>
            </a:r>
            <a:r>
              <a:rPr lang="ky-KG" altLang="ru-RU" sz="1800" dirty="0"/>
              <a:t>бөлүмү</a:t>
            </a:r>
            <a:endParaRPr lang="ru-RU" altLang="ru-RU" sz="18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 err="1"/>
              <a:t>Сулайманова</a:t>
            </a:r>
            <a:r>
              <a:rPr lang="ru-RU" altLang="ru-RU" sz="1800" dirty="0"/>
              <a:t> Г.Н.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dirty="0"/>
          </a:p>
          <a:p>
            <a:pPr>
              <a:spcBef>
                <a:spcPct val="0"/>
              </a:spcBef>
              <a:buClrTx/>
              <a:buSzTx/>
              <a:buNone/>
            </a:pPr>
            <a:r>
              <a:rPr lang="ru-RU" altLang="ru-RU" sz="1800" dirty="0"/>
              <a:t>Бишкек ш., февраль 2020-жыл </a:t>
            </a:r>
            <a:endParaRPr lang="en-US" altLang="ru-RU" sz="1800" dirty="0"/>
          </a:p>
        </p:txBody>
      </p:sp>
    </p:spTree>
    <p:extLst>
      <p:ext uri="{BB962C8B-B14F-4D97-AF65-F5344CB8AC3E}">
        <p14:creationId xmlns:p14="http://schemas.microsoft.com/office/powerpoint/2010/main" val="847116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71989" y="179025"/>
            <a:ext cx="8534400" cy="1152024"/>
          </a:xfrm>
        </p:spPr>
        <p:txBody>
          <a:bodyPr>
            <a:normAutofit/>
          </a:bodyPr>
          <a:lstStyle/>
          <a:p>
            <a:pPr algn="ctr"/>
            <a:r>
              <a:rPr lang="ru-RU" alt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2019-жылдын </a:t>
            </a:r>
            <a:r>
              <a:rPr lang="ru-RU" alt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тышкы</a:t>
            </a:r>
            <a:r>
              <a:rPr lang="ru-RU" alt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alt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alt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ара </a:t>
            </a:r>
            <a:r>
              <a:rPr lang="ru-RU" alt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соодасынын</a:t>
            </a:r>
            <a:br>
              <a:rPr lang="ru-RU" alt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негизги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көрсөткүчтөрү</a:t>
            </a:r>
            <a:b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(млн. АКШ доллары)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628650" y="1825624"/>
            <a:ext cx="8021080" cy="489585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ky-KG" sz="1600" dirty="0">
                <a:solidFill>
                  <a:srgbClr val="ED7D31">
                    <a:lumMod val="75000"/>
                  </a:srgbClr>
                </a:solidFill>
                <a:latin typeface="Kyrghyz Times" pitchFamily="2" charset="0"/>
              </a:rPr>
              <a:t>      Кыргыз Республикасынын Улуттук статистика комитети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708942"/>
              </p:ext>
            </p:extLst>
          </p:nvPr>
        </p:nvGraphicFramePr>
        <p:xfrm>
          <a:off x="628651" y="1331048"/>
          <a:ext cx="8277740" cy="50352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55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28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33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93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53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53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33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94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5550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751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6528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x-non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x-non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Тышкы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соода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жүгүртүүсү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Экспорт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Импорт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Өткөн</a:t>
                      </a:r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жылдын</a:t>
                      </a:r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мезгилине</a:t>
                      </a:r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карата, </a:t>
                      </a:r>
                      <a:r>
                        <a:rPr lang="ru-RU" sz="1200" b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пайызы</a:t>
                      </a:r>
                      <a:endParaRPr lang="ru-RU" sz="1200" b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2649">
                <a:tc v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доллар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соода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жүгүртүү-сүнүн</a:t>
                      </a:r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көлөмөмүн-дөгү</a:t>
                      </a:r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өлкөлөрдүн</a:t>
                      </a:r>
                      <a:r>
                        <a:rPr lang="ru-RU" sz="1200" b="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u="none" strike="noStrike" baseline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үлүшү</a:t>
                      </a:r>
                      <a:r>
                        <a:rPr lang="ru-RU" sz="1200" b="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u="none" strike="noStrike" baseline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пайыз</a:t>
                      </a:r>
                      <a:endParaRPr lang="ru-RU" sz="1200" b="0" u="none" strike="noStrike" baseline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baseline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менен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</a:t>
                      </a: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доллар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экспортун</a:t>
                      </a:r>
                      <a:r>
                        <a:rPr lang="ru-RU" sz="12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көлөмөмүн-дөгү</a:t>
                      </a:r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өлкөлөрдүн</a:t>
                      </a:r>
                      <a:r>
                        <a:rPr lang="ru-RU" sz="1200" b="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u="none" strike="noStrike" baseline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үлүшү</a:t>
                      </a:r>
                      <a:r>
                        <a:rPr lang="ru-RU" sz="1200" b="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u="none" strike="noStrike" baseline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пайыз</a:t>
                      </a:r>
                      <a:endParaRPr lang="ru-RU" sz="1200" b="0" u="none" strike="noStrike" baseline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baseline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</a:t>
                      </a: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доллар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импорттун</a:t>
                      </a:r>
                      <a:r>
                        <a:rPr lang="ru-RU" sz="12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көлөмөмүн-дөгү</a:t>
                      </a:r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өлкөлөрдүн</a:t>
                      </a:r>
                      <a:r>
                        <a:rPr lang="ru-RU" sz="1200" b="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u="none" strike="noStrike" baseline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үлүшү</a:t>
                      </a:r>
                      <a:r>
                        <a:rPr lang="ru-RU" sz="1200" b="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u="none" strike="noStrike" baseline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пайыз</a:t>
                      </a:r>
                      <a:endParaRPr lang="ru-RU" sz="1200" b="0" u="none" strike="noStrike" baseline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baseline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соода</a:t>
                      </a:r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жүгүртүүсү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экспорт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импорт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81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Бардыгы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6869,3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1965,5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4903,8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96,4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107,0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92,7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91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анын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ичинде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KG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KG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KG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KG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KG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KG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KG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KG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KG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91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КМШ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өлкөлөрү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3122,6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838,6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2284,0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86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КМШдан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тынкаркы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</a:p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өлкөлөр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3746,7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1126,9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2619,8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115,2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90,2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37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ЕАЭБ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өлкөлөрү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2636,7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621,1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2015,6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591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Армения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45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91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45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591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Казакстан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45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947,5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337,5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108,5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591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45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1633,1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270,8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1362,3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90,2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786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ЕАЭБ </a:t>
                      </a:r>
                      <a:r>
                        <a:rPr lang="ru-RU" sz="1200" b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өлкөлөрүнөн</a:t>
                      </a:r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тышкаркы</a:t>
                      </a:r>
                      <a:r>
                        <a:rPr lang="ru-RU" sz="1200" b="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өлкөлөр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4232,6</a:t>
                      </a: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61,6</a:t>
                      </a: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1344,4</a:t>
                      </a: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68,4</a:t>
                      </a: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2888,2</a:t>
                      </a: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58,9</a:t>
                      </a: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97,8</a:t>
                      </a: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112,4</a:t>
                      </a: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92,3</a:t>
                      </a: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8601"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2047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31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0133" y="1094186"/>
            <a:ext cx="3777401" cy="625432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Экспорт</a:t>
            </a:r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575138" y="2476237"/>
            <a:ext cx="3868340" cy="2818872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914900" y="1094186"/>
            <a:ext cx="3886200" cy="625432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Импорт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3</a:t>
            </a:fld>
            <a:endParaRPr lang="ru-RU"/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48951" y="543687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91" y="262177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2019-жылдын Кыргыз </a:t>
            </a:r>
            <a:r>
              <a:rPr lang="ru-RU" alt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негизги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alt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өнөктөш-өлкөлөрү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тышкы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соода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жүгүртүүсү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41256" y="6410910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400" dirty="0">
                <a:solidFill>
                  <a:srgbClr val="ED7D31">
                    <a:lumMod val="75000"/>
                  </a:srgbClr>
                </a:solidFill>
                <a:latin typeface="Kyrghyz Times" pitchFamily="2" charset="0"/>
              </a:rPr>
              <a:t>Кыргыз Республикасынын Улуттук статистика комитети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3584496"/>
              </p:ext>
            </p:extLst>
          </p:nvPr>
        </p:nvGraphicFramePr>
        <p:xfrm>
          <a:off x="124087" y="1881919"/>
          <a:ext cx="4953000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2470131"/>
              </p:ext>
            </p:extLst>
          </p:nvPr>
        </p:nvGraphicFramePr>
        <p:xfrm>
          <a:off x="4572000" y="1895869"/>
          <a:ext cx="4447913" cy="3979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96325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3100" dirty="0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sz="half" idx="2"/>
          </p:nvPr>
        </p:nvSpPr>
        <p:spPr>
          <a:xfrm>
            <a:off x="4784124" y="1724433"/>
            <a:ext cx="3731226" cy="4452530"/>
          </a:xfrm>
        </p:spPr>
        <p:txBody>
          <a:bodyPr>
            <a:noAutofit/>
          </a:bodyPr>
          <a:lstStyle/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7881" y="197709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2826" y="296119"/>
            <a:ext cx="86383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latin typeface="Kyrghyz Times" pitchFamily="2" charset="0"/>
              </a:rPr>
              <a:t>2019-жылдын </a:t>
            </a:r>
            <a:r>
              <a:rPr lang="ky-KG" sz="2000" b="1" dirty="0">
                <a:solidFill>
                  <a:prstClr val="black"/>
                </a:solidFill>
                <a:latin typeface="Kyrghyz Times" pitchFamily="2" charset="0"/>
                <a:cs typeface="Arial" panose="020B0604020202020204" pitchFamily="34" charset="0"/>
              </a:rPr>
              <a:t>январь-сентябрында </a:t>
            </a:r>
            <a:r>
              <a:rPr lang="ru-RU" altLang="ru-RU" sz="2000" b="1" dirty="0" err="1">
                <a:latin typeface="Kyrghyz Times" pitchFamily="2" charset="0"/>
              </a:rPr>
              <a:t>Кыргыз</a:t>
            </a:r>
            <a:r>
              <a:rPr lang="ru-RU" altLang="ru-RU" sz="2000" b="1" dirty="0">
                <a:latin typeface="Kyrghyz Times" pitchFamily="2" charset="0"/>
              </a:rPr>
              <a:t> </a:t>
            </a:r>
            <a:r>
              <a:rPr lang="ru-RU" altLang="ru-RU" sz="2000" b="1" dirty="0" err="1">
                <a:latin typeface="Kyrghyz Times" pitchFamily="2" charset="0"/>
              </a:rPr>
              <a:t>Республикасынын</a:t>
            </a:r>
            <a:r>
              <a:rPr lang="ru-RU" altLang="ru-RU" sz="2000" b="1" dirty="0">
                <a:latin typeface="Kyrghyz Times" pitchFamily="2" charset="0"/>
              </a:rPr>
              <a:t> ЕАЭБ </a:t>
            </a:r>
            <a:r>
              <a:rPr lang="ru-RU" altLang="ru-RU" sz="2000" b="1" dirty="0" err="1">
                <a:latin typeface="Kyrghyz Times" pitchFamily="2" charset="0"/>
              </a:rPr>
              <a:t>мүчө</a:t>
            </a:r>
            <a:r>
              <a:rPr lang="ru-RU" altLang="ru-RU" sz="2000" b="1" dirty="0">
                <a:latin typeface="Kyrghyz Times" pitchFamily="2" charset="0"/>
              </a:rPr>
              <a:t> </a:t>
            </a:r>
            <a:r>
              <a:rPr lang="ru-RU" altLang="ru-RU" sz="2000" b="1" dirty="0" err="1">
                <a:latin typeface="Kyrghyz Times" pitchFamily="2" charset="0"/>
              </a:rPr>
              <a:t>мамлекеттери</a:t>
            </a:r>
            <a:r>
              <a:rPr lang="ru-RU" altLang="ru-RU" sz="2000" b="1" dirty="0">
                <a:latin typeface="Kyrghyz Times" pitchFamily="2" charset="0"/>
              </a:rPr>
              <a:t> </a:t>
            </a:r>
            <a:r>
              <a:rPr lang="ru-RU" altLang="ru-RU" sz="2000" b="1" dirty="0" err="1">
                <a:latin typeface="Kyrghyz Times" pitchFamily="2" charset="0"/>
              </a:rPr>
              <a:t>менен</a:t>
            </a:r>
            <a:r>
              <a:rPr lang="ru-RU" altLang="ru-RU" sz="2000" b="1" dirty="0">
                <a:latin typeface="Kyrghyz Times" pitchFamily="2" charset="0"/>
              </a:rPr>
              <a:t> </a:t>
            </a:r>
            <a:r>
              <a:rPr lang="ru-RU" altLang="ru-RU" sz="2000" b="1" dirty="0" err="1">
                <a:latin typeface="Kyrghyz Times" pitchFamily="2" charset="0"/>
              </a:rPr>
              <a:t>өз</a:t>
            </a:r>
            <a:r>
              <a:rPr lang="ru-RU" altLang="ru-RU" sz="2000" b="1" dirty="0">
                <a:latin typeface="Kyrghyz Times" pitchFamily="2" charset="0"/>
              </a:rPr>
              <a:t> ара </a:t>
            </a:r>
            <a:r>
              <a:rPr lang="ru-RU" altLang="ru-RU" sz="2000" b="1" dirty="0" err="1">
                <a:latin typeface="Kyrghyz Times" pitchFamily="2" charset="0"/>
              </a:rPr>
              <a:t>соода</a:t>
            </a:r>
            <a:r>
              <a:rPr lang="ru-RU" altLang="ru-RU" sz="2000" b="1" dirty="0">
                <a:latin typeface="Kyrghyz Times" pitchFamily="2" charset="0"/>
              </a:rPr>
              <a:t> </a:t>
            </a:r>
            <a:r>
              <a:rPr lang="ru-RU" altLang="ru-RU" sz="2000" b="1" dirty="0" err="1">
                <a:latin typeface="Kyrghyz Times" pitchFamily="2" charset="0"/>
              </a:rPr>
              <a:t>жүгүртүүсү</a:t>
            </a:r>
            <a:endParaRPr lang="ru-RU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</a:p>
        </p:txBody>
      </p:sp>
      <p:sp>
        <p:nvSpPr>
          <p:cNvPr id="14" name="Текст 2"/>
          <p:cNvSpPr txBox="1">
            <a:spLocks/>
          </p:cNvSpPr>
          <p:nvPr/>
        </p:nvSpPr>
        <p:spPr>
          <a:xfrm>
            <a:off x="338227" y="1521147"/>
            <a:ext cx="3777401" cy="625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Экспорт</a:t>
            </a:r>
          </a:p>
        </p:txBody>
      </p:sp>
      <p:sp>
        <p:nvSpPr>
          <p:cNvPr id="15" name="Текст 5"/>
          <p:cNvSpPr txBox="1">
            <a:spLocks/>
          </p:cNvSpPr>
          <p:nvPr/>
        </p:nvSpPr>
        <p:spPr>
          <a:xfrm>
            <a:off x="4912994" y="1521147"/>
            <a:ext cx="3886200" cy="62543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Импорт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41256" y="6410910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400" dirty="0">
                <a:solidFill>
                  <a:srgbClr val="ED7D31">
                    <a:lumMod val="75000"/>
                  </a:srgbClr>
                </a:solidFill>
                <a:latin typeface="Kyrghyz Times" pitchFamily="2" charset="0"/>
              </a:rPr>
              <a:t>Кыргыз Республикасынын Улуттук статистика комитети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1630730"/>
              </p:ext>
            </p:extLst>
          </p:nvPr>
        </p:nvGraphicFramePr>
        <p:xfrm>
          <a:off x="535101" y="2165735"/>
          <a:ext cx="3914775" cy="3537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0160300"/>
              </p:ext>
            </p:extLst>
          </p:nvPr>
        </p:nvGraphicFramePr>
        <p:xfrm>
          <a:off x="4779849" y="2165734"/>
          <a:ext cx="3829050" cy="3537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05629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9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sz="half" idx="2"/>
          </p:nvPr>
        </p:nvSpPr>
        <p:spPr>
          <a:xfrm>
            <a:off x="4784124" y="365126"/>
            <a:ext cx="3731226" cy="5811837"/>
          </a:xfrm>
        </p:spPr>
        <p:txBody>
          <a:bodyPr>
            <a:noAutofit/>
          </a:bodyPr>
          <a:lstStyle/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7881" y="197709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67038" y="191462"/>
            <a:ext cx="86746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latin typeface="Kyrghyz Times" pitchFamily="2" charset="0"/>
              </a:rPr>
              <a:t>2019-жылдын Кыргыз </a:t>
            </a:r>
            <a:r>
              <a:rPr lang="ru-RU" altLang="ru-RU" sz="2000" b="1" dirty="0" err="1">
                <a:latin typeface="Kyrghyz Times" pitchFamily="2" charset="0"/>
              </a:rPr>
              <a:t>Республикасынын</a:t>
            </a:r>
            <a:r>
              <a:rPr lang="ru-RU" altLang="ru-RU" sz="2000" b="1" dirty="0">
                <a:latin typeface="Kyrghyz Times" pitchFamily="2" charset="0"/>
              </a:rPr>
              <a:t> </a:t>
            </a:r>
            <a:r>
              <a:rPr lang="ru-RU" altLang="ru-RU" sz="2000" b="1" dirty="0" err="1">
                <a:latin typeface="Kyrghyz Times" pitchFamily="2" charset="0"/>
              </a:rPr>
              <a:t>негизги</a:t>
            </a:r>
            <a:r>
              <a:rPr lang="ru-RU" altLang="ru-RU" sz="2000" b="1" dirty="0">
                <a:latin typeface="Kyrghyz Times" pitchFamily="2" charset="0"/>
              </a:rPr>
              <a:t> </a:t>
            </a:r>
            <a:r>
              <a:rPr lang="ru-RU" altLang="ru-RU" sz="2000" b="1" dirty="0" err="1">
                <a:latin typeface="Kyrghyz Times" pitchFamily="2" charset="0"/>
              </a:rPr>
              <a:t>экспорттук</a:t>
            </a:r>
            <a:r>
              <a:rPr lang="ru-RU" altLang="ru-RU" sz="2000" b="1" dirty="0">
                <a:latin typeface="Kyrghyz Times" pitchFamily="2" charset="0"/>
              </a:rPr>
              <a:t> </a:t>
            </a:r>
            <a:r>
              <a:rPr lang="ru-RU" altLang="ru-RU" sz="2000" b="1" dirty="0" err="1">
                <a:latin typeface="Kyrghyz Times" pitchFamily="2" charset="0"/>
              </a:rPr>
              <a:t>товарлары</a:t>
            </a:r>
            <a:endParaRPr lang="ru-RU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ctr">
              <a:defRPr/>
            </a:pPr>
            <a:r>
              <a:rPr lang="ru-RU" sz="1400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экспорттун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көлөмөмүндөгү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товарлардын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үлүшү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600" i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78173" y="1220596"/>
            <a:ext cx="1206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>
                <a:solidFill>
                  <a:prstClr val="black"/>
                </a:solidFill>
              </a:rPr>
              <a:t>Баардыгы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93207" y="1231228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prstClr val="black"/>
                </a:solidFill>
              </a:rPr>
              <a:t>ЕАЭБ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41256" y="6410910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400" dirty="0">
                <a:solidFill>
                  <a:srgbClr val="ED7D31">
                    <a:lumMod val="75000"/>
                  </a:srgbClr>
                </a:solidFill>
                <a:latin typeface="Kyrghyz Times" pitchFamily="2" charset="0"/>
              </a:rPr>
              <a:t>Кыргыз Республикасынын Улуттук статистика комитети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7768DBC1-B76C-407E-89F1-63F9A6E99C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6193035"/>
              </p:ext>
            </p:extLst>
          </p:nvPr>
        </p:nvGraphicFramePr>
        <p:xfrm>
          <a:off x="129680" y="1761646"/>
          <a:ext cx="4385170" cy="4067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FF71A418-A2E3-4118-90F5-92B1AB6372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1824959"/>
              </p:ext>
            </p:extLst>
          </p:nvPr>
        </p:nvGraphicFramePr>
        <p:xfrm>
          <a:off x="4487201" y="1758552"/>
          <a:ext cx="4572000" cy="4257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29894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sz="half" idx="2"/>
          </p:nvPr>
        </p:nvSpPr>
        <p:spPr>
          <a:xfrm>
            <a:off x="4784124" y="365126"/>
            <a:ext cx="3731226" cy="5811837"/>
          </a:xfrm>
        </p:spPr>
        <p:txBody>
          <a:bodyPr>
            <a:noAutofit/>
          </a:bodyPr>
          <a:lstStyle/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7881" y="197709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67038" y="191462"/>
            <a:ext cx="86746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latin typeface="Kyrghyz Times" pitchFamily="2" charset="0"/>
              </a:rPr>
              <a:t>2019-жылдын Кыргыз </a:t>
            </a:r>
            <a:r>
              <a:rPr lang="ru-RU" altLang="ru-RU" sz="2000" b="1" dirty="0" err="1">
                <a:latin typeface="Kyrghyz Times" pitchFamily="2" charset="0"/>
              </a:rPr>
              <a:t>Республикасынын</a:t>
            </a:r>
            <a:r>
              <a:rPr lang="ru-RU" altLang="ru-RU" sz="2000" b="1" dirty="0">
                <a:latin typeface="Kyrghyz Times" pitchFamily="2" charset="0"/>
              </a:rPr>
              <a:t> </a:t>
            </a:r>
            <a:r>
              <a:rPr lang="ru-RU" altLang="ru-RU" sz="2000" b="1" dirty="0" err="1">
                <a:latin typeface="Kyrghyz Times" pitchFamily="2" charset="0"/>
              </a:rPr>
              <a:t>негизги</a:t>
            </a:r>
            <a:r>
              <a:rPr lang="ru-RU" altLang="ru-RU" sz="2000" b="1" dirty="0">
                <a:latin typeface="Kyrghyz Times" pitchFamily="2" charset="0"/>
              </a:rPr>
              <a:t> </a:t>
            </a:r>
            <a:r>
              <a:rPr lang="ru-RU" altLang="ru-RU" sz="2000" b="1" dirty="0" err="1">
                <a:latin typeface="Kyrghyz Times" pitchFamily="2" charset="0"/>
              </a:rPr>
              <a:t>импорттук</a:t>
            </a:r>
            <a:r>
              <a:rPr lang="ru-RU" altLang="ru-RU" sz="2000" b="1" dirty="0">
                <a:latin typeface="Kyrghyz Times" pitchFamily="2" charset="0"/>
              </a:rPr>
              <a:t> </a:t>
            </a:r>
            <a:r>
              <a:rPr lang="ru-RU" altLang="ru-RU" sz="2000" b="1" dirty="0" err="1">
                <a:latin typeface="Kyrghyz Times" pitchFamily="2" charset="0"/>
              </a:rPr>
              <a:t>товарлары</a:t>
            </a:r>
            <a:endParaRPr lang="ru-RU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ctr">
              <a:defRPr/>
            </a:pPr>
            <a:r>
              <a:rPr lang="ru-RU" sz="1400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i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имп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орттун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көлөмөмүндөгү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товарлардын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үлүшү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600" i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78173" y="1220596"/>
            <a:ext cx="1206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>
                <a:solidFill>
                  <a:prstClr val="black"/>
                </a:solidFill>
              </a:rPr>
              <a:t>Баардыгы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93207" y="1231228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prstClr val="black"/>
                </a:solidFill>
              </a:rPr>
              <a:t>ЕАЭБ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41256" y="6410910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400" dirty="0">
                <a:solidFill>
                  <a:srgbClr val="ED7D31">
                    <a:lumMod val="75000"/>
                  </a:srgbClr>
                </a:solidFill>
                <a:latin typeface="Kyrghyz Times" pitchFamily="2" charset="0"/>
              </a:rPr>
              <a:t>Кыргыз Республикасынын Улуттук статистика комитети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69FD53E4-3AEC-46EF-AD34-7756E3F573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8798440"/>
              </p:ext>
            </p:extLst>
          </p:nvPr>
        </p:nvGraphicFramePr>
        <p:xfrm>
          <a:off x="0" y="1613827"/>
          <a:ext cx="4784124" cy="4383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F62002E5-19A1-4D8F-9932-633998C249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390839"/>
              </p:ext>
            </p:extLst>
          </p:nvPr>
        </p:nvGraphicFramePr>
        <p:xfrm>
          <a:off x="4831492" y="1600560"/>
          <a:ext cx="4260643" cy="4383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96474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3100" dirty="0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sz="half" idx="2"/>
          </p:nvPr>
        </p:nvSpPr>
        <p:spPr>
          <a:xfrm>
            <a:off x="4784124" y="365126"/>
            <a:ext cx="3731226" cy="5811837"/>
          </a:xfrm>
        </p:spPr>
        <p:txBody>
          <a:bodyPr>
            <a:noAutofit/>
          </a:bodyPr>
          <a:lstStyle/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7881" y="197709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7924" y="197708"/>
            <a:ext cx="72163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ru-RU" alt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2019-жылдын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аймактар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экспорт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импорттук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операциялары</a:t>
            </a:r>
            <a:endParaRPr lang="ru-RU" sz="20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868" y="1725283"/>
            <a:ext cx="7027342" cy="408972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/>
          <p:cNvSpPr txBox="1"/>
          <p:nvPr/>
        </p:nvSpPr>
        <p:spPr>
          <a:xfrm>
            <a:off x="4880827" y="1725283"/>
            <a:ext cx="21178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ТЖ    – 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4068,9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59,2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ЕАЭБ -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 1604,0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60,8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34501" y="1522771"/>
            <a:ext cx="2082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ТЖ   – 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1033,4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15,0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ЕАЭБ -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 365,9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ky-KG" sz="1000" dirty="0">
                <a:latin typeface="Arial" pitchFamily="34" charset="0"/>
                <a:cs typeface="Arial" pitchFamily="34" charset="0"/>
              </a:rPr>
              <a:t>.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13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,9%)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4831492" y="2081509"/>
            <a:ext cx="410359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5232249" y="2081509"/>
            <a:ext cx="15725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2743200" y="1922881"/>
            <a:ext cx="1228725" cy="24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3971925" y="1925338"/>
            <a:ext cx="266700" cy="4676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78380" y="2147601"/>
            <a:ext cx="19591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ТЖ     –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95,9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(1,4%)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ЕАЭБ –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32,0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(1,2%)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828675" y="2547711"/>
            <a:ext cx="1914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87879" y="3052446"/>
            <a:ext cx="20393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ТЖ     –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258,9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(3,8%)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ЕАЭБ –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138,7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(5,3%)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678380" y="3452556"/>
            <a:ext cx="15123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416005" y="3989507"/>
            <a:ext cx="20393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ТЖ   –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375,3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(5,5%)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ЕАЭБ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– 92,4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(3,5%)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 flipV="1">
            <a:off x="1649158" y="4374228"/>
            <a:ext cx="1708404" cy="153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3357562" y="4374228"/>
            <a:ext cx="195263" cy="1120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14090" y="5414902"/>
            <a:ext cx="19591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ТЖ  –   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56,9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(0,8%)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ЕАЭБ -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17,9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(0,7%)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984588" y="5014792"/>
            <a:ext cx="20393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ТЖ   –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380,3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(5,5%)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ЕАЭБ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– 36,8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(1,4%)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926145" y="4174173"/>
            <a:ext cx="1863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ТЖ     -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5,1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(0,1%)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ЕАЭБ -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0,4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(0,0%)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861657" y="3238093"/>
            <a:ext cx="20120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ТЖ     –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258,9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(3,8%)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ЕАЭБ -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104,0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(3,9%)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41256" y="6410910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400" dirty="0">
                <a:solidFill>
                  <a:srgbClr val="ED7D31">
                    <a:lumMod val="75000"/>
                  </a:srgbClr>
                </a:solidFill>
                <a:latin typeface="Kyrghyz Times" pitchFamily="2" charset="0"/>
              </a:rPr>
              <a:t>Кыргыз Республикасынын Улуттук статистика комитети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723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410910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41256" y="6410910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400" dirty="0">
                <a:solidFill>
                  <a:srgbClr val="ED7D31">
                    <a:lumMod val="75000"/>
                  </a:srgbClr>
                </a:solidFill>
                <a:latin typeface="Kyrghyz Times" pitchFamily="2" charset="0"/>
              </a:rPr>
              <a:t>Кыргыз Республикасынын Улуттук статистика комитети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71544" y="1960520"/>
            <a:ext cx="535127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Көңүл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бургандыгыңыздарга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ыраазычылык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билдирем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algn="ctr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8856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1092</TotalTime>
  <Words>513</Words>
  <Application>Microsoft Office PowerPoint</Application>
  <PresentationFormat>Экран (4:3)</PresentationFormat>
  <Paragraphs>337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Kyrghyz Times</vt:lpstr>
      <vt:lpstr>Times New Roman</vt:lpstr>
      <vt:lpstr>Wingdings</vt:lpstr>
      <vt:lpstr>Тема Office</vt:lpstr>
      <vt:lpstr>Презентация PowerPoint</vt:lpstr>
      <vt:lpstr>2019-жылдын тышкы жана өз ара соодасынын негизги көрсөткүчтөрү (млн. АКШ доллары) </vt:lpstr>
      <vt:lpstr>  </vt:lpstr>
      <vt:lpstr>  </vt:lpstr>
      <vt:lpstr>Презентация PowerPoint</vt:lpstr>
      <vt:lpstr>Презентация PowerPoint</vt:lpstr>
      <vt:lpstr> 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Gsulaimanova</dc:creator>
  <cp:lastModifiedBy>Gsulaimanova</cp:lastModifiedBy>
  <cp:revision>131</cp:revision>
  <cp:lastPrinted>2018-10-29T10:59:41Z</cp:lastPrinted>
  <dcterms:created xsi:type="dcterms:W3CDTF">2018-10-19T10:18:22Z</dcterms:created>
  <dcterms:modified xsi:type="dcterms:W3CDTF">2020-02-10T08:08:52Z</dcterms:modified>
</cp:coreProperties>
</file>