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</p:sldMasterIdLst>
  <p:notesMasterIdLst>
    <p:notesMasterId r:id="rId13"/>
  </p:notesMasterIdLst>
  <p:handoutMasterIdLst>
    <p:handoutMasterId r:id="rId14"/>
  </p:handoutMasterIdLst>
  <p:sldIdLst>
    <p:sldId id="259" r:id="rId3"/>
    <p:sldId id="303" r:id="rId4"/>
    <p:sldId id="300" r:id="rId5"/>
    <p:sldId id="293" r:id="rId6"/>
    <p:sldId id="302" r:id="rId7"/>
    <p:sldId id="297" r:id="rId8"/>
    <p:sldId id="295" r:id="rId9"/>
    <p:sldId id="298" r:id="rId10"/>
    <p:sldId id="301" r:id="rId11"/>
    <p:sldId id="286" r:id="rId1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  <p15:guide id="3" orient="horz" pos="3131">
          <p15:clr>
            <a:srgbClr val="A4A3A4"/>
          </p15:clr>
        </p15:guide>
        <p15:guide id="4" pos="2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C24"/>
    <a:srgbClr val="0F1AF1"/>
    <a:srgbClr val="2E26CA"/>
    <a:srgbClr val="FFFF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3378" y="60"/>
      </p:cViewPr>
      <p:guideLst>
        <p:guide orient="horz" pos="3107"/>
        <p:guide pos="2121"/>
        <p:guide orient="horz" pos="3131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44;&#1048;&#1057;&#1050;%20&#1044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44;&#1080;&#1085;&#1072;&#1084;&#1080;&#1082;&#1072;%20&#1076;&#1083;&#1103;%20&#1089;&#1086;&#1094;&#1090;&#1088;&#1077;&#1085;&#1076;&#1072;%201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612381785610126E-2"/>
          <c:y val="4.7774158523344191E-2"/>
          <c:w val="0.90738761821438985"/>
          <c:h val="0.7375533270067625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'преступления 2010-2014'!$A$4</c:f>
              <c:strCache>
                <c:ptCount val="1"/>
                <c:pt idx="0">
                  <c:v>Количество зарегистрированных преступлений, случаев</c:v>
                </c:pt>
              </c:strCache>
            </c:strRef>
          </c:tx>
          <c:spPr>
            <a:solidFill>
              <a:srgbClr val="04AC2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'преступления 2010-2014'!$C$3:$G$3</c:f>
              <c:numCache>
                <c:formatCode>General</c:formatCode>
                <c:ptCount val="2"/>
                <c:pt idx="0">
                  <c:v>2012</c:v>
                </c:pt>
                <c:pt idx="1">
                  <c:v>2016</c:v>
                </c:pt>
              </c:numCache>
            </c:numRef>
          </c:cat>
          <c:val>
            <c:numRef>
              <c:f>'преступления 2010-2014'!$C$4:$G$4</c:f>
              <c:numCache>
                <c:formatCode>General</c:formatCode>
                <c:ptCount val="2"/>
                <c:pt idx="0">
                  <c:v>28847</c:v>
                </c:pt>
                <c:pt idx="1">
                  <c:v>27481</c:v>
                </c:pt>
              </c:numCache>
            </c:numRef>
          </c:val>
        </c:ser>
        <c:ser>
          <c:idx val="1"/>
          <c:order val="1"/>
          <c:tx>
            <c:strRef>
              <c:f>'преступления 2010-2014'!$A$5</c:f>
              <c:strCache>
                <c:ptCount val="1"/>
                <c:pt idx="0">
                  <c:v>из них тяжких и особо тяжких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2.2727272727272728E-2"/>
                  <c:y val="4.2735042735041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5151515151515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6262626262626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26262626262626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6767676767676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'преступления 2010-2014'!$C$3:$G$3</c:f>
              <c:numCache>
                <c:formatCode>General</c:formatCode>
                <c:ptCount val="2"/>
                <c:pt idx="0">
                  <c:v>2012</c:v>
                </c:pt>
                <c:pt idx="1">
                  <c:v>2016</c:v>
                </c:pt>
              </c:numCache>
            </c:numRef>
          </c:cat>
          <c:val>
            <c:numRef>
              <c:f>'преступления 2010-2014'!$C$5:$G$5</c:f>
              <c:numCache>
                <c:formatCode>General</c:formatCode>
                <c:ptCount val="2"/>
                <c:pt idx="0">
                  <c:v>4099</c:v>
                </c:pt>
                <c:pt idx="1">
                  <c:v>3933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overlap val="89"/>
        <c:axId val="205259536"/>
        <c:axId val="205252480"/>
      </c:barChart>
      <c:catAx>
        <c:axId val="205259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5252480"/>
        <c:crosses val="autoZero"/>
        <c:auto val="1"/>
        <c:lblAlgn val="ctr"/>
        <c:lblOffset val="100"/>
        <c:noMultiLvlLbl val="0"/>
      </c:catAx>
      <c:valAx>
        <c:axId val="205252480"/>
        <c:scaling>
          <c:orientation val="minMax"/>
          <c:max val="35000"/>
        </c:scaling>
        <c:delete val="1"/>
        <c:axPos val="b"/>
        <c:numFmt formatCode="General" sourceLinked="1"/>
        <c:majorTickMark val="out"/>
        <c:minorTickMark val="none"/>
        <c:tickLblPos val="nextTo"/>
        <c:crossAx val="205259536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1541299889436894E-2"/>
          <c:y val="0"/>
          <c:w val="0.78353246299909107"/>
          <c:h val="0.9338564979595607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0"/>
        <c:holeSize val="37"/>
      </c:doughnutChart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2900735722629046"/>
          <c:y val="2.6945308545964029E-2"/>
          <c:w val="0.54411987901748238"/>
          <c:h val="0.913378837536570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Лист10!$A$40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45000"/>
                    <a:satMod val="155000"/>
                  </a:schemeClr>
                </a:gs>
                <a:gs pos="60000">
                  <a:schemeClr val="accent1">
                    <a:shade val="95000"/>
                    <a:satMod val="150000"/>
                  </a:schemeClr>
                </a:gs>
                <a:gs pos="100000">
                  <a:schemeClr val="accent1">
                    <a:tint val="87000"/>
                    <a:satMod val="2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65500" dist="38100" dir="5400000" rotWithShape="0">
                <a:srgbClr val="000000">
                  <a:alpha val="4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12000000"/>
              </a:lightRig>
            </a:scene3d>
            <a:sp3d prstMaterial="powder">
              <a:bevelT h="508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Лист10!$B$39:$H$39</c:f>
              <c:strCache>
                <c:ptCount val="7"/>
                <c:pt idx="0">
                  <c:v> изнасилования и покушения на изнасилование</c:v>
                </c:pt>
                <c:pt idx="1">
                  <c:v> умышленные убийства и покушения на убийство</c:v>
                </c:pt>
                <c:pt idx="2">
                  <c:v> грабежи </c:v>
                </c:pt>
                <c:pt idx="3">
                  <c:v> преступления, связанные с незаконнымоборотом наркотиков</c:v>
                </c:pt>
                <c:pt idx="4">
                  <c:v> хулиганство</c:v>
                </c:pt>
                <c:pt idx="5">
                  <c:v>мошенничество</c:v>
                </c:pt>
                <c:pt idx="6">
                  <c:v> кражи</c:v>
                </c:pt>
              </c:strCache>
            </c:strRef>
          </c:cat>
          <c:val>
            <c:numRef>
              <c:f>Лист10!$B$40:$H$40</c:f>
              <c:numCache>
                <c:formatCode>0.0</c:formatCode>
                <c:ptCount val="7"/>
                <c:pt idx="0">
                  <c:v>0.90244168698373417</c:v>
                </c:pt>
                <c:pt idx="1">
                  <c:v>0.97158036461555253</c:v>
                </c:pt>
                <c:pt idx="2">
                  <c:v>3.5260725592227358</c:v>
                </c:pt>
                <c:pt idx="3">
                  <c:v>6.3243695644263305</c:v>
                </c:pt>
                <c:pt idx="4">
                  <c:v>7.5870601506495392</c:v>
                </c:pt>
                <c:pt idx="5">
                  <c:v>14.901204468541902</c:v>
                </c:pt>
                <c:pt idx="6">
                  <c:v>33.812452239729268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5254048"/>
        <c:axId val="205257968"/>
      </c:barChart>
      <c:catAx>
        <c:axId val="20525404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257968"/>
        <c:crosses val="autoZero"/>
        <c:auto val="1"/>
        <c:lblAlgn val="ctr"/>
        <c:lblOffset val="100"/>
        <c:noMultiLvlLbl val="0"/>
      </c:catAx>
      <c:valAx>
        <c:axId val="205257968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254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Доля</a:t>
            </a:r>
            <a:r>
              <a:rPr lang="ru-RU" baseline="0"/>
              <a:t> выявленных лиц</a:t>
            </a:r>
            <a:br>
              <a:rPr lang="ru-RU" baseline="0"/>
            </a:br>
            <a:r>
              <a:rPr lang="ru-RU" baseline="0"/>
              <a:t>по возрастам</a:t>
            </a:r>
          </a:p>
          <a:p>
            <a:pPr>
              <a:defRPr/>
            </a:pPr>
            <a:r>
              <a:rPr lang="ru-RU" sz="1200" b="0" i="1" baseline="0"/>
              <a:t>(от общего числа лиц)</a:t>
            </a:r>
            <a:endParaRPr lang="ru-RU" sz="1200" b="0" i="1"/>
          </a:p>
        </c:rich>
      </c:tx>
      <c:layout>
        <c:manualLayout>
          <c:xMode val="edge"/>
          <c:yMode val="edge"/>
          <c:x val="0.34085814234332645"/>
          <c:y val="0.44912287126899836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3091954667419176"/>
          <c:y val="8.1627319140024617E-3"/>
          <c:w val="0.69426677005905202"/>
          <c:h val="0.9918371482634438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explosion val="2"/>
          </c:dPt>
          <c:dPt>
            <c:idx val="3"/>
            <c:bubble3D val="0"/>
            <c:explosion val="4"/>
          </c:dPt>
          <c:dPt>
            <c:idx val="4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Lbls>
            <c:dLbl>
              <c:idx val="0"/>
              <c:layout>
                <c:manualLayout>
                  <c:x val="2.01648954904999E-2"/>
                  <c:y val="-4.0947932296707359E-2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 14 -17 лет;</a:t>
                    </a:r>
                    <a:br>
                      <a:rPr lang="ru-RU" b="1" i="1"/>
                    </a:br>
                    <a:r>
                      <a:rPr lang="ru-RU" b="1" i="1"/>
                      <a:t>6,3%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8017654564526227E-3"/>
                  <c:y val="-2.8042555060797089E-4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18 - 24 лет;</a:t>
                    </a:r>
                    <a:br>
                      <a:rPr lang="ru-RU" b="1" i="1"/>
                    </a:br>
                    <a:r>
                      <a:rPr lang="ru-RU" b="1" i="1"/>
                      <a:t>23,0%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617903307586092E-2"/>
                  <c:y val="5.1636980698157395E-3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25 - 29 лет;</a:t>
                    </a:r>
                    <a:br>
                      <a:rPr lang="ru-RU" b="1" i="1"/>
                    </a:br>
                    <a:r>
                      <a:rPr lang="ru-RU" b="1" i="1"/>
                      <a:t>13,5%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8402955619407708E-2"/>
                  <c:y val="7.8664957577977174E-2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30 - 49 лет;</a:t>
                    </a:r>
                    <a:br>
                      <a:rPr lang="ru-RU" b="1" i="1"/>
                    </a:br>
                    <a:r>
                      <a:rPr lang="ru-RU" b="1" i="1"/>
                      <a:t>44,4%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6259739103621832E-2"/>
                  <c:y val="3.3207081974604806E-2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50  лет и старше;</a:t>
                    </a:r>
                  </a:p>
                  <a:p>
                    <a:r>
                      <a:rPr lang="ru-RU" b="1" i="1"/>
                      <a:t>12,8%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'презентация возраст'!$A$21:$A$25</c:f>
              <c:strCache>
                <c:ptCount val="5"/>
                <c:pt idx="0">
                  <c:v>    14 -17 лет</c:v>
                </c:pt>
                <c:pt idx="1">
                  <c:v>    18 - 24 лет</c:v>
                </c:pt>
                <c:pt idx="2">
                  <c:v>    25 - 29 лет</c:v>
                </c:pt>
                <c:pt idx="3">
                  <c:v>     30 - 49 лет</c:v>
                </c:pt>
                <c:pt idx="4">
                  <c:v>     50  лет и старше</c:v>
                </c:pt>
              </c:strCache>
            </c:strRef>
          </c:cat>
          <c:val>
            <c:numRef>
              <c:f>'презентация возраст'!$B$21:$B$25</c:f>
              <c:numCache>
                <c:formatCode>0.0</c:formatCode>
                <c:ptCount val="5"/>
                <c:pt idx="0" formatCode="General">
                  <c:v>6.3</c:v>
                </c:pt>
                <c:pt idx="1">
                  <c:v>23</c:v>
                </c:pt>
                <c:pt idx="2">
                  <c:v>13.5</c:v>
                </c:pt>
                <c:pt idx="3" formatCode="General">
                  <c:v>44.4</c:v>
                </c:pt>
                <c:pt idx="4">
                  <c:v>12.8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8333338145233108E-2"/>
          <c:y val="4.1666666666666664E-2"/>
          <c:w val="0.96333332370953373"/>
          <c:h val="0.581201085659747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'для презентации'!$B$2</c:f>
              <c:strCache>
                <c:ptCount val="1"/>
                <c:pt idx="0">
                  <c:v>Число поступивших дел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490484960098221E-3"/>
                  <c:y val="1.58259149357070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8980969920196441E-3"/>
                  <c:y val="1.5825914935707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презентации'!$A$3:$A$7</c:f>
              <c:strCache>
                <c:ptCount val="5"/>
                <c:pt idx="0">
                  <c:v>уголовные </c:v>
                </c:pt>
                <c:pt idx="1">
                  <c:v>гражданские </c:v>
                </c:pt>
                <c:pt idx="2">
                  <c:v>административные</c:v>
                </c:pt>
                <c:pt idx="3">
                  <c:v>дела об административных правонарушениях</c:v>
                </c:pt>
                <c:pt idx="4">
                  <c:v>экономические</c:v>
                </c:pt>
              </c:strCache>
            </c:strRef>
          </c:cat>
          <c:val>
            <c:numRef>
              <c:f>'для презентации'!$B$3:$B$7</c:f>
              <c:numCache>
                <c:formatCode>General</c:formatCode>
                <c:ptCount val="5"/>
                <c:pt idx="0">
                  <c:v>14895</c:v>
                </c:pt>
                <c:pt idx="1">
                  <c:v>76142</c:v>
                </c:pt>
                <c:pt idx="2">
                  <c:v>5884</c:v>
                </c:pt>
                <c:pt idx="3">
                  <c:v>32118</c:v>
                </c:pt>
                <c:pt idx="4">
                  <c:v>7387</c:v>
                </c:pt>
              </c:numCache>
            </c:numRef>
          </c:val>
        </c:ser>
        <c:ser>
          <c:idx val="1"/>
          <c:order val="1"/>
          <c:tx>
            <c:strRef>
              <c:f>'для презентации'!$C$2</c:f>
              <c:strCache>
                <c:ptCount val="1"/>
                <c:pt idx="0">
                  <c:v>Число оконченных дел за отчетный период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694290976058914E-2"/>
                  <c:y val="-1.5825914935707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8980969920196441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презентации'!$A$3:$A$7</c:f>
              <c:strCache>
                <c:ptCount val="5"/>
                <c:pt idx="0">
                  <c:v>уголовные </c:v>
                </c:pt>
                <c:pt idx="1">
                  <c:v>гражданские </c:v>
                </c:pt>
                <c:pt idx="2">
                  <c:v>административные</c:v>
                </c:pt>
                <c:pt idx="3">
                  <c:v>дела об административных правонарушениях</c:v>
                </c:pt>
                <c:pt idx="4">
                  <c:v>экономические</c:v>
                </c:pt>
              </c:strCache>
            </c:strRef>
          </c:cat>
          <c:val>
            <c:numRef>
              <c:f>'для презентации'!$C$3:$C$7</c:f>
              <c:numCache>
                <c:formatCode>General</c:formatCode>
                <c:ptCount val="5"/>
                <c:pt idx="0">
                  <c:v>15489</c:v>
                </c:pt>
                <c:pt idx="1">
                  <c:v>65271</c:v>
                </c:pt>
                <c:pt idx="2">
                  <c:v>3851</c:v>
                </c:pt>
                <c:pt idx="3">
                  <c:v>32355</c:v>
                </c:pt>
                <c:pt idx="4">
                  <c:v>5439</c:v>
                </c:pt>
              </c:numCache>
            </c:numRef>
          </c:val>
        </c:ser>
        <c:ser>
          <c:idx val="2"/>
          <c:order val="2"/>
          <c:tx>
            <c:strRef>
              <c:f>'для презентации'!$D$2</c:f>
              <c:strCache>
                <c:ptCount val="1"/>
                <c:pt idx="0">
                  <c:v>Число неоконченных дел на конец отчетного года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'для презентации'!$A$3:$A$7</c:f>
              <c:strCache>
                <c:ptCount val="5"/>
                <c:pt idx="0">
                  <c:v>уголовные </c:v>
                </c:pt>
                <c:pt idx="1">
                  <c:v>гражданские </c:v>
                </c:pt>
                <c:pt idx="2">
                  <c:v>административные</c:v>
                </c:pt>
                <c:pt idx="3">
                  <c:v>дела об административных правонарушениях</c:v>
                </c:pt>
                <c:pt idx="4">
                  <c:v>экономические</c:v>
                </c:pt>
              </c:strCache>
            </c:strRef>
          </c:cat>
          <c:val>
            <c:numRef>
              <c:f>'для презентации'!$D$3:$D$7</c:f>
              <c:numCache>
                <c:formatCode>General</c:formatCode>
                <c:ptCount val="5"/>
                <c:pt idx="0">
                  <c:v>2788</c:v>
                </c:pt>
                <c:pt idx="1">
                  <c:v>12197</c:v>
                </c:pt>
                <c:pt idx="2">
                  <c:v>1288</c:v>
                </c:pt>
                <c:pt idx="3">
                  <c:v>501</c:v>
                </c:pt>
                <c:pt idx="4">
                  <c:v>1123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0"/>
        <c:overlap val="-32"/>
        <c:axId val="205268944"/>
        <c:axId val="205274432"/>
      </c:barChart>
      <c:catAx>
        <c:axId val="205268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sm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274432"/>
        <c:crosses val="autoZero"/>
        <c:auto val="1"/>
        <c:lblAlgn val="ctr"/>
        <c:lblOffset val="100"/>
        <c:noMultiLvlLbl val="0"/>
      </c:catAx>
      <c:valAx>
        <c:axId val="2052744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26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4441370709310527E-2"/>
          <c:y val="0.79599089446682481"/>
          <c:w val="0.95249416820135058"/>
          <c:h val="0.136781794321164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422" cy="4975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148" y="1"/>
            <a:ext cx="2930421" cy="4975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D88D6E8E-5D1E-4588-8DF4-98B759B80C0E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388"/>
            <a:ext cx="2930422" cy="49752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148" y="9443388"/>
            <a:ext cx="2930421" cy="49752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32E281BF-D864-46DC-B0EF-610677686C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134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95CA6463-D6E9-483F-87E2-0B8A4B90B7E1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998" tIns="45999" rIns="91998" bIns="4599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3DA07736-7719-4009-AC0A-92454C5A8A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4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xfrm>
            <a:off x="500261" y="4502160"/>
            <a:ext cx="5408930" cy="447413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1pPr>
            <a:lvl2pPr marL="747482" indent="-287493"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2pPr>
            <a:lvl3pPr marL="1149972" indent="-229994"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3pPr>
            <a:lvl4pPr marL="1609961" indent="-229994"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4pPr>
            <a:lvl5pPr marL="2069950" indent="-229994" eaLnBrk="0" hangingPunct="0"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5pPr>
            <a:lvl6pPr marL="2529939" indent="-229994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6pPr>
            <a:lvl7pPr marL="2989928" indent="-229994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7pPr>
            <a:lvl8pPr marL="3449917" indent="-229994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8pPr>
            <a:lvl9pPr marL="3909906" indent="-229994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Tahoma" pitchFamily="34" charset="0"/>
                <a:cs typeface="Times New Roman" charset="0"/>
              </a:defRPr>
            </a:lvl9pPr>
          </a:lstStyle>
          <a:p>
            <a:pPr eaLnBrk="1" hangingPunct="1"/>
            <a:fld id="{38D34DEC-E52C-474C-8612-8EC1F377DBA1}" type="slidenum">
              <a:rPr lang="ru-RU" sz="1200"/>
              <a:pPr eaLnBrk="1" hangingPunct="1"/>
              <a:t>1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55684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580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6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6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6"/>
              </a:spcAft>
            </a:pPr>
            <a:endParaRPr lang="ru-RU" sz="1100" dirty="0">
              <a:ea typeface="Calibri"/>
              <a:cs typeface="Times New Roman"/>
            </a:endParaRPr>
          </a:p>
          <a:p>
            <a:pPr indent="452322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.</a:t>
            </a:r>
          </a:p>
          <a:p>
            <a:pPr indent="452322" algn="just"/>
            <a:endParaRPr lang="ru-RU" dirty="0">
              <a:solidFill>
                <a:prstClr val="black"/>
              </a:solidFill>
              <a:latin typeface="Times New Roman"/>
              <a:ea typeface="Arial Unicode MS"/>
            </a:endParaRPr>
          </a:p>
          <a:p>
            <a:pPr indent="452322" algn="just"/>
            <a:endParaRPr lang="ru-RU" dirty="0" smtClean="0">
              <a:solidFill>
                <a:prstClr val="black"/>
              </a:solidFill>
              <a:latin typeface="Times New Roman"/>
              <a:ea typeface="Arial Unicode MS"/>
            </a:endParaRPr>
          </a:p>
          <a:p>
            <a:pPr indent="452322" algn="just"/>
            <a:endParaRPr lang="en-US" dirty="0" smtClean="0">
              <a:latin typeface="Kyrghyz Times"/>
              <a:ea typeface="Arial Unicode M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28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06238" y="4608436"/>
            <a:ext cx="5408930" cy="4474131"/>
          </a:xfrm>
        </p:spPr>
        <p:txBody>
          <a:bodyPr/>
          <a:lstStyle/>
          <a:p>
            <a:pPr indent="459989" algn="just">
              <a:lnSpc>
                <a:spcPct val="115000"/>
              </a:lnSpc>
            </a:pPr>
            <a:endParaRPr lang="ru-RU" sz="11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91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319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2322" algn="just"/>
            <a:endParaRPr lang="ru-RU" dirty="0" smtClean="0">
              <a:solidFill>
                <a:prstClr val="black"/>
              </a:solidFill>
              <a:latin typeface="Kyrghyz Times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88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6963" y="746125"/>
            <a:ext cx="4567237" cy="34274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9989"/>
            <a:endParaRPr lang="ru-RU" dirty="0">
              <a:latin typeface="Times New Roman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42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813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30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69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3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6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8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19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0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1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2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3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4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6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7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8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29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0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1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2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3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4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5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6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7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8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39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0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1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2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3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4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5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6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7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8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49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0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1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2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3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4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5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6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7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59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0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1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2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3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4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5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6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  <p:sp>
            <p:nvSpPr>
              <p:cNvPr id="67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  <a:cs typeface="Times New Roman" charset="0"/>
                </a:endParaRPr>
              </a:p>
            </p:txBody>
          </p:sp>
        </p:grpSp>
        <p:sp>
          <p:nvSpPr>
            <p:cNvPr id="6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7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</p:grpSp>
      <p:sp>
        <p:nvSpPr>
          <p:cNvPr id="68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33187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33188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CA405-306D-4D7A-BD94-78EBF536EBD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861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510E0-45C9-4A30-B9AE-AEA4DB327B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932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8F1FE-E629-4C35-A19F-75884528801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099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9FDAA-6EEE-4303-B4E3-2526105E8E9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717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912E3-4E76-429D-AF11-B9485AB2AC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74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01BD4-F4FD-4035-BB48-61810E15F1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05927-D820-4460-90BB-434F9FE239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9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D4C1-1B57-46CE-B732-3DEEA5852D0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95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5C9C6-4DB8-402D-AA31-ABEFBF92B2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22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267B1-39C7-4E7D-B2A0-BDA91B0022D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23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7CC47-F1B0-40C3-8684-2F50A6ADD29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600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7" name="Rectangle 4"/>
              <p:cNvSpPr>
                <a:spLocks noChangeArrowheads="1"/>
              </p:cNvSpPr>
              <p:nvPr userDrawn="1"/>
            </p:nvSpPr>
            <p:spPr bwMode="ltGray">
              <a:xfrm>
                <a:off x="0" y="1248"/>
                <a:ext cx="5760" cy="11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8" name="Rectangle 5" descr="Cacback"/>
              <p:cNvSpPr>
                <a:spLocks noChangeArrowheads="1"/>
              </p:cNvSpPr>
              <p:nvPr userDrawn="1"/>
            </p:nvSpPr>
            <p:spPr bwMode="ltGray">
              <a:xfrm>
                <a:off x="0" y="0"/>
                <a:ext cx="1119" cy="4320"/>
              </a:xfrm>
              <a:prstGeom prst="rect">
                <a:avLst/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</p:grpSp>
        <p:sp>
          <p:nvSpPr>
            <p:cNvPr id="6" name="Rectangle 6"/>
            <p:cNvSpPr>
              <a:spLocks noChangeArrowheads="1"/>
            </p:cNvSpPr>
            <p:nvPr/>
          </p:nvSpPr>
          <p:spPr bwMode="white">
            <a:xfrm>
              <a:off x="816" y="2592"/>
              <a:ext cx="701" cy="1728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0" y="1371600"/>
            <a:ext cx="8405813" cy="1246188"/>
            <a:chOff x="0" y="864"/>
            <a:chExt cx="5295" cy="785"/>
          </a:xfrm>
        </p:grpSpPr>
        <p:sp>
          <p:nvSpPr>
            <p:cNvPr id="10" name="Freeform 8"/>
            <p:cNvSpPr>
              <a:spLocks/>
            </p:cNvSpPr>
            <p:nvPr userDrawn="1"/>
          </p:nvSpPr>
          <p:spPr bwMode="auto">
            <a:xfrm rot="-507431">
              <a:off x="0" y="1477"/>
              <a:ext cx="1059" cy="172"/>
            </a:xfrm>
            <a:custGeom>
              <a:avLst/>
              <a:gdLst>
                <a:gd name="T0" fmla="*/ 1059 w 1059"/>
                <a:gd name="T1" fmla="*/ 0 h 172"/>
                <a:gd name="T2" fmla="*/ 147 w 1059"/>
                <a:gd name="T3" fmla="*/ 144 h 172"/>
                <a:gd name="T4" fmla="*/ 177 w 1059"/>
                <a:gd name="T5" fmla="*/ 171 h 172"/>
                <a:gd name="T6" fmla="*/ 1059 w 1059"/>
                <a:gd name="T7" fmla="*/ 24 h 172"/>
                <a:gd name="T8" fmla="*/ 1059 w 1059"/>
                <a:gd name="T9" fmla="*/ 0 h 1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9" h="172">
                  <a:moveTo>
                    <a:pt x="1059" y="0"/>
                  </a:moveTo>
                  <a:cubicBezTo>
                    <a:pt x="543" y="45"/>
                    <a:pt x="291" y="112"/>
                    <a:pt x="147" y="144"/>
                  </a:cubicBezTo>
                  <a:cubicBezTo>
                    <a:pt x="0" y="172"/>
                    <a:pt x="153" y="147"/>
                    <a:pt x="177" y="171"/>
                  </a:cubicBezTo>
                  <a:cubicBezTo>
                    <a:pt x="329" y="151"/>
                    <a:pt x="339" y="99"/>
                    <a:pt x="1059" y="24"/>
                  </a:cubicBezTo>
                  <a:cubicBezTo>
                    <a:pt x="1059" y="24"/>
                    <a:pt x="1059" y="0"/>
                    <a:pt x="1059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 rot="-507431">
              <a:off x="1173" y="864"/>
              <a:ext cx="4122" cy="630"/>
            </a:xfrm>
            <a:custGeom>
              <a:avLst/>
              <a:gdLst>
                <a:gd name="T0" fmla="*/ 0 w 4122"/>
                <a:gd name="T1" fmla="*/ 204 h 630"/>
                <a:gd name="T2" fmla="*/ 3544 w 4122"/>
                <a:gd name="T3" fmla="*/ 348 h 630"/>
                <a:gd name="T4" fmla="*/ 3680 w 4122"/>
                <a:gd name="T5" fmla="*/ 630 h 630"/>
                <a:gd name="T6" fmla="*/ 3616 w 4122"/>
                <a:gd name="T7" fmla="*/ 624 h 630"/>
                <a:gd name="T8" fmla="*/ 3534 w 4122"/>
                <a:gd name="T9" fmla="*/ 368 h 630"/>
                <a:gd name="T10" fmla="*/ 17 w 4122"/>
                <a:gd name="T11" fmla="*/ 231 h 630"/>
                <a:gd name="T12" fmla="*/ 0 w 4122"/>
                <a:gd name="T13" fmla="*/ 204 h 6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22" h="630">
                  <a:moveTo>
                    <a:pt x="0" y="204"/>
                  </a:moveTo>
                  <a:cubicBezTo>
                    <a:pt x="255" y="198"/>
                    <a:pt x="1686" y="0"/>
                    <a:pt x="3544" y="348"/>
                  </a:cubicBezTo>
                  <a:cubicBezTo>
                    <a:pt x="4122" y="464"/>
                    <a:pt x="3754" y="614"/>
                    <a:pt x="3680" y="630"/>
                  </a:cubicBezTo>
                  <a:cubicBezTo>
                    <a:pt x="3680" y="630"/>
                    <a:pt x="3642" y="626"/>
                    <a:pt x="3616" y="624"/>
                  </a:cubicBezTo>
                  <a:cubicBezTo>
                    <a:pt x="3678" y="612"/>
                    <a:pt x="4118" y="488"/>
                    <a:pt x="3534" y="368"/>
                  </a:cubicBezTo>
                  <a:cubicBezTo>
                    <a:pt x="2029" y="98"/>
                    <a:pt x="696" y="156"/>
                    <a:pt x="17" y="231"/>
                  </a:cubicBezTo>
                  <a:cubicBezTo>
                    <a:pt x="17" y="231"/>
                    <a:pt x="0" y="204"/>
                    <a:pt x="0" y="20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  <p:grpSp>
          <p:nvGrpSpPr>
            <p:cNvPr id="12" name="Group 10"/>
            <p:cNvGrpSpPr>
              <a:grpSpLocks/>
            </p:cNvGrpSpPr>
            <p:nvPr userDrawn="1"/>
          </p:nvGrpSpPr>
          <p:grpSpPr bwMode="auto">
            <a:xfrm>
              <a:off x="1008" y="1248"/>
              <a:ext cx="288" cy="288"/>
              <a:chOff x="1033" y="326"/>
              <a:chExt cx="192" cy="192"/>
            </a:xfrm>
          </p:grpSpPr>
          <p:sp>
            <p:nvSpPr>
              <p:cNvPr id="13" name="Oval 11"/>
              <p:cNvSpPr>
                <a:spLocks noChangeArrowheads="1"/>
              </p:cNvSpPr>
              <p:nvPr/>
            </p:nvSpPr>
            <p:spPr bwMode="auto">
              <a:xfrm>
                <a:off x="1033" y="32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4" name="Oval 12"/>
              <p:cNvSpPr>
                <a:spLocks noChangeArrowheads="1"/>
              </p:cNvSpPr>
              <p:nvPr/>
            </p:nvSpPr>
            <p:spPr bwMode="auto">
              <a:xfrm>
                <a:off x="1129" y="377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1063" y="350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6" name="Oval 14"/>
              <p:cNvSpPr>
                <a:spLocks noChangeArrowheads="1"/>
              </p:cNvSpPr>
              <p:nvPr/>
            </p:nvSpPr>
            <p:spPr bwMode="auto">
              <a:xfrm>
                <a:off x="1063" y="404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>
                <a:off x="1108" y="42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>
                <a:off x="1168" y="416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>
                <a:off x="1120" y="461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>
                <a:off x="1063" y="45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>
                <a:off x="1117" y="329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</p:grpSp>
      </p:grpSp>
      <p:sp>
        <p:nvSpPr>
          <p:cNvPr id="101396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828800" y="2133600"/>
            <a:ext cx="7315200" cy="1600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1397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953F1-CFD3-47C2-B122-93422A84CA0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3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334F3-427F-4364-8690-0A2674D26A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60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AEE87-E61D-479A-8998-7BA394D318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723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03DA7-635C-42E3-9386-4C22BA180EB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098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1C49A-DDFF-4434-958A-8BE17D8E3B4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49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6EE71-A052-4D3A-AF55-4D93EB3125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39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2143C-D53B-4DE7-A1F2-C896139955D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399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4B73A-E244-4E4E-852B-677C4F943B7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7889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0F194-09AA-4C22-9E54-5D389AB6AF5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8775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CCA26-0F05-48DA-9402-03C38B743E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084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67525" y="457200"/>
            <a:ext cx="2058988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6029325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7AAFC-9246-4BA9-98B3-F43EC8F1F3A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65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1032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4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5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6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7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8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39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0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1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2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3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4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5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6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7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8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49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0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1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2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3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4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5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6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7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8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59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0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1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2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3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4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5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6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7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8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69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0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1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2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3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4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5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6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7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8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79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0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1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2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3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4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5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6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7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8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89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90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91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92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  <p:sp>
          <p:nvSpPr>
            <p:cNvPr id="1093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cs typeface="Times New Roman" charset="0"/>
              </a:endParaRPr>
            </a:p>
          </p:txBody>
        </p:sp>
      </p:grpSp>
      <p:sp>
        <p:nvSpPr>
          <p:cNvPr id="1027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2163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32164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132165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40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23813" y="-141288"/>
            <a:ext cx="9167813" cy="6999288"/>
            <a:chOff x="-15" y="-89"/>
            <a:chExt cx="5775" cy="4409"/>
          </a:xfrm>
        </p:grpSpPr>
        <p:sp>
          <p:nvSpPr>
            <p:cNvPr id="1032" name="Rectangle 3"/>
            <p:cNvSpPr>
              <a:spLocks noChangeArrowheads="1"/>
            </p:cNvSpPr>
            <p:nvPr userDrawn="1"/>
          </p:nvSpPr>
          <p:spPr bwMode="ltGray">
            <a:xfrm>
              <a:off x="0" y="301"/>
              <a:ext cx="5760" cy="7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  <p:sp>
          <p:nvSpPr>
            <p:cNvPr id="1033" name="Rectangle 4" descr="Cacback"/>
            <p:cNvSpPr>
              <a:spLocks noChangeArrowheads="1"/>
            </p:cNvSpPr>
            <p:nvPr userDrawn="1"/>
          </p:nvSpPr>
          <p:spPr bwMode="ltGray">
            <a:xfrm>
              <a:off x="0" y="0"/>
              <a:ext cx="1119" cy="4320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-15" y="-89"/>
              <a:ext cx="5295" cy="785"/>
              <a:chOff x="20" y="-89"/>
              <a:chExt cx="5295" cy="785"/>
            </a:xfrm>
          </p:grpSpPr>
          <p:sp>
            <p:nvSpPr>
              <p:cNvPr id="1036" name="Freeform 6"/>
              <p:cNvSpPr>
                <a:spLocks/>
              </p:cNvSpPr>
              <p:nvPr userDrawn="1"/>
            </p:nvSpPr>
            <p:spPr bwMode="auto">
              <a:xfrm rot="-507431">
                <a:off x="20" y="524"/>
                <a:ext cx="1059" cy="172"/>
              </a:xfrm>
              <a:custGeom>
                <a:avLst/>
                <a:gdLst>
                  <a:gd name="T0" fmla="*/ 1059 w 1059"/>
                  <a:gd name="T1" fmla="*/ 0 h 172"/>
                  <a:gd name="T2" fmla="*/ 147 w 1059"/>
                  <a:gd name="T3" fmla="*/ 144 h 172"/>
                  <a:gd name="T4" fmla="*/ 177 w 1059"/>
                  <a:gd name="T5" fmla="*/ 171 h 172"/>
                  <a:gd name="T6" fmla="*/ 1059 w 1059"/>
                  <a:gd name="T7" fmla="*/ 24 h 172"/>
                  <a:gd name="T8" fmla="*/ 1059 w 1059"/>
                  <a:gd name="T9" fmla="*/ 0 h 1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59" h="172">
                    <a:moveTo>
                      <a:pt x="1059" y="0"/>
                    </a:moveTo>
                    <a:cubicBezTo>
                      <a:pt x="543" y="45"/>
                      <a:pt x="291" y="112"/>
                      <a:pt x="147" y="144"/>
                    </a:cubicBezTo>
                    <a:cubicBezTo>
                      <a:pt x="0" y="172"/>
                      <a:pt x="153" y="147"/>
                      <a:pt x="177" y="171"/>
                    </a:cubicBezTo>
                    <a:cubicBezTo>
                      <a:pt x="329" y="151"/>
                      <a:pt x="339" y="99"/>
                      <a:pt x="1059" y="24"/>
                    </a:cubicBezTo>
                    <a:cubicBezTo>
                      <a:pt x="1059" y="24"/>
                      <a:pt x="1059" y="0"/>
                      <a:pt x="10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sp>
            <p:nvSpPr>
              <p:cNvPr id="1037" name="Freeform 7"/>
              <p:cNvSpPr>
                <a:spLocks/>
              </p:cNvSpPr>
              <p:nvPr userDrawn="1"/>
            </p:nvSpPr>
            <p:spPr bwMode="auto">
              <a:xfrm rot="-507431">
                <a:off x="1193" y="-89"/>
                <a:ext cx="4122" cy="630"/>
              </a:xfrm>
              <a:custGeom>
                <a:avLst/>
                <a:gdLst>
                  <a:gd name="T0" fmla="*/ 0 w 4122"/>
                  <a:gd name="T1" fmla="*/ 204 h 630"/>
                  <a:gd name="T2" fmla="*/ 3544 w 4122"/>
                  <a:gd name="T3" fmla="*/ 348 h 630"/>
                  <a:gd name="T4" fmla="*/ 3680 w 4122"/>
                  <a:gd name="T5" fmla="*/ 630 h 630"/>
                  <a:gd name="T6" fmla="*/ 3616 w 4122"/>
                  <a:gd name="T7" fmla="*/ 624 h 630"/>
                  <a:gd name="T8" fmla="*/ 3534 w 4122"/>
                  <a:gd name="T9" fmla="*/ 368 h 630"/>
                  <a:gd name="T10" fmla="*/ 17 w 4122"/>
                  <a:gd name="T11" fmla="*/ 231 h 630"/>
                  <a:gd name="T12" fmla="*/ 0 w 4122"/>
                  <a:gd name="T13" fmla="*/ 204 h 6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122" h="630">
                    <a:moveTo>
                      <a:pt x="0" y="204"/>
                    </a:moveTo>
                    <a:cubicBezTo>
                      <a:pt x="255" y="198"/>
                      <a:pt x="1686" y="0"/>
                      <a:pt x="3544" y="348"/>
                    </a:cubicBezTo>
                    <a:cubicBezTo>
                      <a:pt x="4122" y="464"/>
                      <a:pt x="3754" y="614"/>
                      <a:pt x="3680" y="630"/>
                    </a:cubicBezTo>
                    <a:cubicBezTo>
                      <a:pt x="3680" y="630"/>
                      <a:pt x="3642" y="626"/>
                      <a:pt x="3616" y="624"/>
                    </a:cubicBezTo>
                    <a:cubicBezTo>
                      <a:pt x="3678" y="612"/>
                      <a:pt x="4118" y="488"/>
                      <a:pt x="3534" y="368"/>
                    </a:cubicBezTo>
                    <a:cubicBezTo>
                      <a:pt x="2029" y="98"/>
                      <a:pt x="696" y="156"/>
                      <a:pt x="17" y="231"/>
                    </a:cubicBezTo>
                    <a:cubicBezTo>
                      <a:pt x="17" y="231"/>
                      <a:pt x="0" y="204"/>
                      <a:pt x="0" y="204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200" b="1">
                  <a:solidFill>
                    <a:srgbClr val="000099"/>
                  </a:solidFill>
                  <a:latin typeface="Tahoma" pitchFamily="34" charset="0"/>
                  <a:cs typeface="Times New Roman" charset="0"/>
                </a:endParaRPr>
              </a:p>
            </p:txBody>
          </p:sp>
          <p:grpSp>
            <p:nvGrpSpPr>
              <p:cNvPr id="1038" name="Group 8"/>
              <p:cNvGrpSpPr>
                <a:grpSpLocks/>
              </p:cNvGrpSpPr>
              <p:nvPr userDrawn="1"/>
            </p:nvGrpSpPr>
            <p:grpSpPr bwMode="auto">
              <a:xfrm>
                <a:off x="1033" y="326"/>
                <a:ext cx="192" cy="192"/>
                <a:chOff x="1033" y="326"/>
                <a:chExt cx="192" cy="192"/>
              </a:xfrm>
            </p:grpSpPr>
            <p:sp>
              <p:nvSpPr>
                <p:cNvPr id="1039" name="Oval 9"/>
                <p:cNvSpPr>
                  <a:spLocks noChangeArrowheads="1"/>
                </p:cNvSpPr>
                <p:nvPr/>
              </p:nvSpPr>
              <p:spPr bwMode="auto">
                <a:xfrm>
                  <a:off x="1033" y="326"/>
                  <a:ext cx="192" cy="19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0" name="Oval 10"/>
                <p:cNvSpPr>
                  <a:spLocks noChangeArrowheads="1"/>
                </p:cNvSpPr>
                <p:nvPr/>
              </p:nvSpPr>
              <p:spPr bwMode="auto">
                <a:xfrm>
                  <a:off x="1129" y="377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1" name="Oval 11"/>
                <p:cNvSpPr>
                  <a:spLocks noChangeArrowheads="1"/>
                </p:cNvSpPr>
                <p:nvPr/>
              </p:nvSpPr>
              <p:spPr bwMode="auto">
                <a:xfrm>
                  <a:off x="1063" y="350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2" name="Oval 12"/>
                <p:cNvSpPr>
                  <a:spLocks noChangeArrowheads="1"/>
                </p:cNvSpPr>
                <p:nvPr/>
              </p:nvSpPr>
              <p:spPr bwMode="auto">
                <a:xfrm>
                  <a:off x="1063" y="404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3" name="Oval 13"/>
                <p:cNvSpPr>
                  <a:spLocks noChangeArrowheads="1"/>
                </p:cNvSpPr>
                <p:nvPr/>
              </p:nvSpPr>
              <p:spPr bwMode="auto">
                <a:xfrm>
                  <a:off x="1108" y="42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4" name="Oval 14"/>
                <p:cNvSpPr>
                  <a:spLocks noChangeArrowheads="1"/>
                </p:cNvSpPr>
                <p:nvPr/>
              </p:nvSpPr>
              <p:spPr bwMode="auto">
                <a:xfrm>
                  <a:off x="1168" y="416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5" name="Oval 15"/>
                <p:cNvSpPr>
                  <a:spLocks noChangeArrowheads="1"/>
                </p:cNvSpPr>
                <p:nvPr/>
              </p:nvSpPr>
              <p:spPr bwMode="auto">
                <a:xfrm>
                  <a:off x="1120" y="461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6" name="Oval 16"/>
                <p:cNvSpPr>
                  <a:spLocks noChangeArrowheads="1"/>
                </p:cNvSpPr>
                <p:nvPr/>
              </p:nvSpPr>
              <p:spPr bwMode="auto">
                <a:xfrm>
                  <a:off x="1063" y="45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  <p:sp>
              <p:nvSpPr>
                <p:cNvPr id="1047" name="Oval 17"/>
                <p:cNvSpPr>
                  <a:spLocks noChangeArrowheads="1"/>
                </p:cNvSpPr>
                <p:nvPr/>
              </p:nvSpPr>
              <p:spPr bwMode="auto">
                <a:xfrm>
                  <a:off x="1117" y="329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3200" b="1">
                    <a:solidFill>
                      <a:srgbClr val="000099"/>
                    </a:solidFill>
                    <a:latin typeface="Tahoma" pitchFamily="34" charset="0"/>
                    <a:cs typeface="Times New Roman" charset="0"/>
                  </a:endParaRPr>
                </a:p>
              </p:txBody>
            </p:sp>
          </p:grpSp>
        </p:grpSp>
        <p:sp>
          <p:nvSpPr>
            <p:cNvPr id="1035" name="Rectangle 18"/>
            <p:cNvSpPr>
              <a:spLocks noChangeArrowheads="1"/>
            </p:cNvSpPr>
            <p:nvPr userDrawn="1"/>
          </p:nvSpPr>
          <p:spPr bwMode="white">
            <a:xfrm>
              <a:off x="426" y="1185"/>
              <a:ext cx="701" cy="3135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3200" b="1">
                <a:solidFill>
                  <a:srgbClr val="000099"/>
                </a:solidFill>
                <a:latin typeface="Tahoma" pitchFamily="34" charset="0"/>
                <a:cs typeface="Times New Roman" charset="0"/>
              </a:endParaRPr>
            </a:p>
          </p:txBody>
        </p:sp>
      </p:grpSp>
      <p:sp>
        <p:nvSpPr>
          <p:cNvPr id="1027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115411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0373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0374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0375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+mn-lt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9D3F79-777E-4526-9A04-5E1101B3E14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96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491880" y="5661025"/>
            <a:ext cx="5325095" cy="1044575"/>
          </a:xfrm>
        </p:spPr>
        <p:txBody>
          <a:bodyPr/>
          <a:lstStyle/>
          <a:p>
            <a:pPr algn="just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</a:rPr>
              <a:t>Отдел социальной статистики Управления социально-демографической статистики и рынка </a:t>
            </a: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</a:rPr>
              <a:t>труда, </a:t>
            </a:r>
          </a:p>
          <a:p>
            <a:pPr algn="just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</a:rPr>
              <a:t>Динара </a:t>
            </a:r>
            <a:r>
              <a:rPr lang="ru-RU" sz="1600" b="1" dirty="0" err="1" smtClean="0">
                <a:solidFill>
                  <a:srgbClr val="0000FF"/>
                </a:solidFill>
                <a:latin typeface="Times New Roman" pitchFamily="18" charset="0"/>
              </a:rPr>
              <a:t>Сооромбаева</a:t>
            </a:r>
            <a:endParaRPr lang="ru-RU" sz="1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9FCD41-B164-4E72-A64B-0FB34E8CB88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1043608" y="2318544"/>
            <a:ext cx="7560840" cy="269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Основные показатели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преступности в 201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15" y="1448864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4208" y="577597"/>
            <a:ext cx="69127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Семинар «Статистика преступности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тенденции и перспективы </a:t>
            </a:r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развития»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2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Бишкек</a:t>
            </a:r>
            <a:r>
              <a:rPr lang="ru-RU" sz="2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20-21 июня 2017г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38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1538" y="977682"/>
            <a:ext cx="8162925" cy="646331"/>
          </a:xfrm>
        </p:spPr>
        <p:txBody>
          <a:bodyPr/>
          <a:lstStyle/>
          <a:p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Зарегистрированные преступления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577977"/>
              </p:ext>
            </p:extLst>
          </p:nvPr>
        </p:nvGraphicFramePr>
        <p:xfrm>
          <a:off x="912813" y="1905000"/>
          <a:ext cx="8110537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88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187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1939925" y="3925888"/>
            <a:ext cx="2719388" cy="1560512"/>
          </a:xfrm>
          <a:custGeom>
            <a:avLst/>
            <a:gdLst>
              <a:gd name="T0" fmla="*/ 1318 w 1713"/>
              <a:gd name="T1" fmla="*/ 121 h 983"/>
              <a:gd name="T2" fmla="*/ 1357 w 1713"/>
              <a:gd name="T3" fmla="*/ 164 h 983"/>
              <a:gd name="T4" fmla="*/ 1407 w 1713"/>
              <a:gd name="T5" fmla="*/ 199 h 983"/>
              <a:gd name="T6" fmla="*/ 1450 w 1713"/>
              <a:gd name="T7" fmla="*/ 239 h 983"/>
              <a:gd name="T8" fmla="*/ 1507 w 1713"/>
              <a:gd name="T9" fmla="*/ 253 h 983"/>
              <a:gd name="T10" fmla="*/ 1546 w 1713"/>
              <a:gd name="T11" fmla="*/ 278 h 983"/>
              <a:gd name="T12" fmla="*/ 1567 w 1713"/>
              <a:gd name="T13" fmla="*/ 299 h 983"/>
              <a:gd name="T14" fmla="*/ 1607 w 1713"/>
              <a:gd name="T15" fmla="*/ 314 h 983"/>
              <a:gd name="T16" fmla="*/ 1653 w 1713"/>
              <a:gd name="T17" fmla="*/ 346 h 983"/>
              <a:gd name="T18" fmla="*/ 1393 w 1713"/>
              <a:gd name="T19" fmla="*/ 517 h 983"/>
              <a:gd name="T20" fmla="*/ 1222 w 1713"/>
              <a:gd name="T21" fmla="*/ 595 h 983"/>
              <a:gd name="T22" fmla="*/ 1218 w 1713"/>
              <a:gd name="T23" fmla="*/ 713 h 983"/>
              <a:gd name="T24" fmla="*/ 1200 w 1713"/>
              <a:gd name="T25" fmla="*/ 798 h 983"/>
              <a:gd name="T26" fmla="*/ 1129 w 1713"/>
              <a:gd name="T27" fmla="*/ 844 h 983"/>
              <a:gd name="T28" fmla="*/ 1047 w 1713"/>
              <a:gd name="T29" fmla="*/ 841 h 983"/>
              <a:gd name="T30" fmla="*/ 969 w 1713"/>
              <a:gd name="T31" fmla="*/ 848 h 983"/>
              <a:gd name="T32" fmla="*/ 833 w 1713"/>
              <a:gd name="T33" fmla="*/ 894 h 983"/>
              <a:gd name="T34" fmla="*/ 695 w 1713"/>
              <a:gd name="T35" fmla="*/ 901 h 983"/>
              <a:gd name="T36" fmla="*/ 538 w 1713"/>
              <a:gd name="T37" fmla="*/ 898 h 983"/>
              <a:gd name="T38" fmla="*/ 374 w 1713"/>
              <a:gd name="T39" fmla="*/ 983 h 983"/>
              <a:gd name="T40" fmla="*/ 157 w 1713"/>
              <a:gd name="T41" fmla="*/ 873 h 983"/>
              <a:gd name="T42" fmla="*/ 18 w 1713"/>
              <a:gd name="T43" fmla="*/ 755 h 983"/>
              <a:gd name="T44" fmla="*/ 46 w 1713"/>
              <a:gd name="T45" fmla="*/ 713 h 983"/>
              <a:gd name="T46" fmla="*/ 100 w 1713"/>
              <a:gd name="T47" fmla="*/ 695 h 983"/>
              <a:gd name="T48" fmla="*/ 164 w 1713"/>
              <a:gd name="T49" fmla="*/ 713 h 983"/>
              <a:gd name="T50" fmla="*/ 239 w 1713"/>
              <a:gd name="T51" fmla="*/ 730 h 983"/>
              <a:gd name="T52" fmla="*/ 292 w 1713"/>
              <a:gd name="T53" fmla="*/ 738 h 983"/>
              <a:gd name="T54" fmla="*/ 335 w 1713"/>
              <a:gd name="T55" fmla="*/ 738 h 983"/>
              <a:gd name="T56" fmla="*/ 402 w 1713"/>
              <a:gd name="T57" fmla="*/ 738 h 983"/>
              <a:gd name="T58" fmla="*/ 463 w 1713"/>
              <a:gd name="T59" fmla="*/ 720 h 983"/>
              <a:gd name="T60" fmla="*/ 516 w 1713"/>
              <a:gd name="T61" fmla="*/ 691 h 983"/>
              <a:gd name="T62" fmla="*/ 499 w 1713"/>
              <a:gd name="T63" fmla="*/ 638 h 983"/>
              <a:gd name="T64" fmla="*/ 452 w 1713"/>
              <a:gd name="T65" fmla="*/ 638 h 983"/>
              <a:gd name="T66" fmla="*/ 431 w 1713"/>
              <a:gd name="T67" fmla="*/ 591 h 983"/>
              <a:gd name="T68" fmla="*/ 402 w 1713"/>
              <a:gd name="T69" fmla="*/ 563 h 983"/>
              <a:gd name="T70" fmla="*/ 370 w 1713"/>
              <a:gd name="T71" fmla="*/ 513 h 983"/>
              <a:gd name="T72" fmla="*/ 360 w 1713"/>
              <a:gd name="T73" fmla="*/ 488 h 983"/>
              <a:gd name="T74" fmla="*/ 356 w 1713"/>
              <a:gd name="T75" fmla="*/ 456 h 983"/>
              <a:gd name="T76" fmla="*/ 313 w 1713"/>
              <a:gd name="T77" fmla="*/ 438 h 983"/>
              <a:gd name="T78" fmla="*/ 281 w 1713"/>
              <a:gd name="T79" fmla="*/ 420 h 983"/>
              <a:gd name="T80" fmla="*/ 377 w 1713"/>
              <a:gd name="T81" fmla="*/ 342 h 983"/>
              <a:gd name="T82" fmla="*/ 442 w 1713"/>
              <a:gd name="T83" fmla="*/ 285 h 983"/>
              <a:gd name="T84" fmla="*/ 634 w 1713"/>
              <a:gd name="T85" fmla="*/ 281 h 983"/>
              <a:gd name="T86" fmla="*/ 816 w 1713"/>
              <a:gd name="T87" fmla="*/ 182 h 983"/>
              <a:gd name="T88" fmla="*/ 862 w 1713"/>
              <a:gd name="T89" fmla="*/ 139 h 983"/>
              <a:gd name="T90" fmla="*/ 869 w 1713"/>
              <a:gd name="T91" fmla="*/ 89 h 983"/>
              <a:gd name="T92" fmla="*/ 933 w 1713"/>
              <a:gd name="T93" fmla="*/ 64 h 983"/>
              <a:gd name="T94" fmla="*/ 976 w 1713"/>
              <a:gd name="T95" fmla="*/ 25 h 983"/>
              <a:gd name="T96" fmla="*/ 1029 w 1713"/>
              <a:gd name="T97" fmla="*/ 32 h 983"/>
              <a:gd name="T98" fmla="*/ 1058 w 1713"/>
              <a:gd name="T99" fmla="*/ 21 h 983"/>
              <a:gd name="T100" fmla="*/ 1090 w 1713"/>
              <a:gd name="T101" fmla="*/ 18 h 983"/>
              <a:gd name="T102" fmla="*/ 1058 w 1713"/>
              <a:gd name="T103" fmla="*/ 50 h 983"/>
              <a:gd name="T104" fmla="*/ 1061 w 1713"/>
              <a:gd name="T105" fmla="*/ 85 h 983"/>
              <a:gd name="T106" fmla="*/ 1104 w 1713"/>
              <a:gd name="T107" fmla="*/ 93 h 983"/>
              <a:gd name="T108" fmla="*/ 1129 w 1713"/>
              <a:gd name="T109" fmla="*/ 53 h 983"/>
              <a:gd name="T110" fmla="*/ 1158 w 1713"/>
              <a:gd name="T111" fmla="*/ 14 h 983"/>
              <a:gd name="T112" fmla="*/ 1200 w 1713"/>
              <a:gd name="T113" fmla="*/ 32 h 983"/>
              <a:gd name="T114" fmla="*/ 1204 w 1713"/>
              <a:gd name="T115" fmla="*/ 68 h 983"/>
              <a:gd name="T116" fmla="*/ 1254 w 1713"/>
              <a:gd name="T117" fmla="*/ 78 h 983"/>
              <a:gd name="T118" fmla="*/ 645 w 1713"/>
              <a:gd name="T119" fmla="*/ 296 h 983"/>
              <a:gd name="T120" fmla="*/ 655 w 1713"/>
              <a:gd name="T121" fmla="*/ 324 h 983"/>
              <a:gd name="T122" fmla="*/ 666 w 1713"/>
              <a:gd name="T123" fmla="*/ 328 h 983"/>
              <a:gd name="T124" fmla="*/ 662 w 1713"/>
              <a:gd name="T125" fmla="*/ 299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89"/>
                </a:lnTo>
                <a:lnTo>
                  <a:pt x="1268" y="93"/>
                </a:lnTo>
                <a:lnTo>
                  <a:pt x="1268" y="93"/>
                </a:lnTo>
                <a:lnTo>
                  <a:pt x="1272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297" y="114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47" y="146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3" y="196"/>
                </a:lnTo>
                <a:lnTo>
                  <a:pt x="1396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6" y="224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39" y="228"/>
                </a:lnTo>
                <a:lnTo>
                  <a:pt x="1439" y="228"/>
                </a:lnTo>
                <a:lnTo>
                  <a:pt x="1443" y="232"/>
                </a:lnTo>
                <a:lnTo>
                  <a:pt x="1443" y="232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3" y="253"/>
                </a:lnTo>
                <a:lnTo>
                  <a:pt x="1503" y="253"/>
                </a:lnTo>
                <a:lnTo>
                  <a:pt x="1507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46" y="271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0" y="296"/>
                </a:lnTo>
                <a:lnTo>
                  <a:pt x="1553" y="299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1" y="306"/>
                </a:lnTo>
                <a:lnTo>
                  <a:pt x="1571" y="306"/>
                </a:lnTo>
                <a:lnTo>
                  <a:pt x="1575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3" y="310"/>
                </a:lnTo>
                <a:lnTo>
                  <a:pt x="1653" y="310"/>
                </a:lnTo>
                <a:lnTo>
                  <a:pt x="1656" y="314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90" y="841"/>
                </a:lnTo>
                <a:lnTo>
                  <a:pt x="1086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12" y="837"/>
                </a:lnTo>
                <a:lnTo>
                  <a:pt x="1008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80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91"/>
                </a:lnTo>
                <a:lnTo>
                  <a:pt x="531" y="887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5"/>
                </a:lnTo>
                <a:lnTo>
                  <a:pt x="18" y="752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8"/>
                </a:lnTo>
                <a:lnTo>
                  <a:pt x="18" y="745"/>
                </a:lnTo>
                <a:lnTo>
                  <a:pt x="18" y="745"/>
                </a:lnTo>
                <a:lnTo>
                  <a:pt x="21" y="741"/>
                </a:lnTo>
                <a:lnTo>
                  <a:pt x="21" y="741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4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2" y="727"/>
                </a:lnTo>
                <a:lnTo>
                  <a:pt x="35" y="723"/>
                </a:lnTo>
                <a:lnTo>
                  <a:pt x="35" y="723"/>
                </a:lnTo>
                <a:lnTo>
                  <a:pt x="35" y="720"/>
                </a:lnTo>
                <a:lnTo>
                  <a:pt x="35" y="720"/>
                </a:lnTo>
                <a:lnTo>
                  <a:pt x="35" y="716"/>
                </a:lnTo>
                <a:lnTo>
                  <a:pt x="35" y="716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46" y="713"/>
                </a:lnTo>
                <a:lnTo>
                  <a:pt x="50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1" y="709"/>
                </a:lnTo>
                <a:lnTo>
                  <a:pt x="75" y="709"/>
                </a:lnTo>
                <a:lnTo>
                  <a:pt x="75" y="709"/>
                </a:lnTo>
                <a:lnTo>
                  <a:pt x="78" y="709"/>
                </a:lnTo>
                <a:lnTo>
                  <a:pt x="78" y="709"/>
                </a:lnTo>
                <a:lnTo>
                  <a:pt x="82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5" y="702"/>
                </a:lnTo>
                <a:lnTo>
                  <a:pt x="85" y="702"/>
                </a:lnTo>
                <a:lnTo>
                  <a:pt x="89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0" y="695"/>
                </a:lnTo>
                <a:lnTo>
                  <a:pt x="103" y="691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4" y="695"/>
                </a:lnTo>
                <a:lnTo>
                  <a:pt x="117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1" y="716"/>
                </a:lnTo>
                <a:lnTo>
                  <a:pt x="178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28" y="720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39" y="730"/>
                </a:lnTo>
                <a:lnTo>
                  <a:pt x="242" y="730"/>
                </a:lnTo>
                <a:lnTo>
                  <a:pt x="242" y="730"/>
                </a:lnTo>
                <a:lnTo>
                  <a:pt x="246" y="734"/>
                </a:lnTo>
                <a:lnTo>
                  <a:pt x="246" y="734"/>
                </a:lnTo>
                <a:lnTo>
                  <a:pt x="249" y="734"/>
                </a:lnTo>
                <a:lnTo>
                  <a:pt x="249" y="734"/>
                </a:lnTo>
                <a:lnTo>
                  <a:pt x="253" y="738"/>
                </a:lnTo>
                <a:lnTo>
                  <a:pt x="253" y="738"/>
                </a:lnTo>
                <a:lnTo>
                  <a:pt x="256" y="738"/>
                </a:lnTo>
                <a:lnTo>
                  <a:pt x="256" y="738"/>
                </a:lnTo>
                <a:lnTo>
                  <a:pt x="260" y="738"/>
                </a:lnTo>
                <a:lnTo>
                  <a:pt x="260" y="738"/>
                </a:lnTo>
                <a:lnTo>
                  <a:pt x="260" y="738"/>
                </a:lnTo>
                <a:lnTo>
                  <a:pt x="263" y="738"/>
                </a:lnTo>
                <a:lnTo>
                  <a:pt x="263" y="738"/>
                </a:lnTo>
                <a:lnTo>
                  <a:pt x="267" y="741"/>
                </a:lnTo>
                <a:lnTo>
                  <a:pt x="267" y="741"/>
                </a:lnTo>
                <a:lnTo>
                  <a:pt x="271" y="741"/>
                </a:lnTo>
                <a:lnTo>
                  <a:pt x="271" y="741"/>
                </a:lnTo>
                <a:lnTo>
                  <a:pt x="274" y="745"/>
                </a:lnTo>
                <a:lnTo>
                  <a:pt x="274" y="745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1" y="741"/>
                </a:lnTo>
                <a:lnTo>
                  <a:pt x="285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1"/>
                </a:lnTo>
                <a:lnTo>
                  <a:pt x="296" y="741"/>
                </a:lnTo>
                <a:lnTo>
                  <a:pt x="296" y="745"/>
                </a:lnTo>
                <a:lnTo>
                  <a:pt x="296" y="745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299" y="748"/>
                </a:lnTo>
                <a:lnTo>
                  <a:pt x="303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06" y="745"/>
                </a:lnTo>
                <a:lnTo>
                  <a:pt x="310" y="745"/>
                </a:lnTo>
                <a:lnTo>
                  <a:pt x="310" y="745"/>
                </a:lnTo>
                <a:lnTo>
                  <a:pt x="313" y="745"/>
                </a:lnTo>
                <a:lnTo>
                  <a:pt x="313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17" y="741"/>
                </a:lnTo>
                <a:lnTo>
                  <a:pt x="320" y="738"/>
                </a:lnTo>
                <a:lnTo>
                  <a:pt x="320" y="738"/>
                </a:lnTo>
                <a:lnTo>
                  <a:pt x="324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56" y="738"/>
                </a:lnTo>
                <a:lnTo>
                  <a:pt x="360" y="741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67" y="745"/>
                </a:lnTo>
                <a:lnTo>
                  <a:pt x="370" y="745"/>
                </a:lnTo>
                <a:lnTo>
                  <a:pt x="370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5" y="745"/>
                </a:lnTo>
                <a:lnTo>
                  <a:pt x="388" y="745"/>
                </a:lnTo>
                <a:lnTo>
                  <a:pt x="388" y="745"/>
                </a:lnTo>
                <a:lnTo>
                  <a:pt x="395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2" y="738"/>
                </a:lnTo>
                <a:lnTo>
                  <a:pt x="402" y="738"/>
                </a:lnTo>
                <a:lnTo>
                  <a:pt x="406" y="734"/>
                </a:lnTo>
                <a:lnTo>
                  <a:pt x="406" y="734"/>
                </a:lnTo>
                <a:lnTo>
                  <a:pt x="410" y="738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7"/>
                </a:lnTo>
                <a:lnTo>
                  <a:pt x="434" y="723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3" y="716"/>
                </a:lnTo>
                <a:lnTo>
                  <a:pt x="467" y="716"/>
                </a:lnTo>
                <a:lnTo>
                  <a:pt x="467" y="716"/>
                </a:lnTo>
                <a:lnTo>
                  <a:pt x="467" y="716"/>
                </a:lnTo>
                <a:lnTo>
                  <a:pt x="470" y="716"/>
                </a:lnTo>
                <a:lnTo>
                  <a:pt x="470" y="716"/>
                </a:lnTo>
                <a:lnTo>
                  <a:pt x="474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9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499" y="705"/>
                </a:lnTo>
                <a:lnTo>
                  <a:pt x="499" y="705"/>
                </a:lnTo>
                <a:lnTo>
                  <a:pt x="502" y="702"/>
                </a:lnTo>
                <a:lnTo>
                  <a:pt x="502" y="702"/>
                </a:lnTo>
                <a:lnTo>
                  <a:pt x="506" y="698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8"/>
                </a:lnTo>
                <a:lnTo>
                  <a:pt x="520" y="684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7"/>
                </a:lnTo>
                <a:lnTo>
                  <a:pt x="527" y="673"/>
                </a:lnTo>
                <a:lnTo>
                  <a:pt x="527" y="673"/>
                </a:lnTo>
                <a:lnTo>
                  <a:pt x="524" y="670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4"/>
                </a:lnTo>
                <a:lnTo>
                  <a:pt x="499" y="634"/>
                </a:lnTo>
                <a:lnTo>
                  <a:pt x="499" y="631"/>
                </a:lnTo>
                <a:lnTo>
                  <a:pt x="499" y="631"/>
                </a:lnTo>
                <a:lnTo>
                  <a:pt x="499" y="631"/>
                </a:lnTo>
                <a:lnTo>
                  <a:pt x="495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8"/>
                </a:lnTo>
                <a:lnTo>
                  <a:pt x="452" y="634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6" y="627"/>
                </a:lnTo>
                <a:lnTo>
                  <a:pt x="452" y="627"/>
                </a:lnTo>
                <a:lnTo>
                  <a:pt x="452" y="627"/>
                </a:lnTo>
                <a:lnTo>
                  <a:pt x="452" y="624"/>
                </a:lnTo>
                <a:lnTo>
                  <a:pt x="452" y="624"/>
                </a:lnTo>
                <a:lnTo>
                  <a:pt x="449" y="624"/>
                </a:lnTo>
                <a:lnTo>
                  <a:pt x="449" y="624"/>
                </a:lnTo>
                <a:lnTo>
                  <a:pt x="449" y="620"/>
                </a:lnTo>
                <a:lnTo>
                  <a:pt x="449" y="620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6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4" y="591"/>
                </a:lnTo>
                <a:lnTo>
                  <a:pt x="420" y="591"/>
                </a:lnTo>
                <a:lnTo>
                  <a:pt x="420" y="591"/>
                </a:lnTo>
                <a:lnTo>
                  <a:pt x="420" y="591"/>
                </a:lnTo>
                <a:lnTo>
                  <a:pt x="417" y="591"/>
                </a:lnTo>
                <a:lnTo>
                  <a:pt x="417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9" y="588"/>
                </a:lnTo>
                <a:lnTo>
                  <a:pt x="395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6"/>
                </a:lnTo>
                <a:lnTo>
                  <a:pt x="402" y="552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5"/>
                </a:lnTo>
                <a:lnTo>
                  <a:pt x="392" y="542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7"/>
                </a:lnTo>
                <a:lnTo>
                  <a:pt x="388" y="527"/>
                </a:lnTo>
                <a:lnTo>
                  <a:pt x="388" y="524"/>
                </a:lnTo>
                <a:lnTo>
                  <a:pt x="388" y="524"/>
                </a:lnTo>
                <a:lnTo>
                  <a:pt x="388" y="520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70" y="513"/>
                </a:lnTo>
                <a:lnTo>
                  <a:pt x="370" y="513"/>
                </a:lnTo>
                <a:lnTo>
                  <a:pt x="367" y="513"/>
                </a:lnTo>
                <a:lnTo>
                  <a:pt x="367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4" y="481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7" y="481"/>
                </a:lnTo>
                <a:lnTo>
                  <a:pt x="363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5"/>
                </a:lnTo>
                <a:lnTo>
                  <a:pt x="353" y="481"/>
                </a:lnTo>
                <a:lnTo>
                  <a:pt x="353" y="481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9" y="477"/>
                </a:lnTo>
                <a:lnTo>
                  <a:pt x="345" y="474"/>
                </a:lnTo>
                <a:lnTo>
                  <a:pt x="345" y="474"/>
                </a:lnTo>
                <a:lnTo>
                  <a:pt x="345" y="470"/>
                </a:lnTo>
                <a:lnTo>
                  <a:pt x="345" y="470"/>
                </a:lnTo>
                <a:lnTo>
                  <a:pt x="342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7"/>
                </a:lnTo>
                <a:lnTo>
                  <a:pt x="338" y="463"/>
                </a:lnTo>
                <a:lnTo>
                  <a:pt x="338" y="463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60"/>
                </a:lnTo>
                <a:lnTo>
                  <a:pt x="353" y="456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53" y="449"/>
                </a:lnTo>
                <a:lnTo>
                  <a:pt x="349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42" y="449"/>
                </a:lnTo>
                <a:lnTo>
                  <a:pt x="338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8"/>
                </a:lnTo>
                <a:lnTo>
                  <a:pt x="324" y="435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3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31"/>
                </a:lnTo>
                <a:lnTo>
                  <a:pt x="303" y="428"/>
                </a:lnTo>
                <a:lnTo>
                  <a:pt x="303" y="428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92" y="420"/>
                </a:lnTo>
                <a:lnTo>
                  <a:pt x="288" y="420"/>
                </a:lnTo>
                <a:lnTo>
                  <a:pt x="288" y="420"/>
                </a:lnTo>
                <a:lnTo>
                  <a:pt x="285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42"/>
                </a:lnTo>
                <a:lnTo>
                  <a:pt x="837" y="139"/>
                </a:lnTo>
                <a:lnTo>
                  <a:pt x="837" y="139"/>
                </a:lnTo>
                <a:lnTo>
                  <a:pt x="837" y="139"/>
                </a:lnTo>
                <a:lnTo>
                  <a:pt x="841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48" y="139"/>
                </a:lnTo>
                <a:lnTo>
                  <a:pt x="851" y="139"/>
                </a:lnTo>
                <a:lnTo>
                  <a:pt x="851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58" y="139"/>
                </a:lnTo>
                <a:lnTo>
                  <a:pt x="862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5"/>
                </a:lnTo>
                <a:lnTo>
                  <a:pt x="869" y="132"/>
                </a:lnTo>
                <a:lnTo>
                  <a:pt x="869" y="132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4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100"/>
                </a:lnTo>
                <a:lnTo>
                  <a:pt x="869" y="100"/>
                </a:lnTo>
                <a:lnTo>
                  <a:pt x="869" y="96"/>
                </a:lnTo>
                <a:lnTo>
                  <a:pt x="869" y="96"/>
                </a:lnTo>
                <a:lnTo>
                  <a:pt x="869" y="93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82"/>
                </a:lnTo>
                <a:lnTo>
                  <a:pt x="869" y="78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69" y="71"/>
                </a:lnTo>
                <a:lnTo>
                  <a:pt x="873" y="68"/>
                </a:lnTo>
                <a:lnTo>
                  <a:pt x="873" y="68"/>
                </a:lnTo>
                <a:lnTo>
                  <a:pt x="876" y="68"/>
                </a:lnTo>
                <a:lnTo>
                  <a:pt x="876" y="68"/>
                </a:lnTo>
                <a:lnTo>
                  <a:pt x="880" y="64"/>
                </a:lnTo>
                <a:lnTo>
                  <a:pt x="880" y="64"/>
                </a:lnTo>
                <a:lnTo>
                  <a:pt x="883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0" y="57"/>
                </a:lnTo>
                <a:lnTo>
                  <a:pt x="944" y="53"/>
                </a:lnTo>
                <a:lnTo>
                  <a:pt x="944" y="53"/>
                </a:lnTo>
                <a:lnTo>
                  <a:pt x="944" y="50"/>
                </a:lnTo>
                <a:lnTo>
                  <a:pt x="944" y="50"/>
                </a:lnTo>
                <a:lnTo>
                  <a:pt x="947" y="46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9"/>
                </a:lnTo>
                <a:lnTo>
                  <a:pt x="962" y="36"/>
                </a:lnTo>
                <a:lnTo>
                  <a:pt x="962" y="36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0" y="28"/>
                </a:lnTo>
                <a:lnTo>
                  <a:pt x="994" y="28"/>
                </a:lnTo>
                <a:lnTo>
                  <a:pt x="994" y="28"/>
                </a:lnTo>
                <a:lnTo>
                  <a:pt x="997" y="28"/>
                </a:lnTo>
                <a:lnTo>
                  <a:pt x="997" y="28"/>
                </a:lnTo>
                <a:lnTo>
                  <a:pt x="1001" y="28"/>
                </a:lnTo>
                <a:lnTo>
                  <a:pt x="1001" y="28"/>
                </a:lnTo>
                <a:lnTo>
                  <a:pt x="1004" y="28"/>
                </a:lnTo>
                <a:lnTo>
                  <a:pt x="1004" y="28"/>
                </a:lnTo>
                <a:lnTo>
                  <a:pt x="1008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19" y="32"/>
                </a:lnTo>
                <a:lnTo>
                  <a:pt x="1022" y="32"/>
                </a:lnTo>
                <a:lnTo>
                  <a:pt x="1022" y="32"/>
                </a:lnTo>
                <a:lnTo>
                  <a:pt x="1022" y="32"/>
                </a:lnTo>
                <a:lnTo>
                  <a:pt x="1026" y="32"/>
                </a:lnTo>
                <a:lnTo>
                  <a:pt x="1026" y="32"/>
                </a:lnTo>
                <a:lnTo>
                  <a:pt x="1029" y="32"/>
                </a:lnTo>
                <a:lnTo>
                  <a:pt x="1029" y="32"/>
                </a:lnTo>
                <a:lnTo>
                  <a:pt x="1029" y="32"/>
                </a:lnTo>
                <a:lnTo>
                  <a:pt x="1033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0" y="32"/>
                </a:lnTo>
                <a:lnTo>
                  <a:pt x="1044" y="36"/>
                </a:lnTo>
                <a:lnTo>
                  <a:pt x="1044" y="36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4" y="32"/>
                </a:lnTo>
                <a:lnTo>
                  <a:pt x="1054" y="32"/>
                </a:lnTo>
                <a:lnTo>
                  <a:pt x="1058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1" y="28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61" y="21"/>
                </a:lnTo>
                <a:lnTo>
                  <a:pt x="1058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8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11"/>
                </a:lnTo>
                <a:lnTo>
                  <a:pt x="1051" y="7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69" y="3"/>
                </a:lnTo>
                <a:lnTo>
                  <a:pt x="1072" y="3"/>
                </a:lnTo>
                <a:lnTo>
                  <a:pt x="1072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79" y="0"/>
                </a:lnTo>
                <a:lnTo>
                  <a:pt x="1079" y="0"/>
                </a:lnTo>
                <a:lnTo>
                  <a:pt x="1083" y="3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1"/>
                </a:lnTo>
                <a:lnTo>
                  <a:pt x="1086" y="14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4" y="21"/>
                </a:lnTo>
                <a:lnTo>
                  <a:pt x="1097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4" y="36"/>
                </a:lnTo>
                <a:lnTo>
                  <a:pt x="1090" y="36"/>
                </a:lnTo>
                <a:lnTo>
                  <a:pt x="1090" y="36"/>
                </a:lnTo>
                <a:lnTo>
                  <a:pt x="1086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46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4" y="53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4" y="68"/>
                </a:lnTo>
                <a:lnTo>
                  <a:pt x="1040" y="71"/>
                </a:lnTo>
                <a:lnTo>
                  <a:pt x="1040" y="71"/>
                </a:lnTo>
                <a:lnTo>
                  <a:pt x="1040" y="75"/>
                </a:lnTo>
                <a:lnTo>
                  <a:pt x="1040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47" y="78"/>
                </a:lnTo>
                <a:lnTo>
                  <a:pt x="1051" y="75"/>
                </a:lnTo>
                <a:lnTo>
                  <a:pt x="1051" y="75"/>
                </a:lnTo>
                <a:lnTo>
                  <a:pt x="1054" y="75"/>
                </a:lnTo>
                <a:lnTo>
                  <a:pt x="1054" y="75"/>
                </a:lnTo>
                <a:lnTo>
                  <a:pt x="1058" y="78"/>
                </a:lnTo>
                <a:lnTo>
                  <a:pt x="1058" y="78"/>
                </a:lnTo>
                <a:lnTo>
                  <a:pt x="1061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2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58" y="93"/>
                </a:lnTo>
                <a:lnTo>
                  <a:pt x="1061" y="93"/>
                </a:lnTo>
                <a:lnTo>
                  <a:pt x="1061" y="93"/>
                </a:lnTo>
                <a:lnTo>
                  <a:pt x="1061" y="93"/>
                </a:lnTo>
                <a:lnTo>
                  <a:pt x="1065" y="93"/>
                </a:lnTo>
                <a:lnTo>
                  <a:pt x="1065" y="93"/>
                </a:lnTo>
                <a:lnTo>
                  <a:pt x="1069" y="93"/>
                </a:lnTo>
                <a:lnTo>
                  <a:pt x="1069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3" y="96"/>
                </a:lnTo>
                <a:lnTo>
                  <a:pt x="1086" y="96"/>
                </a:lnTo>
                <a:lnTo>
                  <a:pt x="1086" y="96"/>
                </a:lnTo>
                <a:lnTo>
                  <a:pt x="1094" y="100"/>
                </a:lnTo>
                <a:lnTo>
                  <a:pt x="1094" y="100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8"/>
                </a:lnTo>
                <a:lnTo>
                  <a:pt x="1108" y="75"/>
                </a:lnTo>
                <a:lnTo>
                  <a:pt x="1108" y="75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5" y="64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19" y="60"/>
                </a:lnTo>
                <a:lnTo>
                  <a:pt x="1119" y="60"/>
                </a:lnTo>
                <a:lnTo>
                  <a:pt x="1122" y="57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6" y="53"/>
                </a:lnTo>
                <a:lnTo>
                  <a:pt x="1129" y="53"/>
                </a:lnTo>
                <a:lnTo>
                  <a:pt x="1129" y="53"/>
                </a:lnTo>
                <a:lnTo>
                  <a:pt x="1129" y="50"/>
                </a:lnTo>
                <a:lnTo>
                  <a:pt x="1129" y="50"/>
                </a:lnTo>
                <a:lnTo>
                  <a:pt x="1129" y="50"/>
                </a:lnTo>
                <a:lnTo>
                  <a:pt x="1133" y="50"/>
                </a:lnTo>
                <a:lnTo>
                  <a:pt x="1133" y="50"/>
                </a:lnTo>
                <a:lnTo>
                  <a:pt x="1136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2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2" y="11"/>
                </a:lnTo>
                <a:lnTo>
                  <a:pt x="1176" y="14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4"/>
                </a:lnTo>
                <a:lnTo>
                  <a:pt x="1186" y="14"/>
                </a:lnTo>
                <a:lnTo>
                  <a:pt x="1186" y="18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1"/>
                </a:lnTo>
                <a:lnTo>
                  <a:pt x="1183" y="25"/>
                </a:lnTo>
                <a:lnTo>
                  <a:pt x="1183" y="25"/>
                </a:lnTo>
                <a:lnTo>
                  <a:pt x="1186" y="28"/>
                </a:lnTo>
                <a:lnTo>
                  <a:pt x="1186" y="28"/>
                </a:lnTo>
                <a:lnTo>
                  <a:pt x="1186" y="28"/>
                </a:lnTo>
                <a:lnTo>
                  <a:pt x="1190" y="32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4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0"/>
                </a:lnTo>
                <a:lnTo>
                  <a:pt x="1200" y="64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197" y="68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4" y="68"/>
                </a:lnTo>
                <a:lnTo>
                  <a:pt x="1204" y="68"/>
                </a:lnTo>
                <a:lnTo>
                  <a:pt x="1208" y="71"/>
                </a:lnTo>
                <a:lnTo>
                  <a:pt x="1208" y="71"/>
                </a:lnTo>
                <a:lnTo>
                  <a:pt x="1208" y="71"/>
                </a:lnTo>
                <a:lnTo>
                  <a:pt x="1211" y="71"/>
                </a:lnTo>
                <a:lnTo>
                  <a:pt x="1211" y="71"/>
                </a:lnTo>
                <a:lnTo>
                  <a:pt x="1215" y="75"/>
                </a:lnTo>
                <a:lnTo>
                  <a:pt x="1215" y="75"/>
                </a:lnTo>
                <a:lnTo>
                  <a:pt x="1218" y="75"/>
                </a:lnTo>
                <a:lnTo>
                  <a:pt x="1218" y="75"/>
                </a:lnTo>
                <a:lnTo>
                  <a:pt x="1218" y="75"/>
                </a:lnTo>
                <a:lnTo>
                  <a:pt x="1222" y="71"/>
                </a:lnTo>
                <a:lnTo>
                  <a:pt x="1222" y="71"/>
                </a:lnTo>
                <a:lnTo>
                  <a:pt x="1225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29" y="75"/>
                </a:lnTo>
                <a:lnTo>
                  <a:pt x="1233" y="75"/>
                </a:lnTo>
                <a:lnTo>
                  <a:pt x="1233" y="75"/>
                </a:lnTo>
                <a:lnTo>
                  <a:pt x="1236" y="78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3" y="78"/>
                </a:lnTo>
                <a:lnTo>
                  <a:pt x="1247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57" y="78"/>
                </a:lnTo>
                <a:lnTo>
                  <a:pt x="1261" y="82"/>
                </a:lnTo>
                <a:lnTo>
                  <a:pt x="1261" y="82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9" y="289"/>
                </a:lnTo>
                <a:lnTo>
                  <a:pt x="655" y="285"/>
                </a:lnTo>
                <a:lnTo>
                  <a:pt x="655" y="285"/>
                </a:lnTo>
                <a:lnTo>
                  <a:pt x="655" y="289"/>
                </a:lnTo>
                <a:lnTo>
                  <a:pt x="655" y="289"/>
                </a:lnTo>
                <a:lnTo>
                  <a:pt x="655" y="292"/>
                </a:lnTo>
                <a:lnTo>
                  <a:pt x="655" y="292"/>
                </a:lnTo>
                <a:lnTo>
                  <a:pt x="655" y="296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8" y="299"/>
                </a:lnTo>
                <a:lnTo>
                  <a:pt x="645" y="296"/>
                </a:lnTo>
                <a:lnTo>
                  <a:pt x="645" y="296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299"/>
                </a:lnTo>
                <a:lnTo>
                  <a:pt x="645" y="303"/>
                </a:lnTo>
                <a:lnTo>
                  <a:pt x="645" y="303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0"/>
                </a:lnTo>
                <a:lnTo>
                  <a:pt x="641" y="314"/>
                </a:lnTo>
                <a:lnTo>
                  <a:pt x="641" y="314"/>
                </a:lnTo>
                <a:lnTo>
                  <a:pt x="645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17"/>
                </a:lnTo>
                <a:lnTo>
                  <a:pt x="652" y="317"/>
                </a:lnTo>
                <a:lnTo>
                  <a:pt x="652" y="321"/>
                </a:lnTo>
                <a:lnTo>
                  <a:pt x="652" y="321"/>
                </a:lnTo>
                <a:lnTo>
                  <a:pt x="652" y="321"/>
                </a:lnTo>
                <a:lnTo>
                  <a:pt x="655" y="321"/>
                </a:lnTo>
                <a:lnTo>
                  <a:pt x="655" y="321"/>
                </a:lnTo>
                <a:lnTo>
                  <a:pt x="655" y="324"/>
                </a:lnTo>
                <a:lnTo>
                  <a:pt x="655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8"/>
                </a:lnTo>
                <a:lnTo>
                  <a:pt x="659" y="328"/>
                </a:lnTo>
                <a:lnTo>
                  <a:pt x="659" y="328"/>
                </a:lnTo>
                <a:lnTo>
                  <a:pt x="655" y="328"/>
                </a:lnTo>
                <a:lnTo>
                  <a:pt x="655" y="328"/>
                </a:lnTo>
                <a:lnTo>
                  <a:pt x="655" y="331"/>
                </a:lnTo>
                <a:lnTo>
                  <a:pt x="655" y="331"/>
                </a:lnTo>
                <a:lnTo>
                  <a:pt x="652" y="335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70" y="335"/>
                </a:lnTo>
                <a:lnTo>
                  <a:pt x="666" y="331"/>
                </a:lnTo>
                <a:lnTo>
                  <a:pt x="666" y="331"/>
                </a:lnTo>
                <a:lnTo>
                  <a:pt x="662" y="328"/>
                </a:lnTo>
                <a:lnTo>
                  <a:pt x="662" y="328"/>
                </a:lnTo>
                <a:lnTo>
                  <a:pt x="666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3" y="321"/>
                </a:lnTo>
                <a:lnTo>
                  <a:pt x="673" y="321"/>
                </a:lnTo>
                <a:lnTo>
                  <a:pt x="670" y="317"/>
                </a:lnTo>
                <a:lnTo>
                  <a:pt x="670" y="317"/>
                </a:lnTo>
                <a:lnTo>
                  <a:pt x="670" y="314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303"/>
                </a:lnTo>
                <a:lnTo>
                  <a:pt x="662" y="299"/>
                </a:lnTo>
                <a:lnTo>
                  <a:pt x="662" y="299"/>
                </a:lnTo>
                <a:lnTo>
                  <a:pt x="662" y="296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lnTo>
                  <a:pt x="662" y="2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chemeClr val="bg2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52400" y="4429125"/>
            <a:ext cx="2617788" cy="9286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3703638" y="2890838"/>
            <a:ext cx="3608387" cy="1719262"/>
          </a:xfrm>
          <a:custGeom>
            <a:avLst/>
            <a:gdLst>
              <a:gd name="T0" fmla="*/ 991 w 2273"/>
              <a:gd name="T1" fmla="*/ 14 h 1083"/>
              <a:gd name="T2" fmla="*/ 1123 w 2273"/>
              <a:gd name="T3" fmla="*/ 28 h 1083"/>
              <a:gd name="T4" fmla="*/ 1162 w 2273"/>
              <a:gd name="T5" fmla="*/ 125 h 1083"/>
              <a:gd name="T6" fmla="*/ 1205 w 2273"/>
              <a:gd name="T7" fmla="*/ 178 h 1083"/>
              <a:gd name="T8" fmla="*/ 1197 w 2273"/>
              <a:gd name="T9" fmla="*/ 214 h 1083"/>
              <a:gd name="T10" fmla="*/ 1294 w 2273"/>
              <a:gd name="T11" fmla="*/ 217 h 1083"/>
              <a:gd name="T12" fmla="*/ 1386 w 2273"/>
              <a:gd name="T13" fmla="*/ 231 h 1083"/>
              <a:gd name="T14" fmla="*/ 1475 w 2273"/>
              <a:gd name="T15" fmla="*/ 260 h 1083"/>
              <a:gd name="T16" fmla="*/ 1397 w 2273"/>
              <a:gd name="T17" fmla="*/ 299 h 1083"/>
              <a:gd name="T18" fmla="*/ 1447 w 2273"/>
              <a:gd name="T19" fmla="*/ 349 h 1083"/>
              <a:gd name="T20" fmla="*/ 1522 w 2273"/>
              <a:gd name="T21" fmla="*/ 356 h 1083"/>
              <a:gd name="T22" fmla="*/ 1500 w 2273"/>
              <a:gd name="T23" fmla="*/ 435 h 1083"/>
              <a:gd name="T24" fmla="*/ 1589 w 2273"/>
              <a:gd name="T25" fmla="*/ 449 h 1083"/>
              <a:gd name="T26" fmla="*/ 1678 w 2273"/>
              <a:gd name="T27" fmla="*/ 442 h 1083"/>
              <a:gd name="T28" fmla="*/ 1782 w 2273"/>
              <a:gd name="T29" fmla="*/ 438 h 1083"/>
              <a:gd name="T30" fmla="*/ 1810 w 2273"/>
              <a:gd name="T31" fmla="*/ 474 h 1083"/>
              <a:gd name="T32" fmla="*/ 1821 w 2273"/>
              <a:gd name="T33" fmla="*/ 527 h 1083"/>
              <a:gd name="T34" fmla="*/ 1842 w 2273"/>
              <a:gd name="T35" fmla="*/ 591 h 1083"/>
              <a:gd name="T36" fmla="*/ 1960 w 2273"/>
              <a:gd name="T37" fmla="*/ 577 h 1083"/>
              <a:gd name="T38" fmla="*/ 2010 w 2273"/>
              <a:gd name="T39" fmla="*/ 623 h 1083"/>
              <a:gd name="T40" fmla="*/ 2099 w 2273"/>
              <a:gd name="T41" fmla="*/ 631 h 1083"/>
              <a:gd name="T42" fmla="*/ 2181 w 2273"/>
              <a:gd name="T43" fmla="*/ 620 h 1083"/>
              <a:gd name="T44" fmla="*/ 2238 w 2273"/>
              <a:gd name="T45" fmla="*/ 623 h 1083"/>
              <a:gd name="T46" fmla="*/ 2213 w 2273"/>
              <a:gd name="T47" fmla="*/ 688 h 1083"/>
              <a:gd name="T48" fmla="*/ 2060 w 2273"/>
              <a:gd name="T49" fmla="*/ 702 h 1083"/>
              <a:gd name="T50" fmla="*/ 1899 w 2273"/>
              <a:gd name="T51" fmla="*/ 727 h 1083"/>
              <a:gd name="T52" fmla="*/ 1753 w 2273"/>
              <a:gd name="T53" fmla="*/ 716 h 1083"/>
              <a:gd name="T54" fmla="*/ 1543 w 2273"/>
              <a:gd name="T55" fmla="*/ 745 h 1083"/>
              <a:gd name="T56" fmla="*/ 1472 w 2273"/>
              <a:gd name="T57" fmla="*/ 862 h 1083"/>
              <a:gd name="T58" fmla="*/ 1422 w 2273"/>
              <a:gd name="T59" fmla="*/ 958 h 1083"/>
              <a:gd name="T60" fmla="*/ 1051 w 2273"/>
              <a:gd name="T61" fmla="*/ 1065 h 1083"/>
              <a:gd name="T62" fmla="*/ 610 w 2273"/>
              <a:gd name="T63" fmla="*/ 983 h 1083"/>
              <a:gd name="T64" fmla="*/ 460 w 2273"/>
              <a:gd name="T65" fmla="*/ 958 h 1083"/>
              <a:gd name="T66" fmla="*/ 417 w 2273"/>
              <a:gd name="T67" fmla="*/ 912 h 1083"/>
              <a:gd name="T68" fmla="*/ 321 w 2273"/>
              <a:gd name="T69" fmla="*/ 873 h 1083"/>
              <a:gd name="T70" fmla="*/ 236 w 2273"/>
              <a:gd name="T71" fmla="*/ 798 h 1083"/>
              <a:gd name="T72" fmla="*/ 161 w 2273"/>
              <a:gd name="T73" fmla="*/ 730 h 1083"/>
              <a:gd name="T74" fmla="*/ 189 w 2273"/>
              <a:gd name="T75" fmla="*/ 652 h 1083"/>
              <a:gd name="T76" fmla="*/ 278 w 2273"/>
              <a:gd name="T77" fmla="*/ 623 h 1083"/>
              <a:gd name="T78" fmla="*/ 321 w 2273"/>
              <a:gd name="T79" fmla="*/ 570 h 1083"/>
              <a:gd name="T80" fmla="*/ 446 w 2273"/>
              <a:gd name="T81" fmla="*/ 538 h 1083"/>
              <a:gd name="T82" fmla="*/ 503 w 2273"/>
              <a:gd name="T83" fmla="*/ 438 h 1083"/>
              <a:gd name="T84" fmla="*/ 428 w 2273"/>
              <a:gd name="T85" fmla="*/ 431 h 1083"/>
              <a:gd name="T86" fmla="*/ 339 w 2273"/>
              <a:gd name="T87" fmla="*/ 452 h 1083"/>
              <a:gd name="T88" fmla="*/ 250 w 2273"/>
              <a:gd name="T89" fmla="*/ 445 h 1083"/>
              <a:gd name="T90" fmla="*/ 154 w 2273"/>
              <a:gd name="T91" fmla="*/ 435 h 1083"/>
              <a:gd name="T92" fmla="*/ 89 w 2273"/>
              <a:gd name="T93" fmla="*/ 370 h 1083"/>
              <a:gd name="T94" fmla="*/ 171 w 2273"/>
              <a:gd name="T95" fmla="*/ 420 h 1083"/>
              <a:gd name="T96" fmla="*/ 139 w 2273"/>
              <a:gd name="T97" fmla="*/ 349 h 1083"/>
              <a:gd name="T98" fmla="*/ 72 w 2273"/>
              <a:gd name="T99" fmla="*/ 303 h 1083"/>
              <a:gd name="T100" fmla="*/ 4 w 2273"/>
              <a:gd name="T101" fmla="*/ 285 h 1083"/>
              <a:gd name="T102" fmla="*/ 89 w 2273"/>
              <a:gd name="T103" fmla="*/ 249 h 1083"/>
              <a:gd name="T104" fmla="*/ 200 w 2273"/>
              <a:gd name="T105" fmla="*/ 267 h 1083"/>
              <a:gd name="T106" fmla="*/ 282 w 2273"/>
              <a:gd name="T107" fmla="*/ 256 h 1083"/>
              <a:gd name="T108" fmla="*/ 317 w 2273"/>
              <a:gd name="T109" fmla="*/ 171 h 1083"/>
              <a:gd name="T110" fmla="*/ 392 w 2273"/>
              <a:gd name="T111" fmla="*/ 117 h 1083"/>
              <a:gd name="T112" fmla="*/ 492 w 2273"/>
              <a:gd name="T113" fmla="*/ 100 h 1083"/>
              <a:gd name="T114" fmla="*/ 581 w 2273"/>
              <a:gd name="T115" fmla="*/ 68 h 1083"/>
              <a:gd name="T116" fmla="*/ 570 w 2273"/>
              <a:gd name="T117" fmla="*/ 10 h 1083"/>
              <a:gd name="T118" fmla="*/ 663 w 2273"/>
              <a:gd name="T119" fmla="*/ 10 h 1083"/>
              <a:gd name="T120" fmla="*/ 741 w 2273"/>
              <a:gd name="T121" fmla="*/ 7 h 1083"/>
              <a:gd name="T122" fmla="*/ 823 w 2273"/>
              <a:gd name="T123" fmla="*/ 7 h 1083"/>
              <a:gd name="T124" fmla="*/ 905 w 2273"/>
              <a:gd name="T12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2" y="10"/>
                </a:lnTo>
                <a:lnTo>
                  <a:pt x="916" y="10"/>
                </a:lnTo>
                <a:lnTo>
                  <a:pt x="916" y="10"/>
                </a:lnTo>
                <a:lnTo>
                  <a:pt x="920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27" y="14"/>
                </a:lnTo>
                <a:lnTo>
                  <a:pt x="927" y="14"/>
                </a:lnTo>
                <a:lnTo>
                  <a:pt x="930" y="14"/>
                </a:lnTo>
                <a:lnTo>
                  <a:pt x="930" y="14"/>
                </a:lnTo>
                <a:lnTo>
                  <a:pt x="934" y="14"/>
                </a:lnTo>
                <a:lnTo>
                  <a:pt x="934" y="14"/>
                </a:lnTo>
                <a:lnTo>
                  <a:pt x="937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10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4" y="7"/>
                </a:lnTo>
                <a:lnTo>
                  <a:pt x="948" y="7"/>
                </a:lnTo>
                <a:lnTo>
                  <a:pt x="948" y="7"/>
                </a:lnTo>
                <a:lnTo>
                  <a:pt x="952" y="7"/>
                </a:lnTo>
                <a:lnTo>
                  <a:pt x="952" y="7"/>
                </a:lnTo>
                <a:lnTo>
                  <a:pt x="955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69" y="3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77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4" y="10"/>
                </a:lnTo>
                <a:lnTo>
                  <a:pt x="987" y="10"/>
                </a:lnTo>
                <a:lnTo>
                  <a:pt x="987" y="10"/>
                </a:lnTo>
                <a:lnTo>
                  <a:pt x="991" y="14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1" y="14"/>
                </a:lnTo>
                <a:lnTo>
                  <a:pt x="1005" y="18"/>
                </a:lnTo>
                <a:lnTo>
                  <a:pt x="1005" y="18"/>
                </a:lnTo>
                <a:lnTo>
                  <a:pt x="1009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2" y="21"/>
                </a:lnTo>
                <a:lnTo>
                  <a:pt x="1016" y="21"/>
                </a:lnTo>
                <a:lnTo>
                  <a:pt x="1016" y="21"/>
                </a:lnTo>
                <a:lnTo>
                  <a:pt x="1019" y="21"/>
                </a:lnTo>
                <a:lnTo>
                  <a:pt x="1019" y="21"/>
                </a:lnTo>
                <a:lnTo>
                  <a:pt x="1023" y="25"/>
                </a:lnTo>
                <a:lnTo>
                  <a:pt x="1023" y="25"/>
                </a:lnTo>
                <a:lnTo>
                  <a:pt x="1026" y="25"/>
                </a:lnTo>
                <a:lnTo>
                  <a:pt x="1026" y="25"/>
                </a:lnTo>
                <a:lnTo>
                  <a:pt x="1030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3"/>
                </a:lnTo>
                <a:lnTo>
                  <a:pt x="1137" y="57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68"/>
                </a:lnTo>
                <a:lnTo>
                  <a:pt x="1140" y="75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10"/>
                </a:lnTo>
                <a:lnTo>
                  <a:pt x="1155" y="110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1" y="117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0" y="146"/>
                </a:lnTo>
                <a:lnTo>
                  <a:pt x="1183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87" y="149"/>
                </a:lnTo>
                <a:lnTo>
                  <a:pt x="1190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0"/>
                </a:lnTo>
                <a:lnTo>
                  <a:pt x="1212" y="164"/>
                </a:lnTo>
                <a:lnTo>
                  <a:pt x="1212" y="164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4"/>
                </a:lnTo>
                <a:lnTo>
                  <a:pt x="1205" y="178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2"/>
                </a:lnTo>
                <a:lnTo>
                  <a:pt x="1197" y="185"/>
                </a:lnTo>
                <a:lnTo>
                  <a:pt x="1197" y="185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4"/>
                </a:lnTo>
                <a:lnTo>
                  <a:pt x="1169" y="217"/>
                </a:lnTo>
                <a:lnTo>
                  <a:pt x="1169" y="217"/>
                </a:lnTo>
                <a:lnTo>
                  <a:pt x="1173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0" y="206"/>
                </a:lnTo>
                <a:lnTo>
                  <a:pt x="1240" y="206"/>
                </a:lnTo>
                <a:lnTo>
                  <a:pt x="1244" y="203"/>
                </a:lnTo>
                <a:lnTo>
                  <a:pt x="1244" y="203"/>
                </a:lnTo>
                <a:lnTo>
                  <a:pt x="1247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6" y="214"/>
                </a:lnTo>
                <a:lnTo>
                  <a:pt x="1276" y="214"/>
                </a:lnTo>
                <a:lnTo>
                  <a:pt x="1279" y="217"/>
                </a:lnTo>
                <a:lnTo>
                  <a:pt x="1279" y="217"/>
                </a:lnTo>
                <a:lnTo>
                  <a:pt x="1279" y="217"/>
                </a:lnTo>
                <a:lnTo>
                  <a:pt x="1283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4" y="221"/>
                </a:lnTo>
                <a:lnTo>
                  <a:pt x="1297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08" y="217"/>
                </a:lnTo>
                <a:lnTo>
                  <a:pt x="1308" y="217"/>
                </a:lnTo>
                <a:lnTo>
                  <a:pt x="1311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2" y="221"/>
                </a:lnTo>
                <a:lnTo>
                  <a:pt x="1326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0" y="224"/>
                </a:lnTo>
                <a:lnTo>
                  <a:pt x="1340" y="224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7" y="231"/>
                </a:lnTo>
                <a:lnTo>
                  <a:pt x="1347" y="231"/>
                </a:lnTo>
                <a:lnTo>
                  <a:pt x="1351" y="228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397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9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0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61" y="292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40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9" y="296"/>
                </a:lnTo>
                <a:lnTo>
                  <a:pt x="1425" y="299"/>
                </a:lnTo>
                <a:lnTo>
                  <a:pt x="1425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7" y="299"/>
                </a:lnTo>
                <a:lnTo>
                  <a:pt x="1393" y="303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06"/>
                </a:lnTo>
                <a:lnTo>
                  <a:pt x="1390" y="310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0" y="345"/>
                </a:lnTo>
                <a:lnTo>
                  <a:pt x="1393" y="345"/>
                </a:lnTo>
                <a:lnTo>
                  <a:pt x="1393" y="345"/>
                </a:lnTo>
                <a:lnTo>
                  <a:pt x="1397" y="342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4" y="345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3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68" y="345"/>
                </a:lnTo>
                <a:lnTo>
                  <a:pt x="1468" y="345"/>
                </a:lnTo>
                <a:lnTo>
                  <a:pt x="1472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79" y="342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6" y="335"/>
                </a:lnTo>
                <a:lnTo>
                  <a:pt x="1486" y="335"/>
                </a:lnTo>
                <a:lnTo>
                  <a:pt x="1486" y="335"/>
                </a:lnTo>
                <a:lnTo>
                  <a:pt x="1490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3" y="335"/>
                </a:lnTo>
                <a:lnTo>
                  <a:pt x="1497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4" y="338"/>
                </a:lnTo>
                <a:lnTo>
                  <a:pt x="1507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49"/>
                </a:lnTo>
                <a:lnTo>
                  <a:pt x="1518" y="353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3"/>
                </a:lnTo>
                <a:lnTo>
                  <a:pt x="1522" y="367"/>
                </a:lnTo>
                <a:lnTo>
                  <a:pt x="1522" y="367"/>
                </a:lnTo>
                <a:lnTo>
                  <a:pt x="1518" y="370"/>
                </a:lnTo>
                <a:lnTo>
                  <a:pt x="1518" y="370"/>
                </a:lnTo>
                <a:lnTo>
                  <a:pt x="1515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4"/>
                </a:lnTo>
                <a:lnTo>
                  <a:pt x="1507" y="378"/>
                </a:lnTo>
                <a:lnTo>
                  <a:pt x="1507" y="378"/>
                </a:lnTo>
                <a:lnTo>
                  <a:pt x="1504" y="381"/>
                </a:lnTo>
                <a:lnTo>
                  <a:pt x="1504" y="381"/>
                </a:lnTo>
                <a:lnTo>
                  <a:pt x="1504" y="381"/>
                </a:lnTo>
                <a:lnTo>
                  <a:pt x="1500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2"/>
                </a:lnTo>
                <a:lnTo>
                  <a:pt x="1511" y="399"/>
                </a:lnTo>
                <a:lnTo>
                  <a:pt x="1511" y="399"/>
                </a:lnTo>
                <a:lnTo>
                  <a:pt x="1511" y="402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06"/>
                </a:lnTo>
                <a:lnTo>
                  <a:pt x="1507" y="410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20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18" y="427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3" y="442"/>
                </a:lnTo>
                <a:lnTo>
                  <a:pt x="1547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596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46" y="438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5"/>
                </a:lnTo>
                <a:lnTo>
                  <a:pt x="1650" y="449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3" y="438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57" y="445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2" y="435"/>
                </a:lnTo>
                <a:lnTo>
                  <a:pt x="1796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3" y="431"/>
                </a:lnTo>
                <a:lnTo>
                  <a:pt x="1807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4" y="417"/>
                </a:lnTo>
                <a:lnTo>
                  <a:pt x="1817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2"/>
                </a:lnTo>
                <a:lnTo>
                  <a:pt x="1832" y="456"/>
                </a:lnTo>
                <a:lnTo>
                  <a:pt x="1832" y="456"/>
                </a:lnTo>
                <a:lnTo>
                  <a:pt x="1828" y="459"/>
                </a:lnTo>
                <a:lnTo>
                  <a:pt x="1828" y="459"/>
                </a:lnTo>
                <a:lnTo>
                  <a:pt x="1824" y="463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0"/>
                </a:lnTo>
                <a:lnTo>
                  <a:pt x="1821" y="474"/>
                </a:lnTo>
                <a:lnTo>
                  <a:pt x="1821" y="474"/>
                </a:lnTo>
                <a:lnTo>
                  <a:pt x="1821" y="474"/>
                </a:lnTo>
                <a:lnTo>
                  <a:pt x="1817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92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89" y="474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5"/>
                </a:lnTo>
                <a:lnTo>
                  <a:pt x="1807" y="499"/>
                </a:lnTo>
                <a:lnTo>
                  <a:pt x="1807" y="499"/>
                </a:lnTo>
                <a:lnTo>
                  <a:pt x="1807" y="499"/>
                </a:lnTo>
                <a:lnTo>
                  <a:pt x="1807" y="502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9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0"/>
                </a:lnTo>
                <a:lnTo>
                  <a:pt x="1814" y="524"/>
                </a:lnTo>
                <a:lnTo>
                  <a:pt x="1814" y="524"/>
                </a:lnTo>
                <a:lnTo>
                  <a:pt x="1817" y="527"/>
                </a:lnTo>
                <a:lnTo>
                  <a:pt x="1817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4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4" y="538"/>
                </a:lnTo>
                <a:lnTo>
                  <a:pt x="1867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17" y="581"/>
                </a:lnTo>
                <a:lnTo>
                  <a:pt x="1921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3"/>
                </a:lnTo>
                <a:lnTo>
                  <a:pt x="1974" y="616"/>
                </a:lnTo>
                <a:lnTo>
                  <a:pt x="1974" y="616"/>
                </a:lnTo>
                <a:lnTo>
                  <a:pt x="1974" y="616"/>
                </a:lnTo>
                <a:lnTo>
                  <a:pt x="1978" y="620"/>
                </a:lnTo>
                <a:lnTo>
                  <a:pt x="1978" y="620"/>
                </a:lnTo>
                <a:lnTo>
                  <a:pt x="1981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88" y="623"/>
                </a:lnTo>
                <a:lnTo>
                  <a:pt x="1988" y="623"/>
                </a:lnTo>
                <a:lnTo>
                  <a:pt x="1992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5" y="627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49" y="623"/>
                </a:lnTo>
                <a:lnTo>
                  <a:pt x="2052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102" y="634"/>
                </a:lnTo>
                <a:lnTo>
                  <a:pt x="2102" y="634"/>
                </a:lnTo>
                <a:lnTo>
                  <a:pt x="2106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2" y="631"/>
                </a:lnTo>
                <a:lnTo>
                  <a:pt x="2145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77" y="620"/>
                </a:lnTo>
                <a:lnTo>
                  <a:pt x="2177" y="620"/>
                </a:lnTo>
                <a:lnTo>
                  <a:pt x="2181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6"/>
                </a:lnTo>
                <a:lnTo>
                  <a:pt x="2195" y="613"/>
                </a:lnTo>
                <a:lnTo>
                  <a:pt x="2195" y="613"/>
                </a:lnTo>
                <a:lnTo>
                  <a:pt x="2199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0" y="613"/>
                </a:lnTo>
                <a:lnTo>
                  <a:pt x="2224" y="609"/>
                </a:lnTo>
                <a:lnTo>
                  <a:pt x="2224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1"/>
                </a:lnTo>
                <a:lnTo>
                  <a:pt x="2238" y="634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59" y="652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6" y="727"/>
                </a:lnTo>
                <a:lnTo>
                  <a:pt x="1903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5" y="716"/>
                </a:lnTo>
                <a:lnTo>
                  <a:pt x="1881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43" y="720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5"/>
                </a:lnTo>
                <a:lnTo>
                  <a:pt x="1525" y="759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11" y="816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500" y="830"/>
                </a:lnTo>
                <a:lnTo>
                  <a:pt x="1497" y="834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2"/>
                </a:lnTo>
                <a:lnTo>
                  <a:pt x="1472" y="866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6" y="876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9" y="894"/>
                </a:lnTo>
                <a:lnTo>
                  <a:pt x="1479" y="894"/>
                </a:lnTo>
                <a:lnTo>
                  <a:pt x="1472" y="898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40" y="941"/>
                </a:lnTo>
                <a:lnTo>
                  <a:pt x="1436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5" y="966"/>
                </a:lnTo>
                <a:lnTo>
                  <a:pt x="542" y="962"/>
                </a:lnTo>
                <a:lnTo>
                  <a:pt x="542" y="962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5" y="973"/>
                </a:lnTo>
                <a:lnTo>
                  <a:pt x="531" y="973"/>
                </a:lnTo>
                <a:lnTo>
                  <a:pt x="531" y="973"/>
                </a:lnTo>
                <a:lnTo>
                  <a:pt x="528" y="969"/>
                </a:lnTo>
                <a:lnTo>
                  <a:pt x="528" y="969"/>
                </a:lnTo>
                <a:lnTo>
                  <a:pt x="524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8" y="958"/>
                </a:lnTo>
                <a:lnTo>
                  <a:pt x="474" y="958"/>
                </a:lnTo>
                <a:lnTo>
                  <a:pt x="474" y="958"/>
                </a:lnTo>
                <a:lnTo>
                  <a:pt x="471" y="958"/>
                </a:lnTo>
                <a:lnTo>
                  <a:pt x="471" y="958"/>
                </a:lnTo>
                <a:lnTo>
                  <a:pt x="467" y="958"/>
                </a:lnTo>
                <a:lnTo>
                  <a:pt x="467" y="958"/>
                </a:lnTo>
                <a:lnTo>
                  <a:pt x="467" y="958"/>
                </a:lnTo>
                <a:lnTo>
                  <a:pt x="464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5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6" y="955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42" y="951"/>
                </a:lnTo>
                <a:lnTo>
                  <a:pt x="439" y="948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7"/>
                </a:lnTo>
                <a:lnTo>
                  <a:pt x="431" y="933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9" y="926"/>
                </a:lnTo>
                <a:lnTo>
                  <a:pt x="439" y="926"/>
                </a:lnTo>
                <a:lnTo>
                  <a:pt x="435" y="923"/>
                </a:lnTo>
                <a:lnTo>
                  <a:pt x="435" y="923"/>
                </a:lnTo>
                <a:lnTo>
                  <a:pt x="435" y="923"/>
                </a:lnTo>
                <a:lnTo>
                  <a:pt x="435" y="919"/>
                </a:lnTo>
                <a:lnTo>
                  <a:pt x="435" y="919"/>
                </a:lnTo>
                <a:lnTo>
                  <a:pt x="431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10" y="908"/>
                </a:lnTo>
                <a:lnTo>
                  <a:pt x="407" y="908"/>
                </a:lnTo>
                <a:lnTo>
                  <a:pt x="407" y="908"/>
                </a:lnTo>
                <a:lnTo>
                  <a:pt x="403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6" y="905"/>
                </a:lnTo>
                <a:lnTo>
                  <a:pt x="392" y="905"/>
                </a:lnTo>
                <a:lnTo>
                  <a:pt x="392" y="905"/>
                </a:lnTo>
                <a:lnTo>
                  <a:pt x="392" y="905"/>
                </a:lnTo>
                <a:lnTo>
                  <a:pt x="389" y="901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82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3" y="891"/>
                </a:lnTo>
                <a:lnTo>
                  <a:pt x="350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32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80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21" y="873"/>
                </a:lnTo>
                <a:lnTo>
                  <a:pt x="317" y="876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5" y="848"/>
                </a:lnTo>
                <a:lnTo>
                  <a:pt x="282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30"/>
                </a:lnTo>
                <a:lnTo>
                  <a:pt x="268" y="827"/>
                </a:lnTo>
                <a:lnTo>
                  <a:pt x="268" y="827"/>
                </a:lnTo>
                <a:lnTo>
                  <a:pt x="264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3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6" y="816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6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4" y="784"/>
                </a:lnTo>
                <a:lnTo>
                  <a:pt x="211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80"/>
                </a:lnTo>
                <a:lnTo>
                  <a:pt x="207" y="777"/>
                </a:lnTo>
                <a:lnTo>
                  <a:pt x="207" y="777"/>
                </a:lnTo>
                <a:lnTo>
                  <a:pt x="207" y="773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9" y="770"/>
                </a:lnTo>
                <a:lnTo>
                  <a:pt x="186" y="766"/>
                </a:lnTo>
                <a:lnTo>
                  <a:pt x="186" y="766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57" y="734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30"/>
                </a:lnTo>
                <a:lnTo>
                  <a:pt x="161" y="727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4" y="723"/>
                </a:lnTo>
                <a:lnTo>
                  <a:pt x="168" y="720"/>
                </a:lnTo>
                <a:lnTo>
                  <a:pt x="168" y="720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6" y="698"/>
                </a:lnTo>
                <a:lnTo>
                  <a:pt x="193" y="695"/>
                </a:lnTo>
                <a:lnTo>
                  <a:pt x="193" y="695"/>
                </a:lnTo>
                <a:lnTo>
                  <a:pt x="189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4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63"/>
                </a:lnTo>
                <a:lnTo>
                  <a:pt x="157" y="659"/>
                </a:lnTo>
                <a:lnTo>
                  <a:pt x="157" y="659"/>
                </a:lnTo>
                <a:lnTo>
                  <a:pt x="157" y="655"/>
                </a:lnTo>
                <a:lnTo>
                  <a:pt x="157" y="655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1" y="652"/>
                </a:lnTo>
                <a:lnTo>
                  <a:pt x="175" y="652"/>
                </a:lnTo>
                <a:lnTo>
                  <a:pt x="175" y="652"/>
                </a:lnTo>
                <a:lnTo>
                  <a:pt x="179" y="652"/>
                </a:lnTo>
                <a:lnTo>
                  <a:pt x="179" y="652"/>
                </a:lnTo>
                <a:lnTo>
                  <a:pt x="182" y="652"/>
                </a:lnTo>
                <a:lnTo>
                  <a:pt x="182" y="652"/>
                </a:lnTo>
                <a:lnTo>
                  <a:pt x="186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8"/>
                </a:lnTo>
                <a:lnTo>
                  <a:pt x="189" y="648"/>
                </a:lnTo>
                <a:lnTo>
                  <a:pt x="189" y="645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89" y="641"/>
                </a:lnTo>
                <a:lnTo>
                  <a:pt x="189" y="641"/>
                </a:lnTo>
                <a:lnTo>
                  <a:pt x="193" y="641"/>
                </a:lnTo>
                <a:lnTo>
                  <a:pt x="193" y="641"/>
                </a:lnTo>
                <a:lnTo>
                  <a:pt x="196" y="641"/>
                </a:lnTo>
                <a:lnTo>
                  <a:pt x="196" y="641"/>
                </a:lnTo>
                <a:lnTo>
                  <a:pt x="200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1" y="634"/>
                </a:lnTo>
                <a:lnTo>
                  <a:pt x="214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31"/>
                </a:lnTo>
                <a:lnTo>
                  <a:pt x="218" y="627"/>
                </a:lnTo>
                <a:lnTo>
                  <a:pt x="218" y="627"/>
                </a:lnTo>
                <a:lnTo>
                  <a:pt x="221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28" y="627"/>
                </a:lnTo>
                <a:lnTo>
                  <a:pt x="236" y="627"/>
                </a:lnTo>
                <a:lnTo>
                  <a:pt x="236" y="627"/>
                </a:lnTo>
                <a:lnTo>
                  <a:pt x="236" y="627"/>
                </a:lnTo>
                <a:lnTo>
                  <a:pt x="239" y="627"/>
                </a:lnTo>
                <a:lnTo>
                  <a:pt x="239" y="627"/>
                </a:lnTo>
                <a:lnTo>
                  <a:pt x="243" y="627"/>
                </a:lnTo>
                <a:lnTo>
                  <a:pt x="243" y="627"/>
                </a:lnTo>
                <a:lnTo>
                  <a:pt x="246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0" y="623"/>
                </a:lnTo>
                <a:lnTo>
                  <a:pt x="264" y="623"/>
                </a:lnTo>
                <a:lnTo>
                  <a:pt x="264" y="623"/>
                </a:lnTo>
                <a:lnTo>
                  <a:pt x="268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5" y="623"/>
                </a:lnTo>
                <a:lnTo>
                  <a:pt x="278" y="623"/>
                </a:lnTo>
                <a:lnTo>
                  <a:pt x="278" y="623"/>
                </a:lnTo>
                <a:lnTo>
                  <a:pt x="282" y="623"/>
                </a:lnTo>
                <a:lnTo>
                  <a:pt x="282" y="623"/>
                </a:lnTo>
                <a:lnTo>
                  <a:pt x="285" y="623"/>
                </a:lnTo>
                <a:lnTo>
                  <a:pt x="285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296" y="623"/>
                </a:lnTo>
                <a:lnTo>
                  <a:pt x="300" y="623"/>
                </a:lnTo>
                <a:lnTo>
                  <a:pt x="300" y="623"/>
                </a:lnTo>
                <a:lnTo>
                  <a:pt x="300" y="623"/>
                </a:lnTo>
                <a:lnTo>
                  <a:pt x="303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0" y="627"/>
                </a:lnTo>
                <a:lnTo>
                  <a:pt x="310" y="627"/>
                </a:lnTo>
                <a:lnTo>
                  <a:pt x="314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7"/>
                </a:lnTo>
                <a:lnTo>
                  <a:pt x="317" y="623"/>
                </a:lnTo>
                <a:lnTo>
                  <a:pt x="317" y="623"/>
                </a:lnTo>
                <a:lnTo>
                  <a:pt x="321" y="623"/>
                </a:lnTo>
                <a:lnTo>
                  <a:pt x="321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5"/>
                </a:lnTo>
                <a:lnTo>
                  <a:pt x="300" y="591"/>
                </a:lnTo>
                <a:lnTo>
                  <a:pt x="300" y="591"/>
                </a:lnTo>
                <a:lnTo>
                  <a:pt x="296" y="584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0" y="577"/>
                </a:lnTo>
                <a:lnTo>
                  <a:pt x="303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0" y="574"/>
                </a:lnTo>
                <a:lnTo>
                  <a:pt x="314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17" y="570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78" y="549"/>
                </a:lnTo>
                <a:lnTo>
                  <a:pt x="382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5"/>
                </a:lnTo>
                <a:lnTo>
                  <a:pt x="421" y="541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28" y="538"/>
                </a:lnTo>
                <a:lnTo>
                  <a:pt x="431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2" y="538"/>
                </a:lnTo>
                <a:lnTo>
                  <a:pt x="446" y="538"/>
                </a:lnTo>
                <a:lnTo>
                  <a:pt x="446" y="538"/>
                </a:lnTo>
                <a:lnTo>
                  <a:pt x="449" y="538"/>
                </a:lnTo>
                <a:lnTo>
                  <a:pt x="449" y="538"/>
                </a:lnTo>
                <a:lnTo>
                  <a:pt x="453" y="534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5"/>
                </a:lnTo>
                <a:lnTo>
                  <a:pt x="488" y="495"/>
                </a:lnTo>
                <a:lnTo>
                  <a:pt x="488" y="492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6" y="481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52"/>
                </a:lnTo>
                <a:lnTo>
                  <a:pt x="499" y="449"/>
                </a:lnTo>
                <a:lnTo>
                  <a:pt x="499" y="449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8"/>
                </a:lnTo>
                <a:lnTo>
                  <a:pt x="503" y="435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3" y="427"/>
                </a:lnTo>
                <a:lnTo>
                  <a:pt x="506" y="424"/>
                </a:lnTo>
                <a:lnTo>
                  <a:pt x="506" y="424"/>
                </a:lnTo>
                <a:lnTo>
                  <a:pt x="510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6" y="406"/>
                </a:lnTo>
                <a:lnTo>
                  <a:pt x="503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7" y="413"/>
                </a:lnTo>
                <a:lnTo>
                  <a:pt x="464" y="417"/>
                </a:lnTo>
                <a:lnTo>
                  <a:pt x="464" y="417"/>
                </a:lnTo>
                <a:lnTo>
                  <a:pt x="464" y="417"/>
                </a:lnTo>
                <a:lnTo>
                  <a:pt x="460" y="420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8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5" y="435"/>
                </a:lnTo>
                <a:lnTo>
                  <a:pt x="382" y="435"/>
                </a:lnTo>
                <a:lnTo>
                  <a:pt x="382" y="435"/>
                </a:lnTo>
                <a:lnTo>
                  <a:pt x="382" y="435"/>
                </a:lnTo>
                <a:lnTo>
                  <a:pt x="378" y="435"/>
                </a:lnTo>
                <a:lnTo>
                  <a:pt x="378" y="435"/>
                </a:lnTo>
                <a:lnTo>
                  <a:pt x="374" y="435"/>
                </a:lnTo>
                <a:lnTo>
                  <a:pt x="374" y="435"/>
                </a:lnTo>
                <a:lnTo>
                  <a:pt x="371" y="435"/>
                </a:lnTo>
                <a:lnTo>
                  <a:pt x="371" y="435"/>
                </a:lnTo>
                <a:lnTo>
                  <a:pt x="367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7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5" y="445"/>
                </a:lnTo>
                <a:lnTo>
                  <a:pt x="321" y="445"/>
                </a:lnTo>
                <a:lnTo>
                  <a:pt x="321" y="445"/>
                </a:lnTo>
                <a:lnTo>
                  <a:pt x="317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7" y="438"/>
                </a:lnTo>
                <a:lnTo>
                  <a:pt x="303" y="438"/>
                </a:lnTo>
                <a:lnTo>
                  <a:pt x="303" y="438"/>
                </a:lnTo>
                <a:lnTo>
                  <a:pt x="300" y="438"/>
                </a:lnTo>
                <a:lnTo>
                  <a:pt x="300" y="438"/>
                </a:lnTo>
                <a:lnTo>
                  <a:pt x="300" y="438"/>
                </a:lnTo>
                <a:lnTo>
                  <a:pt x="296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9" y="442"/>
                </a:lnTo>
                <a:lnTo>
                  <a:pt x="285" y="442"/>
                </a:lnTo>
                <a:lnTo>
                  <a:pt x="285" y="442"/>
                </a:lnTo>
                <a:lnTo>
                  <a:pt x="282" y="442"/>
                </a:lnTo>
                <a:lnTo>
                  <a:pt x="282" y="442"/>
                </a:lnTo>
                <a:lnTo>
                  <a:pt x="278" y="442"/>
                </a:lnTo>
                <a:lnTo>
                  <a:pt x="278" y="442"/>
                </a:lnTo>
                <a:lnTo>
                  <a:pt x="275" y="442"/>
                </a:lnTo>
                <a:lnTo>
                  <a:pt x="275" y="442"/>
                </a:lnTo>
                <a:lnTo>
                  <a:pt x="271" y="445"/>
                </a:lnTo>
                <a:lnTo>
                  <a:pt x="271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7" y="445"/>
                </a:lnTo>
                <a:lnTo>
                  <a:pt x="253" y="445"/>
                </a:lnTo>
                <a:lnTo>
                  <a:pt x="253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6" y="449"/>
                </a:lnTo>
                <a:lnTo>
                  <a:pt x="243" y="449"/>
                </a:lnTo>
                <a:lnTo>
                  <a:pt x="243" y="449"/>
                </a:lnTo>
                <a:lnTo>
                  <a:pt x="239" y="449"/>
                </a:lnTo>
                <a:lnTo>
                  <a:pt x="239" y="449"/>
                </a:lnTo>
                <a:lnTo>
                  <a:pt x="236" y="449"/>
                </a:lnTo>
                <a:lnTo>
                  <a:pt x="236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4" y="438"/>
                </a:lnTo>
                <a:lnTo>
                  <a:pt x="211" y="435"/>
                </a:lnTo>
                <a:lnTo>
                  <a:pt x="211" y="435"/>
                </a:lnTo>
                <a:lnTo>
                  <a:pt x="207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200" y="438"/>
                </a:lnTo>
                <a:lnTo>
                  <a:pt x="196" y="438"/>
                </a:lnTo>
                <a:lnTo>
                  <a:pt x="196" y="438"/>
                </a:lnTo>
                <a:lnTo>
                  <a:pt x="193" y="435"/>
                </a:lnTo>
                <a:lnTo>
                  <a:pt x="193" y="435"/>
                </a:lnTo>
                <a:lnTo>
                  <a:pt x="189" y="438"/>
                </a:lnTo>
                <a:lnTo>
                  <a:pt x="189" y="438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9" y="442"/>
                </a:lnTo>
                <a:lnTo>
                  <a:pt x="175" y="442"/>
                </a:lnTo>
                <a:lnTo>
                  <a:pt x="175" y="442"/>
                </a:lnTo>
                <a:lnTo>
                  <a:pt x="171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8" y="413"/>
                </a:lnTo>
                <a:lnTo>
                  <a:pt x="118" y="413"/>
                </a:lnTo>
                <a:lnTo>
                  <a:pt x="114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402"/>
                </a:lnTo>
                <a:lnTo>
                  <a:pt x="104" y="399"/>
                </a:lnTo>
                <a:lnTo>
                  <a:pt x="104" y="399"/>
                </a:lnTo>
                <a:lnTo>
                  <a:pt x="104" y="395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100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81"/>
                </a:lnTo>
                <a:lnTo>
                  <a:pt x="93" y="378"/>
                </a:lnTo>
                <a:lnTo>
                  <a:pt x="93" y="378"/>
                </a:lnTo>
                <a:lnTo>
                  <a:pt x="89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4"/>
                </a:lnTo>
                <a:lnTo>
                  <a:pt x="89" y="370"/>
                </a:lnTo>
                <a:lnTo>
                  <a:pt x="89" y="370"/>
                </a:lnTo>
                <a:lnTo>
                  <a:pt x="93" y="370"/>
                </a:lnTo>
                <a:lnTo>
                  <a:pt x="93" y="370"/>
                </a:lnTo>
                <a:lnTo>
                  <a:pt x="97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07" y="370"/>
                </a:lnTo>
                <a:lnTo>
                  <a:pt x="111" y="374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5" y="378"/>
                </a:lnTo>
                <a:lnTo>
                  <a:pt x="129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78"/>
                </a:lnTo>
                <a:lnTo>
                  <a:pt x="132" y="381"/>
                </a:lnTo>
                <a:lnTo>
                  <a:pt x="132" y="381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39" y="381"/>
                </a:lnTo>
                <a:lnTo>
                  <a:pt x="143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68" y="420"/>
                </a:lnTo>
                <a:lnTo>
                  <a:pt x="168" y="420"/>
                </a:lnTo>
                <a:lnTo>
                  <a:pt x="171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6"/>
                </a:lnTo>
                <a:lnTo>
                  <a:pt x="186" y="402"/>
                </a:lnTo>
                <a:lnTo>
                  <a:pt x="186" y="402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6"/>
                </a:lnTo>
                <a:lnTo>
                  <a:pt x="136" y="353"/>
                </a:lnTo>
                <a:lnTo>
                  <a:pt x="136" y="353"/>
                </a:lnTo>
                <a:lnTo>
                  <a:pt x="139" y="349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42"/>
                </a:lnTo>
                <a:lnTo>
                  <a:pt x="132" y="338"/>
                </a:lnTo>
                <a:lnTo>
                  <a:pt x="132" y="338"/>
                </a:lnTo>
                <a:lnTo>
                  <a:pt x="129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5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8"/>
                </a:lnTo>
                <a:lnTo>
                  <a:pt x="125" y="324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8" y="303"/>
                </a:lnTo>
                <a:lnTo>
                  <a:pt x="118" y="303"/>
                </a:lnTo>
                <a:lnTo>
                  <a:pt x="114" y="303"/>
                </a:lnTo>
                <a:lnTo>
                  <a:pt x="114" y="303"/>
                </a:lnTo>
                <a:lnTo>
                  <a:pt x="111" y="299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100" y="303"/>
                </a:lnTo>
                <a:lnTo>
                  <a:pt x="97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93" y="306"/>
                </a:lnTo>
                <a:lnTo>
                  <a:pt x="89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82" y="303"/>
                </a:lnTo>
                <a:lnTo>
                  <a:pt x="79" y="303"/>
                </a:lnTo>
                <a:lnTo>
                  <a:pt x="79" y="303"/>
                </a:lnTo>
                <a:lnTo>
                  <a:pt x="75" y="303"/>
                </a:lnTo>
                <a:lnTo>
                  <a:pt x="75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61" y="296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6"/>
                </a:lnTo>
                <a:lnTo>
                  <a:pt x="47" y="296"/>
                </a:lnTo>
                <a:lnTo>
                  <a:pt x="47" y="299"/>
                </a:lnTo>
                <a:lnTo>
                  <a:pt x="47" y="299"/>
                </a:lnTo>
                <a:lnTo>
                  <a:pt x="47" y="299"/>
                </a:lnTo>
                <a:lnTo>
                  <a:pt x="43" y="299"/>
                </a:lnTo>
                <a:lnTo>
                  <a:pt x="43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36" y="299"/>
                </a:lnTo>
                <a:lnTo>
                  <a:pt x="36" y="299"/>
                </a:lnTo>
                <a:lnTo>
                  <a:pt x="32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8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78"/>
                </a:lnTo>
                <a:lnTo>
                  <a:pt x="15" y="278"/>
                </a:lnTo>
                <a:lnTo>
                  <a:pt x="15" y="274"/>
                </a:lnTo>
                <a:lnTo>
                  <a:pt x="15" y="274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2" y="271"/>
                </a:lnTo>
                <a:lnTo>
                  <a:pt x="25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0" y="249"/>
                </a:lnTo>
                <a:lnTo>
                  <a:pt x="43" y="253"/>
                </a:lnTo>
                <a:lnTo>
                  <a:pt x="43" y="253"/>
                </a:lnTo>
                <a:lnTo>
                  <a:pt x="47" y="249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1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89" y="249"/>
                </a:lnTo>
                <a:lnTo>
                  <a:pt x="93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6"/>
                </a:lnTo>
                <a:lnTo>
                  <a:pt x="107" y="242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5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1" y="256"/>
                </a:lnTo>
                <a:lnTo>
                  <a:pt x="164" y="260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1" y="271"/>
                </a:lnTo>
                <a:lnTo>
                  <a:pt x="175" y="274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3" y="274"/>
                </a:lnTo>
                <a:lnTo>
                  <a:pt x="200" y="278"/>
                </a:lnTo>
                <a:lnTo>
                  <a:pt x="200" y="278"/>
                </a:lnTo>
                <a:lnTo>
                  <a:pt x="200" y="281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1" y="274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0" y="228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21"/>
                </a:lnTo>
                <a:lnTo>
                  <a:pt x="303" y="217"/>
                </a:lnTo>
                <a:lnTo>
                  <a:pt x="303" y="217"/>
                </a:lnTo>
                <a:lnTo>
                  <a:pt x="303" y="214"/>
                </a:lnTo>
                <a:lnTo>
                  <a:pt x="303" y="214"/>
                </a:lnTo>
                <a:lnTo>
                  <a:pt x="303" y="210"/>
                </a:lnTo>
                <a:lnTo>
                  <a:pt x="303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92"/>
                </a:lnTo>
                <a:lnTo>
                  <a:pt x="310" y="189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5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296" y="160"/>
                </a:lnTo>
                <a:lnTo>
                  <a:pt x="300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17" y="110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46" y="117"/>
                </a:lnTo>
                <a:lnTo>
                  <a:pt x="350" y="117"/>
                </a:lnTo>
                <a:lnTo>
                  <a:pt x="350" y="117"/>
                </a:lnTo>
                <a:lnTo>
                  <a:pt x="353" y="117"/>
                </a:lnTo>
                <a:lnTo>
                  <a:pt x="353" y="117"/>
                </a:lnTo>
                <a:lnTo>
                  <a:pt x="357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1" y="114"/>
                </a:lnTo>
                <a:lnTo>
                  <a:pt x="374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6" y="114"/>
                </a:lnTo>
                <a:lnTo>
                  <a:pt x="399" y="114"/>
                </a:lnTo>
                <a:lnTo>
                  <a:pt x="399" y="114"/>
                </a:lnTo>
                <a:lnTo>
                  <a:pt x="403" y="114"/>
                </a:lnTo>
                <a:lnTo>
                  <a:pt x="403" y="114"/>
                </a:lnTo>
                <a:lnTo>
                  <a:pt x="407" y="110"/>
                </a:lnTo>
                <a:lnTo>
                  <a:pt x="407" y="110"/>
                </a:lnTo>
                <a:lnTo>
                  <a:pt x="410" y="110"/>
                </a:lnTo>
                <a:lnTo>
                  <a:pt x="410" y="110"/>
                </a:lnTo>
                <a:lnTo>
                  <a:pt x="414" y="110"/>
                </a:lnTo>
                <a:lnTo>
                  <a:pt x="414" y="110"/>
                </a:lnTo>
                <a:lnTo>
                  <a:pt x="417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07"/>
                </a:lnTo>
                <a:lnTo>
                  <a:pt x="428" y="110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39" y="107"/>
                </a:lnTo>
                <a:lnTo>
                  <a:pt x="442" y="107"/>
                </a:lnTo>
                <a:lnTo>
                  <a:pt x="442" y="107"/>
                </a:lnTo>
                <a:lnTo>
                  <a:pt x="446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56" y="103"/>
                </a:lnTo>
                <a:lnTo>
                  <a:pt x="460" y="103"/>
                </a:lnTo>
                <a:lnTo>
                  <a:pt x="460" y="103"/>
                </a:lnTo>
                <a:lnTo>
                  <a:pt x="460" y="103"/>
                </a:lnTo>
                <a:lnTo>
                  <a:pt x="464" y="103"/>
                </a:lnTo>
                <a:lnTo>
                  <a:pt x="464" y="103"/>
                </a:lnTo>
                <a:lnTo>
                  <a:pt x="467" y="103"/>
                </a:lnTo>
                <a:lnTo>
                  <a:pt x="467" y="103"/>
                </a:lnTo>
                <a:lnTo>
                  <a:pt x="471" y="103"/>
                </a:lnTo>
                <a:lnTo>
                  <a:pt x="471" y="103"/>
                </a:lnTo>
                <a:lnTo>
                  <a:pt x="474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1" y="107"/>
                </a:lnTo>
                <a:lnTo>
                  <a:pt x="485" y="107"/>
                </a:lnTo>
                <a:lnTo>
                  <a:pt x="485" y="107"/>
                </a:lnTo>
                <a:lnTo>
                  <a:pt x="488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3"/>
                </a:lnTo>
                <a:lnTo>
                  <a:pt x="492" y="100"/>
                </a:lnTo>
                <a:lnTo>
                  <a:pt x="492" y="100"/>
                </a:lnTo>
                <a:lnTo>
                  <a:pt x="492" y="96"/>
                </a:lnTo>
                <a:lnTo>
                  <a:pt x="492" y="96"/>
                </a:lnTo>
                <a:lnTo>
                  <a:pt x="496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9"/>
                </a:lnTo>
                <a:lnTo>
                  <a:pt x="510" y="85"/>
                </a:lnTo>
                <a:lnTo>
                  <a:pt x="510" y="85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28" y="78"/>
                </a:lnTo>
                <a:lnTo>
                  <a:pt x="531" y="78"/>
                </a:lnTo>
                <a:lnTo>
                  <a:pt x="531" y="78"/>
                </a:lnTo>
                <a:lnTo>
                  <a:pt x="535" y="75"/>
                </a:lnTo>
                <a:lnTo>
                  <a:pt x="535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2" y="71"/>
                </a:lnTo>
                <a:lnTo>
                  <a:pt x="542" y="71"/>
                </a:lnTo>
                <a:lnTo>
                  <a:pt x="545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3" y="75"/>
                </a:lnTo>
                <a:lnTo>
                  <a:pt x="556" y="71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1" y="68"/>
                </a:lnTo>
                <a:lnTo>
                  <a:pt x="585" y="68"/>
                </a:lnTo>
                <a:lnTo>
                  <a:pt x="585" y="68"/>
                </a:lnTo>
                <a:lnTo>
                  <a:pt x="585" y="64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81" y="60"/>
                </a:lnTo>
                <a:lnTo>
                  <a:pt x="581" y="60"/>
                </a:lnTo>
                <a:lnTo>
                  <a:pt x="578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7"/>
                </a:lnTo>
                <a:lnTo>
                  <a:pt x="574" y="53"/>
                </a:lnTo>
                <a:lnTo>
                  <a:pt x="574" y="53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7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3" y="39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53" y="25"/>
                </a:lnTo>
                <a:lnTo>
                  <a:pt x="549" y="21"/>
                </a:lnTo>
                <a:lnTo>
                  <a:pt x="549" y="21"/>
                </a:lnTo>
                <a:lnTo>
                  <a:pt x="545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0" y="10"/>
                </a:lnTo>
                <a:lnTo>
                  <a:pt x="574" y="14"/>
                </a:lnTo>
                <a:lnTo>
                  <a:pt x="574" y="14"/>
                </a:lnTo>
                <a:lnTo>
                  <a:pt x="574" y="14"/>
                </a:lnTo>
                <a:lnTo>
                  <a:pt x="578" y="10"/>
                </a:lnTo>
                <a:lnTo>
                  <a:pt x="578" y="10"/>
                </a:lnTo>
                <a:lnTo>
                  <a:pt x="581" y="10"/>
                </a:lnTo>
                <a:lnTo>
                  <a:pt x="581" y="10"/>
                </a:lnTo>
                <a:lnTo>
                  <a:pt x="585" y="7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3"/>
                </a:lnTo>
                <a:lnTo>
                  <a:pt x="659" y="3"/>
                </a:lnTo>
                <a:lnTo>
                  <a:pt x="659" y="7"/>
                </a:lnTo>
                <a:lnTo>
                  <a:pt x="659" y="7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3" y="10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0" y="14"/>
                </a:lnTo>
                <a:lnTo>
                  <a:pt x="670" y="14"/>
                </a:lnTo>
                <a:lnTo>
                  <a:pt x="674" y="14"/>
                </a:lnTo>
                <a:lnTo>
                  <a:pt x="674" y="14"/>
                </a:lnTo>
                <a:lnTo>
                  <a:pt x="677" y="14"/>
                </a:lnTo>
                <a:lnTo>
                  <a:pt x="677" y="14"/>
                </a:lnTo>
                <a:lnTo>
                  <a:pt x="681" y="14"/>
                </a:lnTo>
                <a:lnTo>
                  <a:pt x="681" y="14"/>
                </a:lnTo>
                <a:lnTo>
                  <a:pt x="684" y="14"/>
                </a:lnTo>
                <a:lnTo>
                  <a:pt x="684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2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699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6" y="3"/>
                </a:lnTo>
                <a:lnTo>
                  <a:pt x="706" y="3"/>
                </a:lnTo>
                <a:lnTo>
                  <a:pt x="709" y="3"/>
                </a:lnTo>
                <a:lnTo>
                  <a:pt x="709" y="3"/>
                </a:lnTo>
                <a:lnTo>
                  <a:pt x="709" y="3"/>
                </a:lnTo>
                <a:lnTo>
                  <a:pt x="713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16" y="7"/>
                </a:lnTo>
                <a:lnTo>
                  <a:pt x="716" y="7"/>
                </a:lnTo>
                <a:lnTo>
                  <a:pt x="720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4" y="10"/>
                </a:lnTo>
                <a:lnTo>
                  <a:pt x="727" y="10"/>
                </a:lnTo>
                <a:lnTo>
                  <a:pt x="727" y="10"/>
                </a:lnTo>
                <a:lnTo>
                  <a:pt x="731" y="10"/>
                </a:lnTo>
                <a:lnTo>
                  <a:pt x="731" y="10"/>
                </a:lnTo>
                <a:lnTo>
                  <a:pt x="734" y="10"/>
                </a:lnTo>
                <a:lnTo>
                  <a:pt x="734" y="10"/>
                </a:lnTo>
                <a:lnTo>
                  <a:pt x="734" y="10"/>
                </a:lnTo>
                <a:lnTo>
                  <a:pt x="738" y="10"/>
                </a:lnTo>
                <a:lnTo>
                  <a:pt x="738" y="10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9" y="7"/>
                </a:lnTo>
                <a:lnTo>
                  <a:pt x="749" y="7"/>
                </a:lnTo>
                <a:lnTo>
                  <a:pt x="749" y="7"/>
                </a:lnTo>
                <a:lnTo>
                  <a:pt x="752" y="7"/>
                </a:lnTo>
                <a:lnTo>
                  <a:pt x="752" y="7"/>
                </a:lnTo>
                <a:lnTo>
                  <a:pt x="756" y="10"/>
                </a:lnTo>
                <a:lnTo>
                  <a:pt x="756" y="10"/>
                </a:lnTo>
                <a:lnTo>
                  <a:pt x="759" y="7"/>
                </a:lnTo>
                <a:lnTo>
                  <a:pt x="759" y="7"/>
                </a:lnTo>
                <a:lnTo>
                  <a:pt x="763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3" y="14"/>
                </a:lnTo>
                <a:lnTo>
                  <a:pt x="777" y="18"/>
                </a:lnTo>
                <a:lnTo>
                  <a:pt x="777" y="18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4" y="14"/>
                </a:lnTo>
                <a:lnTo>
                  <a:pt x="784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1" y="14"/>
                </a:lnTo>
                <a:lnTo>
                  <a:pt x="795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802" y="10"/>
                </a:lnTo>
                <a:lnTo>
                  <a:pt x="802" y="10"/>
                </a:lnTo>
                <a:lnTo>
                  <a:pt x="806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09" y="7"/>
                </a:lnTo>
                <a:lnTo>
                  <a:pt x="813" y="7"/>
                </a:lnTo>
                <a:lnTo>
                  <a:pt x="813" y="7"/>
                </a:lnTo>
                <a:lnTo>
                  <a:pt x="813" y="7"/>
                </a:lnTo>
                <a:lnTo>
                  <a:pt x="816" y="7"/>
                </a:lnTo>
                <a:lnTo>
                  <a:pt x="816" y="7"/>
                </a:lnTo>
                <a:lnTo>
                  <a:pt x="820" y="7"/>
                </a:lnTo>
                <a:lnTo>
                  <a:pt x="820" y="7"/>
                </a:lnTo>
                <a:lnTo>
                  <a:pt x="823" y="7"/>
                </a:lnTo>
                <a:lnTo>
                  <a:pt x="823" y="7"/>
                </a:lnTo>
                <a:lnTo>
                  <a:pt x="827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4" y="0"/>
                </a:lnTo>
                <a:lnTo>
                  <a:pt x="834" y="0"/>
                </a:lnTo>
                <a:lnTo>
                  <a:pt x="838" y="0"/>
                </a:lnTo>
                <a:lnTo>
                  <a:pt x="838" y="0"/>
                </a:lnTo>
                <a:lnTo>
                  <a:pt x="838" y="0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5" y="7"/>
                </a:lnTo>
                <a:lnTo>
                  <a:pt x="845" y="7"/>
                </a:lnTo>
                <a:lnTo>
                  <a:pt x="845" y="7"/>
                </a:lnTo>
                <a:lnTo>
                  <a:pt x="848" y="10"/>
                </a:lnTo>
                <a:lnTo>
                  <a:pt x="848" y="10"/>
                </a:lnTo>
                <a:lnTo>
                  <a:pt x="852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59" y="7"/>
                </a:lnTo>
                <a:lnTo>
                  <a:pt x="863" y="7"/>
                </a:lnTo>
                <a:lnTo>
                  <a:pt x="863" y="7"/>
                </a:lnTo>
                <a:lnTo>
                  <a:pt x="863" y="7"/>
                </a:lnTo>
                <a:lnTo>
                  <a:pt x="866" y="7"/>
                </a:lnTo>
                <a:lnTo>
                  <a:pt x="866" y="7"/>
                </a:lnTo>
                <a:lnTo>
                  <a:pt x="870" y="10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77" y="7"/>
                </a:lnTo>
                <a:lnTo>
                  <a:pt x="877" y="7"/>
                </a:lnTo>
                <a:lnTo>
                  <a:pt x="880" y="7"/>
                </a:lnTo>
                <a:lnTo>
                  <a:pt x="880" y="7"/>
                </a:lnTo>
                <a:lnTo>
                  <a:pt x="884" y="7"/>
                </a:lnTo>
                <a:lnTo>
                  <a:pt x="884" y="7"/>
                </a:lnTo>
                <a:lnTo>
                  <a:pt x="887" y="7"/>
                </a:lnTo>
                <a:lnTo>
                  <a:pt x="887" y="7"/>
                </a:lnTo>
                <a:lnTo>
                  <a:pt x="887" y="7"/>
                </a:lnTo>
                <a:lnTo>
                  <a:pt x="891" y="7"/>
                </a:lnTo>
                <a:lnTo>
                  <a:pt x="891" y="7"/>
                </a:lnTo>
                <a:lnTo>
                  <a:pt x="891" y="7"/>
                </a:lnTo>
                <a:lnTo>
                  <a:pt x="895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5" y="0"/>
                </a:lnTo>
                <a:lnTo>
                  <a:pt x="909" y="0"/>
                </a:lnTo>
                <a:lnTo>
                  <a:pt x="909" y="0"/>
                </a:lnTo>
                <a:lnTo>
                  <a:pt x="909" y="0"/>
                </a:lnTo>
                <a:lnTo>
                  <a:pt x="909" y="3"/>
                </a:lnTo>
                <a:lnTo>
                  <a:pt x="909" y="3"/>
                </a:lnTo>
                <a:lnTo>
                  <a:pt x="909" y="3"/>
                </a:lnTo>
                <a:lnTo>
                  <a:pt x="909" y="7"/>
                </a:lnTo>
                <a:lnTo>
                  <a:pt x="909" y="7"/>
                </a:lnTo>
                <a:lnTo>
                  <a:pt x="909" y="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887413" y="3071813"/>
            <a:ext cx="3636962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241925" y="2500313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1" name="Title 1"/>
          <p:cNvSpPr>
            <a:spLocks noGrp="1"/>
          </p:cNvSpPr>
          <p:nvPr>
            <p:ph type="title"/>
          </p:nvPr>
        </p:nvSpPr>
        <p:spPr>
          <a:xfrm>
            <a:off x="950978" y="357188"/>
            <a:ext cx="8046972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ru-RU" sz="23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Зарегистрированные преступления по территории, 2016г.</a:t>
            </a:r>
            <a:br>
              <a:rPr lang="ru-RU" altLang="ru-RU" sz="23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</a:br>
            <a:r>
              <a:rPr lang="ru-RU" alt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 UniToktom" pitchFamily="18" charset="0"/>
                <a:cs typeface="Times New Roman UniToktom" pitchFamily="18" charset="0"/>
              </a:rPr>
              <a:t>(в процентах к итогу)</a:t>
            </a:r>
            <a:endParaRPr lang="en-US" altLang="ru-RU" sz="2000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2057" name="TextBox 6"/>
          <p:cNvSpPr txBox="1">
            <a:spLocks noChangeArrowheads="1"/>
          </p:cNvSpPr>
          <p:nvPr/>
        </p:nvSpPr>
        <p:spPr bwMode="auto">
          <a:xfrm>
            <a:off x="304800" y="4684713"/>
            <a:ext cx="179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Баткенская</a:t>
            </a:r>
            <a:r>
              <a:rPr lang="ru-RU" altLang="ru-RU" sz="1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r>
              <a:rPr lang="en-US" altLang="ru-RU" sz="1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2,7</a:t>
            </a:r>
            <a:r>
              <a:rPr lang="ru-RU" altLang="ru-RU" sz="1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TextBox 7"/>
          <p:cNvSpPr txBox="1">
            <a:spLocks noChangeArrowheads="1"/>
          </p:cNvSpPr>
          <p:nvPr/>
        </p:nvSpPr>
        <p:spPr bwMode="auto">
          <a:xfrm>
            <a:off x="2444750" y="4365625"/>
            <a:ext cx="20796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Ошская</a:t>
            </a:r>
            <a:r>
              <a:rPr lang="ru-RU" alt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7,8</a:t>
            </a:r>
            <a:r>
              <a:rPr lang="ru-RU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TextBox 8"/>
          <p:cNvSpPr txBox="1">
            <a:spLocks noChangeArrowheads="1"/>
          </p:cNvSpPr>
          <p:nvPr/>
        </p:nvSpPr>
        <p:spPr bwMode="auto">
          <a:xfrm>
            <a:off x="5957888" y="2782888"/>
            <a:ext cx="2081212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Иссык-Кульская область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7,4</a:t>
            </a: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0" name="TextBox 9"/>
          <p:cNvSpPr txBox="1">
            <a:spLocks noChangeArrowheads="1"/>
          </p:cNvSpPr>
          <p:nvPr/>
        </p:nvSpPr>
        <p:spPr bwMode="auto">
          <a:xfrm>
            <a:off x="4532313" y="3427413"/>
            <a:ext cx="143668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Нарынская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2,3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TextBox 10"/>
          <p:cNvSpPr txBox="1">
            <a:spLocks noChangeArrowheads="1"/>
          </p:cNvSpPr>
          <p:nvPr/>
        </p:nvSpPr>
        <p:spPr bwMode="auto">
          <a:xfrm>
            <a:off x="1681163" y="3200400"/>
            <a:ext cx="208121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Джалал-Абадская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9,0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2" name="Freeform 5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3" name="Freeform 8"/>
          <p:cNvSpPr>
            <a:spLocks/>
          </p:cNvSpPr>
          <p:nvPr/>
        </p:nvSpPr>
        <p:spPr bwMode="auto">
          <a:xfrm>
            <a:off x="2070100" y="4672013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4" name="Freeform 9"/>
          <p:cNvSpPr>
            <a:spLocks/>
          </p:cNvSpPr>
          <p:nvPr/>
        </p:nvSpPr>
        <p:spPr bwMode="auto">
          <a:xfrm>
            <a:off x="1571625" y="4632325"/>
            <a:ext cx="11113" cy="23813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5" name="Freeform 10"/>
          <p:cNvSpPr>
            <a:spLocks/>
          </p:cNvSpPr>
          <p:nvPr/>
        </p:nvSpPr>
        <p:spPr bwMode="auto">
          <a:xfrm>
            <a:off x="390525" y="4773613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6" name="Freeform 11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7" name="Freeform 13"/>
          <p:cNvSpPr>
            <a:spLocks/>
          </p:cNvSpPr>
          <p:nvPr/>
        </p:nvSpPr>
        <p:spPr bwMode="auto">
          <a:xfrm>
            <a:off x="1774825" y="3071813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8" name="Freeform 14"/>
          <p:cNvSpPr>
            <a:spLocks/>
          </p:cNvSpPr>
          <p:nvPr/>
        </p:nvSpPr>
        <p:spPr bwMode="auto">
          <a:xfrm>
            <a:off x="3749675" y="3348038"/>
            <a:ext cx="774700" cy="712787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9" name="Freeform 16"/>
          <p:cNvSpPr>
            <a:spLocks/>
          </p:cNvSpPr>
          <p:nvPr/>
        </p:nvSpPr>
        <p:spPr bwMode="auto">
          <a:xfrm>
            <a:off x="5146675" y="2890838"/>
            <a:ext cx="1527175" cy="938212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70" name="Freeform 17"/>
          <p:cNvSpPr>
            <a:spLocks/>
          </p:cNvSpPr>
          <p:nvPr/>
        </p:nvSpPr>
        <p:spPr bwMode="auto">
          <a:xfrm>
            <a:off x="4129088" y="2890838"/>
            <a:ext cx="1017587" cy="430212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1428750" y="2500313"/>
            <a:ext cx="2222500" cy="769937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8" name="Freeform 20"/>
          <p:cNvSpPr>
            <a:spLocks noEditPoints="1"/>
          </p:cNvSpPr>
          <p:nvPr/>
        </p:nvSpPr>
        <p:spPr bwMode="auto">
          <a:xfrm>
            <a:off x="3178175" y="2246313"/>
            <a:ext cx="3319463" cy="1125537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3" name="Freeform 21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5" name="TextBox 32"/>
          <p:cNvSpPr txBox="1">
            <a:spLocks noChangeArrowheads="1"/>
          </p:cNvSpPr>
          <p:nvPr/>
        </p:nvSpPr>
        <p:spPr bwMode="auto">
          <a:xfrm>
            <a:off x="1500188" y="2643188"/>
            <a:ext cx="185737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Таласская</a:t>
            </a:r>
            <a:r>
              <a:rPr lang="ru-RU" altLang="ru-RU" sz="13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3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2,6</a:t>
            </a:r>
            <a:r>
              <a:rPr lang="ru-RU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6" name="TextBox 33"/>
          <p:cNvSpPr txBox="1">
            <a:spLocks noChangeArrowheads="1"/>
          </p:cNvSpPr>
          <p:nvPr/>
        </p:nvSpPr>
        <p:spPr bwMode="auto">
          <a:xfrm>
            <a:off x="3452813" y="2320925"/>
            <a:ext cx="13684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Чуйская область</a:t>
            </a:r>
            <a:endParaRPr lang="en-US" alt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22,9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7" name="TextBox 34"/>
          <p:cNvSpPr txBox="1">
            <a:spLocks noChangeArrowheads="1"/>
          </p:cNvSpPr>
          <p:nvPr/>
        </p:nvSpPr>
        <p:spPr bwMode="auto">
          <a:xfrm>
            <a:off x="4347298" y="1861205"/>
            <a:ext cx="184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37,0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altLang="ru-RU" sz="1400" b="1" dirty="0" smtClean="0">
              <a:cs typeface="Arial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4491038" y="2184855"/>
            <a:ext cx="513216" cy="3694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TextBox 37"/>
          <p:cNvSpPr txBox="1">
            <a:spLocks noChangeArrowheads="1"/>
          </p:cNvSpPr>
          <p:nvPr/>
        </p:nvSpPr>
        <p:spPr bwMode="auto">
          <a:xfrm>
            <a:off x="1176338" y="3944938"/>
            <a:ext cx="184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 Ош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8,2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617788" y="4197350"/>
            <a:ext cx="365125" cy="2174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1" name="Прямоугольник 1"/>
          <p:cNvSpPr>
            <a:spLocks noChangeArrowheads="1"/>
          </p:cNvSpPr>
          <p:nvPr/>
        </p:nvSpPr>
        <p:spPr bwMode="auto">
          <a:xfrm>
            <a:off x="2838450" y="5876925"/>
            <a:ext cx="6159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Наиболее высокий удельный вес зарегистрированных преступлений отмечался 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в </a:t>
            </a:r>
            <a:r>
              <a:rPr lang="ru-RU" altLang="ru-RU" sz="1600" b="1" dirty="0" err="1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г.Бишкеке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, </a:t>
            </a:r>
            <a:r>
              <a:rPr lang="ru-RU" altLang="ru-RU" sz="1600" b="1" dirty="0" smtClean="0">
                <a:latin typeface="Times New Roman UniToktom" pitchFamily="18" charset="0"/>
                <a:cs typeface="Times New Roman UniToktom" pitchFamily="18" charset="0"/>
              </a:rPr>
              <a:t>наиболее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низкий – в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Таласской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и </a:t>
            </a:r>
            <a:r>
              <a:rPr lang="ru-RU" alt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Нарынской</a:t>
            </a:r>
            <a:r>
              <a:rPr lang="ru-RU" alt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областях.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134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5529"/>
            <a:ext cx="7802885" cy="461665"/>
          </a:xfrm>
        </p:spPr>
        <p:txBody>
          <a:bodyPr/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Структура </a:t>
            </a:r>
            <a:r>
              <a:rPr lang="ru-RU" sz="24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зарегистрированных преступлений </a:t>
            </a:r>
            <a:r>
              <a:rPr lang="ru-RU" sz="24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</a:t>
            </a:r>
            <a:r>
              <a:rPr lang="ru-RU" sz="24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2016г.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0065145"/>
              </p:ext>
            </p:extLst>
          </p:nvPr>
        </p:nvGraphicFramePr>
        <p:xfrm>
          <a:off x="755576" y="1196752"/>
          <a:ext cx="8208912" cy="5472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952" y="836712"/>
            <a:ext cx="7522487" cy="594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11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71538" y="192089"/>
            <a:ext cx="8162925" cy="86064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Число преступлений </a:t>
            </a:r>
            <a:r>
              <a:rPr lang="ru-RU" sz="24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 видам </a:t>
            </a:r>
            <a:r>
              <a:rPr lang="ru-RU" sz="24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2016г. </a:t>
            </a:r>
            <a:r>
              <a:rPr lang="ru-RU" sz="2000" b="1" i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(в </a:t>
            </a:r>
            <a:r>
              <a:rPr lang="ru-RU" sz="2000" b="1" i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процентах к </a:t>
            </a:r>
            <a:r>
              <a:rPr lang="ru-RU" sz="2000" b="1" i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общему числу совершенных преступлений)</a:t>
            </a:r>
            <a:endParaRPr lang="ru-RU" sz="2000" b="1" i="1" kern="1200" dirty="0">
              <a:solidFill>
                <a:srgbClr val="0000FF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993698"/>
              </p:ext>
            </p:extLst>
          </p:nvPr>
        </p:nvGraphicFramePr>
        <p:xfrm>
          <a:off x="-30563" y="1196752"/>
          <a:ext cx="954055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413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18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470" y="318809"/>
            <a:ext cx="8162925" cy="523220"/>
          </a:xfrm>
        </p:spPr>
        <p:txBody>
          <a:bodyPr/>
          <a:lstStyle/>
          <a:p>
            <a:pPr algn="ctr"/>
            <a:r>
              <a:rPr lang="ru-RU" sz="2800" b="1" kern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2800" b="1" kern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лиц</a:t>
            </a:r>
            <a:r>
              <a:rPr lang="ru-RU" sz="2800" b="1" kern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совершивших </a:t>
            </a:r>
            <a:r>
              <a:rPr lang="ru-RU" sz="2800" b="1" kern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преступления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1835696" y="2708920"/>
            <a:ext cx="5832475" cy="504825"/>
          </a:xfrm>
          <a:prstGeom prst="downArrowCallout">
            <a:avLst>
              <a:gd name="adj1" fmla="val 16125"/>
              <a:gd name="adj2" fmla="val 35078"/>
              <a:gd name="adj3" fmla="val 35078"/>
              <a:gd name="adj4" fmla="val 8539"/>
            </a:avLst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3428999"/>
            <a:ext cx="648072" cy="2772895"/>
          </a:xfrm>
          <a:prstGeom prst="rect">
            <a:avLst/>
          </a:prstGeom>
        </p:spPr>
      </p:pic>
      <p:pic>
        <p:nvPicPr>
          <p:cNvPr id="12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210" y="3428998"/>
            <a:ext cx="720080" cy="2664297"/>
          </a:xfrm>
          <a:prstGeom prst="rect">
            <a:avLst/>
          </a:prstGeom>
        </p:spPr>
      </p:pic>
      <p:sp>
        <p:nvSpPr>
          <p:cNvPr id="3" name="Прямоугольник с одним вырезанным скругленным углом 2"/>
          <p:cNvSpPr/>
          <p:nvPr/>
        </p:nvSpPr>
        <p:spPr bwMode="auto">
          <a:xfrm>
            <a:off x="5564021" y="3717032"/>
            <a:ext cx="1008112" cy="539474"/>
          </a:xfrm>
          <a:prstGeom prst="snip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charset="0"/>
              </a:rPr>
              <a:t>87%</a:t>
            </a:r>
          </a:p>
        </p:txBody>
      </p:sp>
      <p:sp>
        <p:nvSpPr>
          <p:cNvPr id="13" name="Прямоугольник с одним вырезанным скругленным углом 12"/>
          <p:cNvSpPr/>
          <p:nvPr/>
        </p:nvSpPr>
        <p:spPr bwMode="auto">
          <a:xfrm>
            <a:off x="8269290" y="4561059"/>
            <a:ext cx="1008112" cy="539474"/>
          </a:xfrm>
          <a:prstGeom prst="snip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Times New Roman" charset="0"/>
              </a:rPr>
              <a:t>13%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7837111"/>
              </p:ext>
            </p:extLst>
          </p:nvPr>
        </p:nvGraphicFramePr>
        <p:xfrm>
          <a:off x="-249119" y="2918466"/>
          <a:ext cx="6793634" cy="3824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4946" y="964687"/>
            <a:ext cx="583437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1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0978" y="465977"/>
            <a:ext cx="7967523" cy="523220"/>
          </a:xfrm>
        </p:spPr>
        <p:txBody>
          <a:bodyPr/>
          <a:lstStyle/>
          <a:p>
            <a:pPr algn="ctr"/>
            <a:r>
              <a:rPr lang="ru-RU" sz="2800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Число </a:t>
            </a:r>
            <a:r>
              <a:rPr lang="ru-RU" sz="2800" b="1" kern="12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дел, рассмотренных </a:t>
            </a:r>
            <a:r>
              <a:rPr lang="ru-RU" sz="2800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</a:t>
            </a:r>
            <a:r>
              <a:rPr lang="ru-RU" sz="2800" b="1" kern="12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2016г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982948"/>
              </p:ext>
            </p:extLst>
          </p:nvPr>
        </p:nvGraphicFramePr>
        <p:xfrm>
          <a:off x="467544" y="1124744"/>
          <a:ext cx="830694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9552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42312"/>
            <a:ext cx="8162925" cy="954107"/>
          </a:xfrm>
        </p:spPr>
        <p:txBody>
          <a:bodyPr/>
          <a:lstStyle/>
          <a:p>
            <a:pPr algn="ctr"/>
            <a:r>
              <a:rPr lang="ru-RU" sz="2800" b="1" kern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Число осужденных за отдельные виды преступлений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861197"/>
              </p:ext>
            </p:extLst>
          </p:nvPr>
        </p:nvGraphicFramePr>
        <p:xfrm>
          <a:off x="395536" y="1844824"/>
          <a:ext cx="8063999" cy="4999536"/>
        </p:xfrm>
        <a:graphic>
          <a:graphicData uri="http://schemas.openxmlformats.org/drawingml/2006/table">
            <a:tbl>
              <a:tblPr/>
              <a:tblGrid>
                <a:gridCol w="5451475"/>
                <a:gridCol w="1306262"/>
                <a:gridCol w="1306262"/>
              </a:tblGrid>
              <a:tr h="4168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70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indent="8572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осуждено, тыс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человек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7,7</a:t>
                      </a:r>
                      <a:endParaRPr lang="ru-RU" sz="18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4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indent="158115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процентах к итогу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19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indent="3048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    из них за: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7175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умышленные убийства и покушения на убийство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3,8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умышленные тяжкие телесные повреждения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3,6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изнасилования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1,5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кражи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11,1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грабежи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1,9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разбои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4,2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хулиганство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9,0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37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преступления, связанные с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незаконным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b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</a:b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оборотом наркотиков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18,0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взяточничество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1,0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35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мошенничество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5,6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35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другие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35,6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40,3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31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r>
              <a:rPr lang="ru-RU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044004"/>
            <a:ext cx="8208912" cy="380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Количество зарегистрированных преступлений в 2016 </a:t>
            </a:r>
            <a:r>
              <a:rPr lang="ru-RU" dirty="0">
                <a:latin typeface="Times New Roman"/>
                <a:ea typeface="Times New Roman"/>
              </a:rPr>
              <a:t>г. по сравнению с </a:t>
            </a:r>
            <a:r>
              <a:rPr lang="ru-RU" dirty="0" smtClean="0">
                <a:latin typeface="Times New Roman"/>
                <a:ea typeface="Times New Roman"/>
              </a:rPr>
              <a:t>2012г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dirty="0" smtClean="0">
                <a:latin typeface="Times New Roman"/>
                <a:ea typeface="Times New Roman"/>
              </a:rPr>
              <a:t>уменьшился </a:t>
            </a:r>
            <a:r>
              <a:rPr lang="ru-RU" dirty="0">
                <a:latin typeface="Times New Roman"/>
                <a:ea typeface="Times New Roman"/>
              </a:rPr>
              <a:t>на </a:t>
            </a:r>
            <a:r>
              <a:rPr lang="ru-RU" dirty="0" smtClean="0">
                <a:latin typeface="Times New Roman"/>
                <a:ea typeface="Times New Roman"/>
              </a:rPr>
              <a:t>5,5%;</a:t>
            </a:r>
            <a:endParaRPr lang="ru-RU" dirty="0">
              <a:latin typeface="Times New Roman"/>
              <a:ea typeface="Times New Roman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Наибольший </a:t>
            </a:r>
            <a:r>
              <a:rPr lang="ru-RU" dirty="0">
                <a:latin typeface="Times New Roman"/>
                <a:ea typeface="Times New Roman"/>
              </a:rPr>
              <a:t>удельный вес в общем числе </a:t>
            </a:r>
            <a:r>
              <a:rPr lang="ru-RU" dirty="0" smtClean="0">
                <a:latin typeface="Times New Roman"/>
                <a:ea typeface="Times New Roman"/>
              </a:rPr>
              <a:t>зарегистрированных преступлений </a:t>
            </a:r>
            <a:r>
              <a:rPr lang="ru-RU" dirty="0">
                <a:latin typeface="Times New Roman"/>
                <a:ea typeface="Times New Roman"/>
              </a:rPr>
              <a:t>приходится на </a:t>
            </a:r>
            <a:r>
              <a:rPr lang="ru-RU" dirty="0" smtClean="0">
                <a:latin typeface="Times New Roman"/>
                <a:ea typeface="Times New Roman"/>
              </a:rPr>
              <a:t>кражи, </a:t>
            </a:r>
            <a:r>
              <a:rPr lang="ru-RU" dirty="0">
                <a:latin typeface="Times New Roman"/>
                <a:ea typeface="Times New Roman"/>
              </a:rPr>
              <a:t>грабежи, хулиганство и </a:t>
            </a:r>
            <a:r>
              <a:rPr lang="ru-RU" dirty="0" smtClean="0">
                <a:latin typeface="Times New Roman"/>
                <a:ea typeface="Times New Roman"/>
              </a:rPr>
              <a:t>преступления</a:t>
            </a:r>
            <a:r>
              <a:rPr lang="ru-RU" dirty="0">
                <a:latin typeface="Times New Roman"/>
                <a:ea typeface="Times New Roman"/>
              </a:rPr>
              <a:t>, связанные с незаконным оборотом </a:t>
            </a:r>
            <a:r>
              <a:rPr lang="ru-RU" dirty="0" smtClean="0">
                <a:latin typeface="Times New Roman"/>
                <a:ea typeface="Times New Roman"/>
              </a:rPr>
              <a:t>наркотиков;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По сравнению </a:t>
            </a:r>
            <a:r>
              <a:rPr lang="ru-RU" dirty="0">
                <a:latin typeface="Times New Roman"/>
                <a:ea typeface="Times New Roman"/>
              </a:rPr>
              <a:t>с </a:t>
            </a:r>
            <a:r>
              <a:rPr lang="ru-RU" dirty="0" smtClean="0">
                <a:latin typeface="Times New Roman"/>
                <a:ea typeface="Times New Roman"/>
              </a:rPr>
              <a:t>2012г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dirty="0" smtClean="0">
                <a:latin typeface="Times New Roman"/>
                <a:ea typeface="Times New Roman"/>
              </a:rPr>
              <a:t> число лиц</a:t>
            </a:r>
            <a:r>
              <a:rPr lang="ru-RU" dirty="0">
                <a:latin typeface="Times New Roman"/>
                <a:ea typeface="Times New Roman"/>
              </a:rPr>
              <a:t>, совершивших </a:t>
            </a:r>
            <a:r>
              <a:rPr lang="ru-RU" dirty="0" smtClean="0">
                <a:latin typeface="Times New Roman"/>
                <a:ea typeface="Times New Roman"/>
              </a:rPr>
              <a:t>преступления, увеличилось </a:t>
            </a:r>
            <a:r>
              <a:rPr lang="ru-RU" dirty="0">
                <a:latin typeface="Times New Roman"/>
                <a:ea typeface="Times New Roman"/>
              </a:rPr>
              <a:t>на </a:t>
            </a:r>
            <a:r>
              <a:rPr lang="ru-RU" dirty="0" smtClean="0">
                <a:latin typeface="Times New Roman"/>
                <a:ea typeface="Times New Roman"/>
              </a:rPr>
              <a:t>5,8 процента и в 2016г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dirty="0" smtClean="0">
                <a:latin typeface="Times New Roman"/>
                <a:ea typeface="Times New Roman"/>
              </a:rPr>
              <a:t>составило более 16 тыс. человек;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Более одной четверти из </a:t>
            </a:r>
            <a:r>
              <a:rPr lang="ru-RU" dirty="0">
                <a:latin typeface="Times New Roman"/>
                <a:ea typeface="Times New Roman"/>
              </a:rPr>
              <a:t>преступивших закон находились в возрасте </a:t>
            </a:r>
            <a:r>
              <a:rPr lang="ru-RU" dirty="0" smtClean="0">
                <a:latin typeface="Times New Roman"/>
                <a:ea typeface="Times New Roman"/>
              </a:rPr>
              <a:t>18-24 лет, около 45 процентов в возрасте 30-49 лет, </a:t>
            </a:r>
            <a:r>
              <a:rPr lang="ru-RU" dirty="0">
                <a:latin typeface="Times New Roman"/>
                <a:ea typeface="Times New Roman"/>
              </a:rPr>
              <a:t>а </a:t>
            </a:r>
            <a:r>
              <a:rPr lang="ru-RU" dirty="0" smtClean="0">
                <a:latin typeface="Times New Roman"/>
                <a:ea typeface="Times New Roman"/>
              </a:rPr>
              <a:t>более 6 </a:t>
            </a:r>
            <a:r>
              <a:rPr lang="ru-RU" dirty="0">
                <a:latin typeface="Times New Roman"/>
                <a:ea typeface="Times New Roman"/>
              </a:rPr>
              <a:t>процентов являлись </a:t>
            </a:r>
            <a:r>
              <a:rPr lang="ru-RU" dirty="0" smtClean="0">
                <a:latin typeface="Times New Roman"/>
                <a:ea typeface="Times New Roman"/>
              </a:rPr>
              <a:t>несовершеннолетними;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Женщины </a:t>
            </a:r>
            <a:r>
              <a:rPr lang="ru-RU" dirty="0">
                <a:latin typeface="Times New Roman"/>
                <a:ea typeface="Times New Roman"/>
              </a:rPr>
              <a:t>в общем числе правонарушителей составляли </a:t>
            </a:r>
            <a:r>
              <a:rPr lang="ru-RU" dirty="0" smtClean="0">
                <a:latin typeface="Times New Roman"/>
                <a:ea typeface="Times New Roman"/>
              </a:rPr>
              <a:t> 13 процентов.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/>
                <a:ea typeface="Times New Roman"/>
              </a:rPr>
              <a:t>В 2016г</a:t>
            </a:r>
            <a:r>
              <a:rPr lang="ru-RU" dirty="0">
                <a:latin typeface="Times New Roman"/>
                <a:ea typeface="Times New Roman"/>
              </a:rPr>
              <a:t>. были </a:t>
            </a:r>
            <a:r>
              <a:rPr lang="ru-RU" dirty="0" smtClean="0">
                <a:latin typeface="Times New Roman"/>
                <a:ea typeface="Times New Roman"/>
              </a:rPr>
              <a:t>осуждены судом 7,7 тыс. человек.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13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2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772816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kern="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Спасибо за </a:t>
            </a:r>
            <a:r>
              <a:rPr lang="ru-RU" altLang="ru-RU" sz="3600" b="1" kern="0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внимание </a:t>
            </a:r>
            <a:r>
              <a:rPr lang="ru-RU" altLang="ru-RU" sz="3600" b="1" kern="0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</a:p>
          <a:p>
            <a:pPr algn="ctr"/>
            <a:endParaRPr lang="ru-RU" sz="3600" b="1" kern="0" dirty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endParaRPr lang="ru-RU" sz="3600" b="1" kern="0" dirty="0" smtClean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7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рые полосы">
  <a:themeElements>
    <a:clrScheme name="Серые полосы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Серые полос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Times New Roman" charset="0"/>
          </a:defRPr>
        </a:defPPr>
      </a:lstStyle>
    </a:lnDef>
  </a:objectDefaults>
  <a:extraClrSchemeLst>
    <a:extraClrScheme>
      <a:clrScheme name="Серые полосы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рые полосы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рые полосы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рые полосы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Кактус">
  <a:themeElements>
    <a:clrScheme name="">
      <a:dk1>
        <a:srgbClr val="000000"/>
      </a:dk1>
      <a:lt1>
        <a:srgbClr val="FFFFFF"/>
      </a:lt1>
      <a:dk2>
        <a:srgbClr val="000000"/>
      </a:dk2>
      <a:lt2>
        <a:srgbClr val="006600"/>
      </a:lt2>
      <a:accent1>
        <a:srgbClr val="F5EBC1"/>
      </a:accent1>
      <a:accent2>
        <a:srgbClr val="FF9933"/>
      </a:accent2>
      <a:accent3>
        <a:srgbClr val="FFFFFF"/>
      </a:accent3>
      <a:accent4>
        <a:srgbClr val="000000"/>
      </a:accent4>
      <a:accent5>
        <a:srgbClr val="F9F3DD"/>
      </a:accent5>
      <a:accent6>
        <a:srgbClr val="E78A2D"/>
      </a:accent6>
      <a:hlink>
        <a:srgbClr val="D4876C"/>
      </a:hlink>
      <a:folHlink>
        <a:srgbClr val="B2B2B2"/>
      </a:folHlink>
    </a:clrScheme>
    <a:fontScheme name="Кактус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1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Tahoma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1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Tahoma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Кактус 1">
        <a:dk1>
          <a:srgbClr val="FF9900"/>
        </a:dk1>
        <a:lt1>
          <a:srgbClr val="FFFFCC"/>
        </a:lt1>
        <a:dk2>
          <a:srgbClr val="000000"/>
        </a:dk2>
        <a:lt2>
          <a:srgbClr val="FFCC00"/>
        </a:lt2>
        <a:accent1>
          <a:srgbClr val="6B6253"/>
        </a:accent1>
        <a:accent2>
          <a:srgbClr val="72543E"/>
        </a:accent2>
        <a:accent3>
          <a:srgbClr val="AAAAAA"/>
        </a:accent3>
        <a:accent4>
          <a:srgbClr val="DADAAE"/>
        </a:accent4>
        <a:accent5>
          <a:srgbClr val="BAB7B3"/>
        </a:accent5>
        <a:accent6>
          <a:srgbClr val="674B37"/>
        </a:accent6>
        <a:hlink>
          <a:srgbClr val="DA988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ктус 2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F5EBC1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9F3DD"/>
        </a:accent5>
        <a:accent6>
          <a:srgbClr val="E7B900"/>
        </a:accent6>
        <a:hlink>
          <a:srgbClr val="D4876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3">
        <a:dk1>
          <a:srgbClr val="000000"/>
        </a:dk1>
        <a:lt1>
          <a:srgbClr val="FFFFFF"/>
        </a:lt1>
        <a:dk2>
          <a:srgbClr val="000000"/>
        </a:dk2>
        <a:lt2>
          <a:srgbClr val="292929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4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D8EBB3"/>
        </a:accent1>
        <a:accent2>
          <a:srgbClr val="CCCC00"/>
        </a:accent2>
        <a:accent3>
          <a:srgbClr val="FFFFFF"/>
        </a:accent3>
        <a:accent4>
          <a:srgbClr val="000000"/>
        </a:accent4>
        <a:accent5>
          <a:srgbClr val="E9F3D6"/>
        </a:accent5>
        <a:accent6>
          <a:srgbClr val="B9B900"/>
        </a:accent6>
        <a:hlink>
          <a:srgbClr val="FFBE7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5">
        <a:dk1>
          <a:srgbClr val="000000"/>
        </a:dk1>
        <a:lt1>
          <a:srgbClr val="E5D3B3"/>
        </a:lt1>
        <a:dk2>
          <a:srgbClr val="800000"/>
        </a:dk2>
        <a:lt2>
          <a:srgbClr val="009900"/>
        </a:lt2>
        <a:accent1>
          <a:srgbClr val="D5B095"/>
        </a:accent1>
        <a:accent2>
          <a:srgbClr val="E28666"/>
        </a:accent2>
        <a:accent3>
          <a:srgbClr val="F0E6D6"/>
        </a:accent3>
        <a:accent4>
          <a:srgbClr val="000000"/>
        </a:accent4>
        <a:accent5>
          <a:srgbClr val="E7D4C8"/>
        </a:accent5>
        <a:accent6>
          <a:srgbClr val="CD795C"/>
        </a:accent6>
        <a:hlink>
          <a:srgbClr val="B7573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6">
        <a:dk1>
          <a:srgbClr val="99CC00"/>
        </a:dk1>
        <a:lt1>
          <a:srgbClr val="FFFFFF"/>
        </a:lt1>
        <a:dk2>
          <a:srgbClr val="51399D"/>
        </a:dk2>
        <a:lt2>
          <a:srgbClr val="FFFFCC"/>
        </a:lt2>
        <a:accent1>
          <a:srgbClr val="877CAA"/>
        </a:accent1>
        <a:accent2>
          <a:srgbClr val="000058"/>
        </a:accent2>
        <a:accent3>
          <a:srgbClr val="B3AECC"/>
        </a:accent3>
        <a:accent4>
          <a:srgbClr val="DADADA"/>
        </a:accent4>
        <a:accent5>
          <a:srgbClr val="C3BFD2"/>
        </a:accent5>
        <a:accent6>
          <a:srgbClr val="00004F"/>
        </a:accent6>
        <a:hlink>
          <a:srgbClr val="FFCC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Аспект">
    <a:fillStyleLst>
      <a:solidFill>
        <a:schemeClr val="phClr"/>
      </a:solidFill>
      <a:gradFill rotWithShape="1">
        <a:gsLst>
          <a:gs pos="0">
            <a:schemeClr val="phClr">
              <a:tint val="65000"/>
              <a:satMod val="270000"/>
            </a:schemeClr>
          </a:gs>
          <a:gs pos="25000">
            <a:schemeClr val="phClr">
              <a:tint val="60000"/>
              <a:satMod val="300000"/>
            </a:schemeClr>
          </a:gs>
          <a:gs pos="100000">
            <a:schemeClr val="phClr">
              <a:tint val="29000"/>
              <a:satMod val="40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45000"/>
              <a:satMod val="155000"/>
            </a:schemeClr>
          </a:gs>
          <a:gs pos="60000">
            <a:schemeClr val="phClr">
              <a:shade val="95000"/>
              <a:satMod val="150000"/>
            </a:schemeClr>
          </a:gs>
          <a:gs pos="100000">
            <a:schemeClr val="phClr">
              <a:tint val="87000"/>
              <a:satMod val="2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atMod val="150000"/>
          </a:schemeClr>
        </a:solidFill>
        <a:prstDash val="solid"/>
      </a:ln>
      <a:ln w="425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5490</TotalTime>
  <Words>384</Words>
  <Application>Microsoft Office PowerPoint</Application>
  <PresentationFormat>Экран (4:3)</PresentationFormat>
  <Paragraphs>110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Arial Unicode MS</vt:lpstr>
      <vt:lpstr>Arial</vt:lpstr>
      <vt:lpstr>Arial Narrow</vt:lpstr>
      <vt:lpstr>Calibri</vt:lpstr>
      <vt:lpstr>Corbel</vt:lpstr>
      <vt:lpstr>Kyrghyz Times</vt:lpstr>
      <vt:lpstr>Tahoma</vt:lpstr>
      <vt:lpstr>Times New Roman</vt:lpstr>
      <vt:lpstr>Times New Roman UniToktom</vt:lpstr>
      <vt:lpstr>Verdana</vt:lpstr>
      <vt:lpstr>Wingdings</vt:lpstr>
      <vt:lpstr>Серые полосы</vt:lpstr>
      <vt:lpstr>Кактус</vt:lpstr>
      <vt:lpstr>Презентация PowerPoint</vt:lpstr>
      <vt:lpstr>Зарегистрированные преступления</vt:lpstr>
      <vt:lpstr>Зарегистрированные преступления по территории, 2016г.  (в процентах к итогу)</vt:lpstr>
      <vt:lpstr>Структура зарегистрированных преступлений в 2016г.</vt:lpstr>
      <vt:lpstr>Число преступлений по видам в 2016г. (в процентах к общему числу совершенных преступлений)</vt:lpstr>
      <vt:lpstr>Число лиц, совершивших преступления</vt:lpstr>
      <vt:lpstr>Число дел, рассмотренных в 2016г. </vt:lpstr>
      <vt:lpstr>Число осужденных за отдельные виды преступлений </vt:lpstr>
      <vt:lpstr>Выводы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</dc:title>
  <dc:creator>Dsoorombaeva</dc:creator>
  <cp:lastModifiedBy>dsoorombaeva</cp:lastModifiedBy>
  <cp:revision>210</cp:revision>
  <cp:lastPrinted>2017-04-06T11:42:18Z</cp:lastPrinted>
  <dcterms:created xsi:type="dcterms:W3CDTF">2015-01-13T06:30:46Z</dcterms:created>
  <dcterms:modified xsi:type="dcterms:W3CDTF">2017-06-19T10:37:03Z</dcterms:modified>
</cp:coreProperties>
</file>