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9" r:id="rId3"/>
    <p:sldId id="260" r:id="rId4"/>
    <p:sldId id="284" r:id="rId5"/>
    <p:sldId id="269" r:id="rId6"/>
    <p:sldId id="278" r:id="rId7"/>
    <p:sldId id="285" r:id="rId8"/>
    <p:sldId id="286" r:id="rId9"/>
    <p:sldId id="287" r:id="rId10"/>
    <p:sldId id="283" r:id="rId11"/>
    <p:sldId id="27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66"/>
    <a:srgbClr val="FF3399"/>
    <a:srgbClr val="FF66FF"/>
    <a:srgbClr val="FF66CC"/>
    <a:srgbClr val="0066FF"/>
    <a:srgbClr val="FF9966"/>
    <a:srgbClr val="F7F7F7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>
        <p:scale>
          <a:sx n="70" d="100"/>
          <a:sy n="70" d="100"/>
        </p:scale>
        <p:origin x="-136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H:\1\&#1050;&#1085;&#1080;&#1075;&#1072;1&#1082;&#1074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247752495504957E-2"/>
          <c:y val="5.3398133482229423E-2"/>
          <c:w val="0.89833765267530674"/>
          <c:h val="0.7587074839100539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2015</c:v>
                </c:pt>
              </c:strCache>
            </c:strRef>
          </c:tx>
          <c:spPr>
            <a:ln w="54150">
              <a:solidFill>
                <a:srgbClr val="0066FF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66FF"/>
              </a:solidFill>
              <a:ln>
                <a:solidFill>
                  <a:srgbClr val="0066FF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2407407407407419E-2"/>
                  <c:y val="-4.2090489913417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777777777777776E-2"/>
                  <c:y val="-3.6478424591628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2407407407407378E-2"/>
                  <c:y val="-4.77025552352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9320987654320986E-2"/>
                  <c:y val="-4.770255523520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7160493827161062E-3"/>
                  <c:y val="-3.92844572525227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0864197530864196E-3"/>
                  <c:y val="-3.6478424591628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3950617283950615E-2"/>
                  <c:y val="5.0508587896100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7839506172839504E-2"/>
                  <c:y val="-2.8060326608944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4753086419753084E-2"/>
                  <c:y val="-3.3672391930733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0066F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Sheet1!$B$2:$M$2</c:f>
              <c:numCache>
                <c:formatCode>0.0</c:formatCode>
                <c:ptCount val="12"/>
                <c:pt idx="0">
                  <c:v>1.4618388628035746</c:v>
                </c:pt>
                <c:pt idx="1">
                  <c:v>1.7368936341551517</c:v>
                </c:pt>
                <c:pt idx="2">
                  <c:v>1.5422945326590991</c:v>
                </c:pt>
                <c:pt idx="3">
                  <c:v>1.9597959039034691</c:v>
                </c:pt>
                <c:pt idx="4">
                  <c:v>1.1812773664384224</c:v>
                </c:pt>
                <c:pt idx="5">
                  <c:v>0.24634780018504898</c:v>
                </c:pt>
                <c:pt idx="6">
                  <c:v>-0.21172365315447905</c:v>
                </c:pt>
                <c:pt idx="7">
                  <c:v>9.2054011367068256E-2</c:v>
                </c:pt>
                <c:pt idx="8">
                  <c:v>1.1028165299054962</c:v>
                </c:pt>
                <c:pt idx="9">
                  <c:v>1.4431385786419497</c:v>
                </c:pt>
                <c:pt idx="10">
                  <c:v>2.3373747387146437</c:v>
                </c:pt>
                <c:pt idx="11">
                  <c:v>3.3519155952344164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2016</c:v>
                </c:pt>
              </c:strCache>
            </c:strRef>
          </c:tx>
          <c:spPr>
            <a:ln w="31750">
              <a:solidFill>
                <a:srgbClr val="FF00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3209876543209874E-2"/>
                  <c:y val="4.2090489913417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5432098765432098E-3"/>
                  <c:y val="-8.4180979826834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54150">
                <a:noFill/>
              </a:ln>
            </c:spPr>
            <c:txPr>
              <a:bodyPr/>
              <a:lstStyle/>
              <a:p>
                <a:pPr>
                  <a:defRPr sz="1700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Sheet1!$B$3:$M$3</c:f>
              <c:numCache>
                <c:formatCode>0.0</c:formatCode>
                <c:ptCount val="12"/>
                <c:pt idx="0" formatCode="0.00">
                  <c:v>-0.05</c:v>
                </c:pt>
                <c:pt idx="1">
                  <c:v>-0.3</c:v>
                </c:pt>
                <c:pt idx="2">
                  <c:v>-1.2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9257088"/>
        <c:axId val="69258624"/>
      </c:lineChart>
      <c:catAx>
        <c:axId val="6925708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ln w="25390">
            <a:solidFill>
              <a:schemeClr val="tx1"/>
            </a:solidFill>
            <a:prstDash val="solid"/>
          </a:ln>
        </c:spPr>
        <c:txPr>
          <a:bodyPr rot="0" vert="horz" anchor="b" anchorCtr="0"/>
          <a:lstStyle/>
          <a:p>
            <a:pPr>
              <a:defRPr sz="1600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69258624"/>
        <c:crosses val="autoZero"/>
        <c:auto val="1"/>
        <c:lblAlgn val="ctr"/>
        <c:lblOffset val="1"/>
        <c:tickLblSkip val="1"/>
        <c:tickMarkSkip val="1"/>
        <c:noMultiLvlLbl val="0"/>
      </c:catAx>
      <c:valAx>
        <c:axId val="69258624"/>
        <c:scaling>
          <c:orientation val="minMax"/>
          <c:max val="3.5"/>
          <c:min val="-1.5"/>
        </c:scaling>
        <c:delete val="0"/>
        <c:axPos val="l"/>
        <c:numFmt formatCode="0.0" sourceLinked="0"/>
        <c:majorTickMark val="out"/>
        <c:minorTickMark val="none"/>
        <c:tickLblPos val="nextTo"/>
        <c:spPr>
          <a:ln w="2539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69257088"/>
        <c:crosses val="autoZero"/>
        <c:crossBetween val="between"/>
        <c:majorUnit val="0.5"/>
      </c:valAx>
      <c:spPr>
        <a:noFill/>
        <a:ln w="25390">
          <a:noFill/>
        </a:ln>
      </c:spPr>
    </c:plotArea>
    <c:legend>
      <c:legendPos val="b"/>
      <c:layout>
        <c:manualLayout>
          <c:xMode val="edge"/>
          <c:yMode val="edge"/>
          <c:x val="1.0901605803211631E-2"/>
          <c:y val="0.90689075452008772"/>
          <c:w val="0.97932812161920568"/>
          <c:h val="7.0888781017432109E-2"/>
        </c:manualLayout>
      </c:layout>
      <c:overlay val="0"/>
      <c:spPr>
        <a:noFill/>
        <a:ln w="54150">
          <a:noFill/>
        </a:ln>
      </c:spPr>
      <c:txPr>
        <a:bodyPr/>
        <a:lstStyle/>
        <a:p>
          <a:pPr>
            <a:defRPr sz="1500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5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199248951192318E-2"/>
          <c:y val="4.6894575816362291E-2"/>
          <c:w val="0.91986140967086927"/>
          <c:h val="0.73306107013750621"/>
        </c:manualLayout>
      </c:layout>
      <c:lineChart>
        <c:grouping val="standard"/>
        <c:varyColors val="0"/>
        <c:ser>
          <c:idx val="0"/>
          <c:order val="0"/>
          <c:tx>
            <c:strRef>
              <c:f>график!$A$3</c:f>
              <c:strCache>
                <c:ptCount val="1"/>
                <c:pt idx="0">
                  <c:v>ИПЦ - всего</c:v>
                </c:pt>
              </c:strCache>
            </c:strRef>
          </c:tx>
          <c:spPr>
            <a:ln w="44450">
              <a:solidFill>
                <a:srgbClr val="0000FF"/>
              </a:solidFill>
              <a:prstDash val="solid"/>
            </a:ln>
          </c:spPr>
          <c:marker>
            <c:symbol val="none"/>
          </c:marker>
          <c:cat>
            <c:multiLvlStrRef>
              <c:f>график!$B$1:$AK$2</c:f>
              <c:multiLvlStrCache>
                <c:ptCount val="27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V</c:v>
                  </c:pt>
                  <c:pt idx="5">
                    <c:v>VI</c:v>
                  </c:pt>
                  <c:pt idx="6">
                    <c:v>VII</c:v>
                  </c:pt>
                  <c:pt idx="7">
                    <c:v>VIII</c:v>
                  </c:pt>
                  <c:pt idx="8">
                    <c:v>IX</c:v>
                  </c:pt>
                  <c:pt idx="9">
                    <c:v>X</c:v>
                  </c:pt>
                  <c:pt idx="10">
                    <c:v>XI</c:v>
                  </c:pt>
                  <c:pt idx="11">
                    <c:v>XII</c:v>
                  </c:pt>
                  <c:pt idx="12">
                    <c:v>I</c:v>
                  </c:pt>
                  <c:pt idx="13">
                    <c:v>II</c:v>
                  </c:pt>
                  <c:pt idx="14">
                    <c:v>III</c:v>
                  </c:pt>
                  <c:pt idx="15">
                    <c:v>IV</c:v>
                  </c:pt>
                  <c:pt idx="16">
                    <c:v>V</c:v>
                  </c:pt>
                  <c:pt idx="17">
                    <c:v>VI</c:v>
                  </c:pt>
                  <c:pt idx="18">
                    <c:v>VII</c:v>
                  </c:pt>
                  <c:pt idx="19">
                    <c:v>VIII</c:v>
                  </c:pt>
                  <c:pt idx="20">
                    <c:v>IX</c:v>
                  </c:pt>
                  <c:pt idx="21">
                    <c:v>X</c:v>
                  </c:pt>
                  <c:pt idx="22">
                    <c:v>XI</c:v>
                  </c:pt>
                  <c:pt idx="23">
                    <c:v>XII</c:v>
                  </c:pt>
                  <c:pt idx="24">
                    <c:v>I</c:v>
                  </c:pt>
                  <c:pt idx="25">
                    <c:v>II</c:v>
                  </c:pt>
                  <c:pt idx="26">
                    <c:v>III</c:v>
                  </c:pt>
                </c:lvl>
                <c:lvl>
                  <c:pt idx="0">
                    <c:v>2014</c:v>
                  </c:pt>
                  <c:pt idx="12">
                    <c:v>2015</c:v>
                  </c:pt>
                  <c:pt idx="24">
                    <c:v>2016</c:v>
                  </c:pt>
                </c:lvl>
              </c:multiLvlStrCache>
            </c:multiLvlStrRef>
          </c:cat>
          <c:val>
            <c:numRef>
              <c:f>график!$B$3:$AB$3</c:f>
              <c:numCache>
                <c:formatCode>0.0</c:formatCode>
                <c:ptCount val="27"/>
                <c:pt idx="0">
                  <c:v>100.46644372820039</c:v>
                </c:pt>
                <c:pt idx="1">
                  <c:v>100.77725036945525</c:v>
                </c:pt>
                <c:pt idx="2">
                  <c:v>102.13045989206198</c:v>
                </c:pt>
                <c:pt idx="3">
                  <c:v>100.99216356046013</c:v>
                </c:pt>
                <c:pt idx="4">
                  <c:v>100.94725794345223</c:v>
                </c:pt>
                <c:pt idx="5">
                  <c:v>100.48676478344396</c:v>
                </c:pt>
                <c:pt idx="6">
                  <c:v>99.115124889856247</c:v>
                </c:pt>
                <c:pt idx="7">
                  <c:v>99.566367214162923</c:v>
                </c:pt>
                <c:pt idx="8">
                  <c:v>100.4091587159736</c:v>
                </c:pt>
                <c:pt idx="9">
                  <c:v>101.7534533953803</c:v>
                </c:pt>
                <c:pt idx="10">
                  <c:v>101.97398829540138</c:v>
                </c:pt>
                <c:pt idx="11">
                  <c:v>101.43108802198037</c:v>
                </c:pt>
                <c:pt idx="12">
                  <c:v>101.46183886280357</c:v>
                </c:pt>
                <c:pt idx="13">
                  <c:v>100.27109184540161</c:v>
                </c:pt>
                <c:pt idx="14">
                  <c:v>99.808723173526602</c:v>
                </c:pt>
                <c:pt idx="15">
                  <c:v>100.41116007193445</c:v>
                </c:pt>
                <c:pt idx="16">
                  <c:v>99.236445570959361</c:v>
                </c:pt>
                <c:pt idx="17">
                  <c:v>99.075985606638042</c:v>
                </c:pt>
                <c:pt idx="18">
                  <c:v>99.543054222531296</c:v>
                </c:pt>
                <c:pt idx="19">
                  <c:v>100.30442219832085</c:v>
                </c:pt>
                <c:pt idx="20">
                  <c:v>101.00983292682119</c:v>
                </c:pt>
                <c:pt idx="21">
                  <c:v>100.33660985956389</c:v>
                </c:pt>
                <c:pt idx="22">
                  <c:v>100.88151468162576</c:v>
                </c:pt>
                <c:pt idx="23">
                  <c:v>100.99136885141921</c:v>
                </c:pt>
                <c:pt idx="24">
                  <c:v>99.953553715353692</c:v>
                </c:pt>
                <c:pt idx="25">
                  <c:v>99.772238026857138</c:v>
                </c:pt>
                <c:pt idx="26">
                  <c:v>99.059962802272508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график!$A$4</c:f>
              <c:strCache>
                <c:ptCount val="1"/>
                <c:pt idx="0">
                  <c:v>ИПЦ - продовольственные товары</c:v>
                </c:pt>
              </c:strCache>
            </c:strRef>
          </c:tx>
          <c:spPr>
            <a:ln w="41275">
              <a:solidFill>
                <a:srgbClr val="FF3399"/>
              </a:solidFill>
              <a:prstDash val="solid"/>
            </a:ln>
          </c:spPr>
          <c:marker>
            <c:symbol val="none"/>
          </c:marker>
          <c:cat>
            <c:multiLvlStrRef>
              <c:f>график!$B$1:$AK$2</c:f>
              <c:multiLvlStrCache>
                <c:ptCount val="27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V</c:v>
                  </c:pt>
                  <c:pt idx="5">
                    <c:v>VI</c:v>
                  </c:pt>
                  <c:pt idx="6">
                    <c:v>VII</c:v>
                  </c:pt>
                  <c:pt idx="7">
                    <c:v>VIII</c:v>
                  </c:pt>
                  <c:pt idx="8">
                    <c:v>IX</c:v>
                  </c:pt>
                  <c:pt idx="9">
                    <c:v>X</c:v>
                  </c:pt>
                  <c:pt idx="10">
                    <c:v>XI</c:v>
                  </c:pt>
                  <c:pt idx="11">
                    <c:v>XII</c:v>
                  </c:pt>
                  <c:pt idx="12">
                    <c:v>I</c:v>
                  </c:pt>
                  <c:pt idx="13">
                    <c:v>II</c:v>
                  </c:pt>
                  <c:pt idx="14">
                    <c:v>III</c:v>
                  </c:pt>
                  <c:pt idx="15">
                    <c:v>IV</c:v>
                  </c:pt>
                  <c:pt idx="16">
                    <c:v>V</c:v>
                  </c:pt>
                  <c:pt idx="17">
                    <c:v>VI</c:v>
                  </c:pt>
                  <c:pt idx="18">
                    <c:v>VII</c:v>
                  </c:pt>
                  <c:pt idx="19">
                    <c:v>VIII</c:v>
                  </c:pt>
                  <c:pt idx="20">
                    <c:v>IX</c:v>
                  </c:pt>
                  <c:pt idx="21">
                    <c:v>X</c:v>
                  </c:pt>
                  <c:pt idx="22">
                    <c:v>XI</c:v>
                  </c:pt>
                  <c:pt idx="23">
                    <c:v>XII</c:v>
                  </c:pt>
                  <c:pt idx="24">
                    <c:v>I</c:v>
                  </c:pt>
                  <c:pt idx="25">
                    <c:v>II</c:v>
                  </c:pt>
                  <c:pt idx="26">
                    <c:v>III</c:v>
                  </c:pt>
                </c:lvl>
                <c:lvl>
                  <c:pt idx="0">
                    <c:v>2014</c:v>
                  </c:pt>
                  <c:pt idx="12">
                    <c:v>2015</c:v>
                  </c:pt>
                  <c:pt idx="24">
                    <c:v>2016</c:v>
                  </c:pt>
                </c:lvl>
              </c:multiLvlStrCache>
            </c:multiLvlStrRef>
          </c:cat>
          <c:val>
            <c:numRef>
              <c:f>график!$B$4:$AB$4</c:f>
              <c:numCache>
                <c:formatCode>0.0</c:formatCode>
                <c:ptCount val="27"/>
                <c:pt idx="0">
                  <c:v>100.78612451893352</c:v>
                </c:pt>
                <c:pt idx="1">
                  <c:v>100.93124759292043</c:v>
                </c:pt>
                <c:pt idx="2">
                  <c:v>102.8417956730773</c:v>
                </c:pt>
                <c:pt idx="3">
                  <c:v>101.89658851047953</c:v>
                </c:pt>
                <c:pt idx="4">
                  <c:v>101.99216047382784</c:v>
                </c:pt>
                <c:pt idx="5">
                  <c:v>100.67781020515652</c:v>
                </c:pt>
                <c:pt idx="6">
                  <c:v>97.327141376827214</c:v>
                </c:pt>
                <c:pt idx="7">
                  <c:v>98.558661142444919</c:v>
                </c:pt>
                <c:pt idx="8">
                  <c:v>99.965151725796659</c:v>
                </c:pt>
                <c:pt idx="9">
                  <c:v>103.1509867240616</c:v>
                </c:pt>
                <c:pt idx="10">
                  <c:v>103.07114491146412</c:v>
                </c:pt>
                <c:pt idx="11">
                  <c:v>102.02719106565451</c:v>
                </c:pt>
                <c:pt idx="12">
                  <c:v>100.79263258108877</c:v>
                </c:pt>
                <c:pt idx="13">
                  <c:v>99.908795346943762</c:v>
                </c:pt>
                <c:pt idx="14">
                  <c:v>99.702243490726559</c:v>
                </c:pt>
                <c:pt idx="15">
                  <c:v>100.03458181063461</c:v>
                </c:pt>
                <c:pt idx="16">
                  <c:v>98.155942628243423</c:v>
                </c:pt>
                <c:pt idx="17">
                  <c:v>97.881971391231843</c:v>
                </c:pt>
                <c:pt idx="18">
                  <c:v>98.354627939869445</c:v>
                </c:pt>
                <c:pt idx="19">
                  <c:v>99.615261413187866</c:v>
                </c:pt>
                <c:pt idx="20">
                  <c:v>100.23505906019284</c:v>
                </c:pt>
                <c:pt idx="21">
                  <c:v>100.07570307765204</c:v>
                </c:pt>
                <c:pt idx="22">
                  <c:v>100.37188303316775</c:v>
                </c:pt>
                <c:pt idx="23">
                  <c:v>100.63632623815693</c:v>
                </c:pt>
                <c:pt idx="24">
                  <c:v>99.714576445812597</c:v>
                </c:pt>
                <c:pt idx="25">
                  <c:v>99.025764386384026</c:v>
                </c:pt>
                <c:pt idx="26">
                  <c:v>97.687203883763857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57792"/>
        <c:axId val="27343488"/>
      </c:lineChart>
      <c:catAx>
        <c:axId val="2545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b="1"/>
            </a:pPr>
            <a:endParaRPr lang="ru-RU"/>
          </a:p>
        </c:txPr>
        <c:crossAx val="27343488"/>
        <c:crossesAt val="100"/>
        <c:auto val="1"/>
        <c:lblAlgn val="ctr"/>
        <c:lblOffset val="1000"/>
        <c:tickLblSkip val="2"/>
        <c:tickMarkSkip val="1"/>
        <c:noMultiLvlLbl val="0"/>
      </c:catAx>
      <c:valAx>
        <c:axId val="27343488"/>
        <c:scaling>
          <c:orientation val="minMax"/>
          <c:max val="104"/>
          <c:min val="97"/>
        </c:scaling>
        <c:delete val="0"/>
        <c:axPos val="l"/>
        <c:majorGridlines>
          <c:spPr>
            <a:ln w="12700">
              <a:solidFill>
                <a:srgbClr val="FFFFFF"/>
              </a:solidFill>
              <a:prstDash val="lgDash"/>
            </a:ln>
          </c:spPr>
        </c:majorGridlines>
        <c:numFmt formatCode="0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25457792"/>
        <c:crosses val="autoZero"/>
        <c:crossBetween val="between"/>
        <c:majorUnit val="1"/>
        <c:minorUnit val="1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5.8927011112879339E-2"/>
          <c:y val="0.90531372582533565"/>
          <c:w val="0.92508789495309007"/>
          <c:h val="6.5963145669042794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4579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4580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2484DD-C639-4FB0-B396-23A87B08075A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100" dirty="0" smtClean="0"/>
          </a:p>
        </p:txBody>
      </p:sp>
      <p:sp>
        <p:nvSpPr>
          <p:cNvPr id="1843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843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870CB8-16B5-4CE6-885E-7614B2A5FC3A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843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843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870CB8-16B5-4CE6-885E-7614B2A5FC3A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867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867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0E651-38B0-48FC-AD46-CB2D28C8B79B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867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867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0E651-38B0-48FC-AD46-CB2D28C8B79B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867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867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0E651-38B0-48FC-AD46-CB2D28C8B79B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28675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8676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0E651-38B0-48FC-AD46-CB2D28C8B79B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0723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0724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3F2809-3BC6-4997-85A0-3712E0457FBB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jpeg"/><Relationship Id="rId5" Type="http://schemas.openxmlformats.org/officeDocument/2006/relationships/image" Target="../media/image2.emf"/><Relationship Id="rId4" Type="http://schemas.openxmlformats.org/officeDocument/2006/relationships/oleObject" Target="../embeddings/_____Microsoft_Excel_97-20031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_____Microsoft_Excel_97-20032.xls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600" i="1" smtClean="0"/>
              <a:t> 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1294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400" i="0" dirty="0"/>
              <a:t>Об изменении цен и тарифов </a:t>
            </a:r>
          </a:p>
          <a:p>
            <a:pPr>
              <a:spcBef>
                <a:spcPct val="20000"/>
              </a:spcBef>
            </a:pPr>
            <a:r>
              <a:rPr lang="ru-RU" sz="3400" i="0" dirty="0"/>
              <a:t>на потребительские товары и услуги</a:t>
            </a:r>
          </a:p>
          <a:p>
            <a:pPr>
              <a:spcBef>
                <a:spcPct val="20000"/>
              </a:spcBef>
            </a:pPr>
            <a:r>
              <a:rPr lang="ru-RU" sz="3400" i="0" dirty="0" smtClean="0"/>
              <a:t>в </a:t>
            </a:r>
            <a:r>
              <a:rPr lang="en-US" sz="3400" i="0" dirty="0"/>
              <a:t>I</a:t>
            </a:r>
            <a:r>
              <a:rPr lang="ru-RU" sz="3400" i="0" dirty="0"/>
              <a:t> квартале 2016г.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084888" y="5445125"/>
            <a:ext cx="24479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Отдел статистики цен</a:t>
            </a:r>
          </a:p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12 </a:t>
            </a:r>
            <a:r>
              <a:rPr lang="ru-RU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апреля 2016г</a:t>
            </a: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23556" name="Rectangle 5"/>
          <p:cNvSpPr>
            <a:spLocks noGrp="1" noChangeArrowheads="1"/>
          </p:cNvSpPr>
          <p:nvPr>
            <p:ph type="title"/>
          </p:nvPr>
        </p:nvSpPr>
        <p:spPr>
          <a:xfrm>
            <a:off x="500063" y="1000125"/>
            <a:ext cx="8229600" cy="725488"/>
          </a:xfrm>
        </p:spPr>
        <p:txBody>
          <a:bodyPr/>
          <a:lstStyle/>
          <a:p>
            <a:pPr eaLnBrk="1" hangingPunct="1"/>
            <a:r>
              <a:rPr lang="ru-RU" sz="2100" b="1" dirty="0" smtClean="0">
                <a:latin typeface="Times New Roman" pitchFamily="18" charset="0"/>
              </a:rPr>
              <a:t>Изменение ИПЦ по Кыргызской </a:t>
            </a:r>
            <a:r>
              <a:rPr lang="ru-RU" sz="2100" b="1" dirty="0" smtClean="0">
                <a:latin typeface="Times New Roman" pitchFamily="18" charset="0"/>
              </a:rPr>
              <a:t>Республике в январе-марте</a:t>
            </a:r>
            <a:r>
              <a:rPr lang="ru-RU" sz="2100" b="1" dirty="0" smtClean="0">
                <a:latin typeface="Times New Roman" pitchFamily="18" charset="0"/>
              </a:rPr>
              <a:t/>
            </a:r>
            <a:br>
              <a:rPr lang="ru-RU" sz="2100" b="1" dirty="0" smtClean="0">
                <a:latin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</a:rPr>
              <a:t>(прирост (+), снижение (-); в процентах к декабрю предыдущего года)</a:t>
            </a:r>
          </a:p>
        </p:txBody>
      </p:sp>
      <p:graphicFrame>
        <p:nvGraphicFramePr>
          <p:cNvPr id="7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0075460"/>
              </p:ext>
            </p:extLst>
          </p:nvPr>
        </p:nvGraphicFramePr>
        <p:xfrm>
          <a:off x="466725" y="1772816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28625" y="928688"/>
            <a:ext cx="8229600" cy="714375"/>
          </a:xfrm>
        </p:spPr>
        <p:txBody>
          <a:bodyPr/>
          <a:lstStyle/>
          <a:p>
            <a:pPr eaLnBrk="1" hangingPunct="1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Изменение ИПЦ по Кыргызской Республике</a:t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прирост (+), снижение (-);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 процентах к предыдущему месяцу)</a:t>
            </a:r>
          </a:p>
        </p:txBody>
      </p:sp>
      <p:graphicFrame>
        <p:nvGraphicFramePr>
          <p:cNvPr id="17410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225857"/>
              </p:ext>
            </p:extLst>
          </p:nvPr>
        </p:nvGraphicFramePr>
        <p:xfrm>
          <a:off x="790575" y="1846263"/>
          <a:ext cx="7597775" cy="408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3" name="Лист" r:id="rId4" imgW="8086619" imgH="4343501" progId="Excel.Sheet.8">
                  <p:embed/>
                </p:oleObj>
              </mc:Choice>
              <mc:Fallback>
                <p:oleObj name="Лист" r:id="rId4" imgW="8086619" imgH="4343501" progId="Excel.Sheet.8">
                  <p:embed/>
                  <p:pic>
                    <p:nvPicPr>
                      <p:cNvPr id="0" name="Содержимое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575" y="1846263"/>
                        <a:ext cx="7597775" cy="40814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1" name="Picture 2" descr="logo NS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66725" y="981075"/>
            <a:ext cx="8229600" cy="791741"/>
          </a:xfrm>
        </p:spPr>
        <p:txBody>
          <a:bodyPr/>
          <a:lstStyle/>
          <a:p>
            <a:pPr eaLnBrk="1" hangingPunct="1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ИПЦ и ИПЦ на пищевые продукты и безалкогольные напитки</a:t>
            </a:r>
            <a:br>
              <a:rPr lang="ru-RU" sz="2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(в процентах к предыдущему месяцу)</a:t>
            </a:r>
          </a:p>
        </p:txBody>
      </p:sp>
      <p:pic>
        <p:nvPicPr>
          <p:cNvPr id="17411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7391512"/>
              </p:ext>
            </p:extLst>
          </p:nvPr>
        </p:nvGraphicFramePr>
        <p:xfrm>
          <a:off x="611561" y="1772816"/>
          <a:ext cx="7992888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51048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320980" cy="642937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прирост </a:t>
            </a:r>
            <a:r>
              <a:rPr lang="ru-RU" sz="1600" i="1" dirty="0">
                <a:latin typeface="Times New Roman" pitchFamily="18" charset="0"/>
              </a:rPr>
              <a:t>(+), снижение </a:t>
            </a:r>
            <a:r>
              <a:rPr lang="ru-RU" sz="1600" i="1" dirty="0" smtClean="0">
                <a:latin typeface="Times New Roman" pitchFamily="18" charset="0"/>
              </a:rPr>
              <a:t>(-);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3343959"/>
              </p:ext>
            </p:extLst>
          </p:nvPr>
        </p:nvGraphicFramePr>
        <p:xfrm>
          <a:off x="428623" y="1714500"/>
          <a:ext cx="7812000" cy="471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1872000"/>
                <a:gridCol w="1620000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данным 2014г.)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квартале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5315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2015г.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62525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47,5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-3,5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напитки, табачные 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987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29,1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1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14,8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9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1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50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1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323528" y="928688"/>
            <a:ext cx="8406135" cy="772120"/>
          </a:xfrm>
        </p:spPr>
        <p:txBody>
          <a:bodyPr/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товары и их изменение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1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квартале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сомов за 1 кг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299346"/>
              </p:ext>
            </p:extLst>
          </p:nvPr>
        </p:nvGraphicFramePr>
        <p:xfrm>
          <a:off x="497790" y="1700808"/>
          <a:ext cx="7992888" cy="4464496"/>
        </p:xfrm>
        <a:graphic>
          <a:graphicData uri="http://schemas.openxmlformats.org/drawingml/2006/table">
            <a:tbl>
              <a:tblPr/>
              <a:tblGrid>
                <a:gridCol w="3208528"/>
                <a:gridCol w="1035936"/>
                <a:gridCol w="1156136"/>
                <a:gridCol w="1080120"/>
                <a:gridCol w="1512168"/>
              </a:tblGrid>
              <a:tr h="9013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2015г.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2015г.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2016г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ИПЦ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2016 в % к декабрю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2015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50690">
                <a:tc gridSpan="4">
                  <a:txBody>
                    <a:bodyPr/>
                    <a:lstStyle/>
                    <a:p>
                      <a:pPr marL="144000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Хлебобулочные</a:t>
                      </a:r>
                      <a:r>
                        <a:rPr lang="ru-RU" sz="1800" b="1" baseline="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 изделия и крупы</a:t>
                      </a:r>
                      <a:endParaRPr lang="ru-RU" sz="18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-3,8</a:t>
                      </a:r>
                      <a:endParaRPr lang="ru-RU" sz="17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57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Рис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среднезерный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82,8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83,5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80,9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-3,9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5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первого 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34,9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34,4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32,3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-6,1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6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Крупа гречневая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89,4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79,2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78,7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-1,5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3904">
                <a:tc gridSpan="4">
                  <a:txBody>
                    <a:bodyPr/>
                    <a:lstStyle/>
                    <a:p>
                      <a:pPr marL="144000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Свежее мясо</a:t>
                      </a:r>
                      <a:endParaRPr lang="ru-RU" sz="1800" b="1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-8,7</a:t>
                      </a:r>
                      <a:endParaRPr lang="ru-RU" sz="17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44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Говядина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348,0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325,0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293,9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-9,3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44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Баранина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326,5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295,8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280,8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-5,1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91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Окорочка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138,9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129,0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125,7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-2,9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9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9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323528" y="928688"/>
            <a:ext cx="8406135" cy="772120"/>
          </a:xfrm>
        </p:spPr>
        <p:txBody>
          <a:bodyPr/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товары и их изменение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1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квартале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сомов за 1 кг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5962469"/>
              </p:ext>
            </p:extLst>
          </p:nvPr>
        </p:nvGraphicFramePr>
        <p:xfrm>
          <a:off x="497790" y="1700808"/>
          <a:ext cx="7992888" cy="4572001"/>
        </p:xfrm>
        <a:graphic>
          <a:graphicData uri="http://schemas.openxmlformats.org/drawingml/2006/table">
            <a:tbl>
              <a:tblPr/>
              <a:tblGrid>
                <a:gridCol w="3208528"/>
                <a:gridCol w="1035936"/>
                <a:gridCol w="1156136"/>
                <a:gridCol w="1080120"/>
                <a:gridCol w="1512168"/>
              </a:tblGrid>
              <a:tr h="8421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2015г.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2015г.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2016г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ИПЦ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2016 в % к декабрю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2015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21085">
                <a:tc gridSpan="4">
                  <a:txBody>
                    <a:bodyPr/>
                    <a:lstStyle/>
                    <a:p>
                      <a:pPr marL="144000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Молоко и молочная продукция</a:t>
                      </a:r>
                      <a:endParaRPr lang="ru-RU" sz="1800" b="1" dirty="0"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-1,6</a:t>
                      </a:r>
                      <a:endParaRPr lang="ru-RU" sz="17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90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разливное, 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39,3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36,7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35,3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-3,7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76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Кефир, айран, л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47,6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46,4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45,9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-1,3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108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Яйца куриные, 10 шт.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78,1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75,2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74,1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-1,4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148">
                <a:tc gridSpan="4">
                  <a:txBody>
                    <a:bodyPr/>
                    <a:lstStyle/>
                    <a:p>
                      <a:pPr marL="144000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Свежие овощи</a:t>
                      </a:r>
                      <a:endParaRPr lang="ru-RU" sz="1800" b="1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-0,4</a:t>
                      </a:r>
                      <a:endParaRPr lang="ru-RU" sz="17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67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Капуста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33,7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21,8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24,0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+8,5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67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Лук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32,0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18,9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15,9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-15,6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74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Помидоры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179,9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139,9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172,9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+26,0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74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Картофель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-13,7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9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9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4677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323528" y="928688"/>
            <a:ext cx="8406135" cy="772120"/>
          </a:xfrm>
        </p:spPr>
        <p:txBody>
          <a:bodyPr/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товары и их изменение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1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квартале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сомов за 1 кг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1274862"/>
              </p:ext>
            </p:extLst>
          </p:nvPr>
        </p:nvGraphicFramePr>
        <p:xfrm>
          <a:off x="497790" y="1700808"/>
          <a:ext cx="7992888" cy="4150916"/>
        </p:xfrm>
        <a:graphic>
          <a:graphicData uri="http://schemas.openxmlformats.org/drawingml/2006/table">
            <a:tbl>
              <a:tblPr/>
              <a:tblGrid>
                <a:gridCol w="3208528"/>
                <a:gridCol w="1035936"/>
                <a:gridCol w="1156136"/>
                <a:gridCol w="1080120"/>
                <a:gridCol w="1512168"/>
              </a:tblGrid>
              <a:tr h="8421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2015г.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2015г.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2016г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ИПЦ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2016 в % к декабрю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2015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21085">
                <a:tc gridSpan="4">
                  <a:txBody>
                    <a:bodyPr/>
                    <a:lstStyle/>
                    <a:p>
                      <a:pPr marL="216000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Рыба</a:t>
                      </a:r>
                      <a:endParaRPr lang="ru-RU" sz="1800" b="1" dirty="0"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+3,3</a:t>
                      </a:r>
                      <a:endParaRPr lang="ru-RU" sz="17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90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Рыба свежая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190,5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191,4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202,0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+1,7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76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Сельдь соленая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149,6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166,2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168,3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+2,0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148">
                <a:tc gridSpan="4">
                  <a:txBody>
                    <a:bodyPr/>
                    <a:lstStyle/>
                    <a:p>
                      <a:pPr marL="216000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Чай</a:t>
                      </a:r>
                      <a:endParaRPr lang="ru-RU" sz="1800" b="1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+2,5</a:t>
                      </a:r>
                      <a:endParaRPr lang="ru-RU" sz="1700" b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67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Чай черный, 100 гр.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65,0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71,8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+2,6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679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Чай зеленый, 100 гр.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45,5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50,0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50,2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+1,6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74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74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Яблоки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55,5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+5,3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9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9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5719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323528" y="928688"/>
            <a:ext cx="8406135" cy="772120"/>
          </a:xfrm>
        </p:spPr>
        <p:txBody>
          <a:bodyPr/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товары и их изменение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1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квартале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сомов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95" name="Group 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832533"/>
              </p:ext>
            </p:extLst>
          </p:nvPr>
        </p:nvGraphicFramePr>
        <p:xfrm>
          <a:off x="497790" y="1700808"/>
          <a:ext cx="7960696" cy="4536504"/>
        </p:xfrm>
        <a:graphic>
          <a:graphicData uri="http://schemas.openxmlformats.org/drawingml/2006/table">
            <a:tbl>
              <a:tblPr/>
              <a:tblGrid>
                <a:gridCol w="3208528"/>
                <a:gridCol w="1080000"/>
                <a:gridCol w="1080000"/>
                <a:gridCol w="1080000"/>
                <a:gridCol w="1512168"/>
              </a:tblGrid>
              <a:tr h="899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2015г.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2015г.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2016г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ИПЦ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март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2016 в % к декабрю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2015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Водка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, 0.5 л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167,8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171,9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172,7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+1,1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9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Сигареты с фильтром</a:t>
                      </a:r>
                      <a:r>
                        <a:rPr lang="ru-RU" sz="17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, 20 шт.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32,5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44,2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45,0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+3,1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Бензин А-92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, литр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37,6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40,0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33,1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-17,3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Дизельное топливо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литр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36,2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36,1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29,9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-17,3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Уголь,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тонна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4257,2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4683,4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4614,5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-0,6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Цемент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50 кг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352,6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326,9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317,8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-3,1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898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Полет в ближнее зарубежье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в расчете на 1000 км пути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2062,5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2902,6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spcBef>
                          <a:spcPts val="0"/>
                        </a:spcBef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2456,7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-11,9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92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93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9282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logo NS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29699" name="Заголовок 1"/>
          <p:cNvSpPr>
            <a:spLocks noGrp="1"/>
          </p:cNvSpPr>
          <p:nvPr>
            <p:ph type="title"/>
          </p:nvPr>
        </p:nvSpPr>
        <p:spPr>
          <a:xfrm>
            <a:off x="500063" y="928688"/>
            <a:ext cx="8229600" cy="700112"/>
          </a:xfrm>
        </p:spPr>
        <p:txBody>
          <a:bodyPr/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Изменение ИПЦ в территориальном разрезе в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квартале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latin typeface="Times New Roman" pitchFamily="18" charset="0"/>
              </a:rPr>
              <a:t>прирост (+); снижение (-),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700" name="Содержимое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359164"/>
              </p:ext>
            </p:extLst>
          </p:nvPr>
        </p:nvGraphicFramePr>
        <p:xfrm>
          <a:off x="576263" y="1708150"/>
          <a:ext cx="8100193" cy="494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6" name="Лист" r:id="rId5" imgW="8781986" imgH="5572239" progId="Excel.Sheet.8">
                  <p:embed/>
                </p:oleObj>
              </mc:Choice>
              <mc:Fallback>
                <p:oleObj name="Лист" r:id="rId5" imgW="8781986" imgH="5572239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1708150"/>
                        <a:ext cx="8100193" cy="49482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0364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8229600" cy="500062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ИПЦ по отдельным странам СНГ в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квартале 2016г.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5122137"/>
              </p:ext>
            </p:extLst>
          </p:nvPr>
        </p:nvGraphicFramePr>
        <p:xfrm>
          <a:off x="857250" y="1571625"/>
          <a:ext cx="7500990" cy="4334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5902"/>
                <a:gridCol w="2137909"/>
                <a:gridCol w="2247179"/>
              </a:tblGrid>
              <a:tr h="1140833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Март 2016г.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2015г.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Справочно: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март 2016г.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февралю 2016г.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dirty="0" smtClean="0">
                          <a:latin typeface="Times New Roman"/>
                        </a:rPr>
                        <a:t>Беларусь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105,7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100,8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0" i="0" u="none" strike="noStrike" dirty="0">
                          <a:latin typeface="Times New Roman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102,1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100,5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0" i="0" u="none" strike="noStrike" dirty="0" smtClean="0">
                          <a:latin typeface="Times New Roman"/>
                        </a:rPr>
                        <a:t>Казахстан</a:t>
                      </a:r>
                      <a:endParaRPr lang="ru-RU" sz="2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103,0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100,5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0" i="0" u="none" strike="noStrike" dirty="0">
                          <a:latin typeface="Times New Roman"/>
                        </a:rPr>
                        <a:t>Таджикистан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102,1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  <a:endParaRPr lang="ru-RU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9089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99,1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1776" name="Picture 2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3333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77" name="Rectangle 3"/>
          <p:cNvSpPr>
            <a:spLocks noChangeArrowheads="1"/>
          </p:cNvSpPr>
          <p:nvPr/>
        </p:nvSpPr>
        <p:spPr bwMode="auto">
          <a:xfrm>
            <a:off x="1187450" y="333375"/>
            <a:ext cx="64008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</a:pPr>
            <a:r>
              <a:rPr lang="ru-RU"/>
              <a:t>Национальный статистический комитет Кыргызской Республики</a:t>
            </a:r>
            <a:r>
              <a:rPr lang="ru-RU">
                <a:latin typeface="Arial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</TotalTime>
  <Words>601</Words>
  <Application>Microsoft Office PowerPoint</Application>
  <PresentationFormat>Экран (4:3)</PresentationFormat>
  <Paragraphs>250</Paragraphs>
  <Slides>11</Slides>
  <Notes>11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Оформление по умолчанию</vt:lpstr>
      <vt:lpstr>Лист Microsoft Excel 97-2003</vt:lpstr>
      <vt:lpstr>Презентация PowerPoint</vt:lpstr>
      <vt:lpstr>Изменение ИПЦ по Кыргызской Республике в январе-марте (прирост (+), снижение (-); в процентах к декабрю предыдущего года)</vt:lpstr>
      <vt:lpstr>Изменение ИПЦ по Кыргызской Республике (прирост (+), снижение (-); в процентах к предыдущему месяцу)</vt:lpstr>
      <vt:lpstr>ИПЦ и ИПЦ на пищевые продукты и безалкогольные напитки (в процентах к предыдущему месяцу)</vt:lpstr>
      <vt:lpstr>Изменение цен и тарифов по основным группам товаров и услуг (прирост (+), снижение (-); в процентах к декабрю предыдущего года) </vt:lpstr>
      <vt:lpstr>Средние цены на отдельные товары и их изменение  в I квартале (сомов за 1 кг) </vt:lpstr>
      <vt:lpstr>Средние цены на отдельные товары и их изменение  в I квартале (сомов за 1 кг) </vt:lpstr>
      <vt:lpstr>Средние цены на отдельные товары и их изменение  в I квартале (сомов за 1 кг) </vt:lpstr>
      <vt:lpstr>Средние цены на отдельные товары и их изменение  в I квартале (сомов) </vt:lpstr>
      <vt:lpstr>Изменение ИПЦ в территориальном разрезе в I квартале (прирост (+); снижение (-), в процентах к декабрю предыдущего года)</vt:lpstr>
      <vt:lpstr>ИПЦ по отдельным странам СНГ в I квартале 2016г.</vt:lpstr>
    </vt:vector>
  </TitlesOfParts>
  <Company>Организация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User</cp:lastModifiedBy>
  <cp:revision>198</cp:revision>
  <cp:lastPrinted>2015-01-15T03:35:38Z</cp:lastPrinted>
  <dcterms:created xsi:type="dcterms:W3CDTF">2014-06-07T05:17:30Z</dcterms:created>
  <dcterms:modified xsi:type="dcterms:W3CDTF">2016-04-11T18:57:59Z</dcterms:modified>
</cp:coreProperties>
</file>