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1.xml" ContentType="application/vnd.openxmlformats-officedocument.drawingml.chartshapes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8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6"/>
  </p:notesMasterIdLst>
  <p:handoutMasterIdLst>
    <p:handoutMasterId r:id="rId17"/>
  </p:handoutMasterIdLst>
  <p:sldIdLst>
    <p:sldId id="405" r:id="rId2"/>
    <p:sldId id="425" r:id="rId3"/>
    <p:sldId id="413" r:id="rId4"/>
    <p:sldId id="414" r:id="rId5"/>
    <p:sldId id="422" r:id="rId6"/>
    <p:sldId id="415" r:id="rId7"/>
    <p:sldId id="416" r:id="rId8"/>
    <p:sldId id="427" r:id="rId9"/>
    <p:sldId id="424" r:id="rId10"/>
    <p:sldId id="419" r:id="rId11"/>
    <p:sldId id="423" r:id="rId12"/>
    <p:sldId id="428" r:id="rId13"/>
    <p:sldId id="398" r:id="rId14"/>
    <p:sldId id="408" r:id="rId15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000099"/>
    <a:srgbClr val="99CCFF"/>
    <a:srgbClr val="7772E0"/>
    <a:srgbClr val="FFCC00"/>
    <a:srgbClr val="000000"/>
    <a:srgbClr val="CCFFFF"/>
    <a:srgbClr val="CCFFCC"/>
    <a:srgbClr val="66FFFF"/>
    <a:srgbClr val="D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356" autoAdjust="0"/>
  </p:normalViewPr>
  <p:slideViewPr>
    <p:cSldViewPr>
      <p:cViewPr varScale="1">
        <p:scale>
          <a:sx n="71" d="100"/>
          <a:sy n="71" d="100"/>
        </p:scale>
        <p:origin x="78" y="18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1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&#1055;&#1088;&#1077;&#1079;&#1077;&#1085;&#1090;&#1072;&#1094;&#1080;&#1080;%20&#1091;&#1095;&#1077;&#1090;%20&#1087;&#1086;&#1089;&#1077;&#1074;&#1085;&#1099;&#1093;%20&#1087;&#1083;&#1086;&#1097;&#1072;&#1076;&#1077;&#1081;%202018\&#1058;&#1072;&#1073;&#1083;&#1080;&#1094;&#1099;%202018%20&#107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1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&#1055;&#1088;&#1077;&#1079;&#1077;&#1085;&#1090;&#1072;&#1094;&#1080;&#1080;%20&#1091;&#1095;&#1077;&#1090;%20&#1087;&#1086;&#1089;&#1077;&#1074;&#1085;&#1099;&#1093;%20&#1087;&#1083;&#1086;&#1097;&#1072;&#1076;&#1077;&#1081;%202018\&#1058;&#1072;&#1073;&#1083;&#1080;&#1094;&#1099;%202018%20&#1075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1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&#1055;&#1088;&#1077;&#1079;&#1077;&#1085;&#1090;&#1072;&#1094;&#1080;&#1080;%20&#1091;&#1095;&#1077;&#1090;%20&#1087;&#1086;&#1089;&#1077;&#1074;&#1085;&#1099;&#1093;%20&#1087;&#1083;&#1086;&#1097;&#1072;&#1076;&#1077;&#1081;%202018\&#1058;&#1072;&#1073;&#1083;&#1080;&#1094;&#1099;%202018%20&#1075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1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&#1055;&#1088;&#1077;&#1079;&#1077;&#1085;&#1090;&#1072;&#1094;&#1080;&#1080;%20&#1091;&#1095;&#1077;&#1090;%20&#1087;&#1086;&#1089;&#1077;&#1074;&#1085;&#1099;&#1093;%20&#1087;&#1083;&#1086;&#1097;&#1072;&#1076;&#1077;&#1081;%202018\&#1058;&#1072;&#1073;&#1083;&#1080;&#1094;&#1099;%202018%20&#1075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1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&#1055;&#1088;&#1077;&#1079;&#1077;&#1085;&#1090;&#1072;&#1094;&#1080;&#1080;%20&#1091;&#1095;&#1077;&#1090;%20&#1087;&#1086;&#1089;&#1077;&#1074;&#1085;&#1099;&#1093;%20&#1087;&#1083;&#1086;&#1097;&#1072;&#1076;&#1077;&#1081;%202018\&#1058;&#1072;&#1073;&#1083;&#1080;&#1094;&#1099;%202018%20&#1075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92.168.1.2\Common\Working\221\&#1047;&#1072;&#1076;&#1072;&#1085;&#1080;&#1077;%20&#1089;&#1093;\&#1058;&#1072;&#1073;&#1083;&#1080;&#1094;&#1099;%20&#1087;&#1086;&#1089;&#1077;&#1074;%20&#1055;&#1083;&#1086;&#1097;%202018%20&#1075;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1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&#1055;&#1088;&#1077;&#1079;&#1077;&#1085;&#1090;&#1072;&#1094;&#1080;&#1080;%20&#1091;&#1095;&#1077;&#1090;%20&#1087;&#1086;&#1089;&#1077;&#1074;&#1085;&#1099;&#1093;%20&#1087;&#1083;&#1086;&#1097;&#1072;&#1076;&#1077;&#1081;%202018\&#1058;&#1072;&#1073;&#1083;&#1080;&#1094;&#1099;%202018%20&#1075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1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2020\&#1058;&#1072;&#1073;&#1083;&#1080;&#1094;&#1099;%202018%20&#1075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1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2020\&#1058;&#1072;&#1073;&#1083;&#1080;&#1094;&#1099;%202018%20&#1075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106210421064324E-2"/>
          <c:y val="1.6204863659052056E-2"/>
          <c:w val="0.91291298153932265"/>
          <c:h val="0.74402529067507794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4343504"/>
        <c:axId val="424346248"/>
      </c:barChart>
      <c:catAx>
        <c:axId val="424343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C15C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46248"/>
        <c:crosses val="autoZero"/>
        <c:auto val="1"/>
        <c:lblAlgn val="ctr"/>
        <c:lblOffset val="100"/>
        <c:noMultiLvlLbl val="0"/>
      </c:catAx>
      <c:valAx>
        <c:axId val="42434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434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71806649168854"/>
          <c:y val="5.5555555555555552E-2"/>
          <c:w val="0.87528193350831152"/>
          <c:h val="0.5689089384660250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66CC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Посев.плош!$A$21:$A$29</c:f>
              <c:strCache>
                <c:ptCount val="9"/>
                <c:pt idx="0">
                  <c:v>БАТКЕНСКАЯ</c:v>
                </c:pt>
                <c:pt idx="1">
                  <c:v>ДЖАЛАЛ-АБАДСКАЯ </c:v>
                </c:pt>
                <c:pt idx="2">
                  <c:v>ИССЫК-КУЛЬСКАЯ </c:v>
                </c:pt>
                <c:pt idx="3">
                  <c:v>НАРЫНСКАЯ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Посев.плош!$B$21:$B$29</c:f>
              <c:numCache>
                <c:formatCode>General</c:formatCode>
                <c:ptCount val="9"/>
                <c:pt idx="0">
                  <c:v>101.2</c:v>
                </c:pt>
                <c:pt idx="1">
                  <c:v>99.5</c:v>
                </c:pt>
                <c:pt idx="2">
                  <c:v>100.4</c:v>
                </c:pt>
                <c:pt idx="3">
                  <c:v>101.1</c:v>
                </c:pt>
                <c:pt idx="4">
                  <c:v>100.2</c:v>
                </c:pt>
                <c:pt idx="5">
                  <c:v>100.2</c:v>
                </c:pt>
                <c:pt idx="6">
                  <c:v>100</c:v>
                </c:pt>
                <c:pt idx="7">
                  <c:v>100</c:v>
                </c:pt>
                <c:pt idx="8">
                  <c:v>99.7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4349384"/>
        <c:axId val="424346640"/>
      </c:barChart>
      <c:catAx>
        <c:axId val="42434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66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46640"/>
        <c:crosses val="autoZero"/>
        <c:auto val="1"/>
        <c:lblAlgn val="ctr"/>
        <c:lblOffset val="100"/>
        <c:noMultiLvlLbl val="0"/>
      </c:catAx>
      <c:valAx>
        <c:axId val="42434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49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800016565159354E-2"/>
          <c:y val="2.7324819933935353E-2"/>
          <c:w val="0.79956897674761751"/>
          <c:h val="0.5702406305402686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>
        <c:manualLayout>
          <c:xMode val="edge"/>
          <c:yMode val="edge"/>
          <c:x val="8.7556466212697193E-2"/>
          <c:y val="0.60501767409254992"/>
          <c:w val="0.81443785281526804"/>
          <c:h val="0.3800778786707580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73849540201117"/>
          <c:y val="3.0760127273519944E-2"/>
          <c:w val="0.80024000667398243"/>
          <c:h val="0.5808307581896277"/>
        </c:manualLayout>
      </c:layout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569823331985703E-2"/>
          <c:y val="0.60928639113094807"/>
          <c:w val="0.35819289092530915"/>
          <c:h val="0.37888279068692898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08850367905487"/>
          <c:y val="3.287759586001171E-2"/>
          <c:w val="0.818632462097029"/>
          <c:h val="0.5868358697899273"/>
        </c:manualLayout>
      </c:layout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4437501209154737E-3"/>
          <c:y val="0.63553983052320495"/>
          <c:w val="0.37296471847652951"/>
          <c:h val="0.36446020525116068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6.1550818281787927E-3"/>
                  <c:y val="-2.050972134646506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0060651113887945E-2"/>
                  <c:y val="-3.841302298822243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9563115867551193E-2"/>
                  <c:y val="1.9986503026523145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8438939719548891E-2"/>
                  <c:y val="6.30214438392056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66CC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'Структура посевных плошадей'!$A$9:$A$15</c:f>
              <c:strCache>
                <c:ptCount val="7"/>
                <c:pt idx="0">
                  <c:v>Зерновые культуры (без зернобобовых, риса и гречихи)</c:v>
                </c:pt>
                <c:pt idx="1">
                  <c:v>Зернобобовые</c:v>
                </c:pt>
                <c:pt idx="2">
                  <c:v>Масличные</c:v>
                </c:pt>
                <c:pt idx="3">
                  <c:v>Картофель</c:v>
                </c:pt>
                <c:pt idx="4">
                  <c:v>Овощи</c:v>
                </c:pt>
                <c:pt idx="5">
                  <c:v>Прочие культуры</c:v>
                </c:pt>
                <c:pt idx="6">
                  <c:v>Кормовые культуры</c:v>
                </c:pt>
              </c:strCache>
            </c:strRef>
          </c:cat>
          <c:val>
            <c:numRef>
              <c:f>'Структура посевных плошадей'!$B$9:$B$15</c:f>
              <c:numCache>
                <c:formatCode>0.0</c:formatCode>
                <c:ptCount val="7"/>
                <c:pt idx="0" formatCode="General">
                  <c:v>47.4</c:v>
                </c:pt>
                <c:pt idx="1">
                  <c:v>5</c:v>
                </c:pt>
                <c:pt idx="2" formatCode="General">
                  <c:v>1.4</c:v>
                </c:pt>
                <c:pt idx="3" formatCode="General">
                  <c:v>6.1</c:v>
                </c:pt>
                <c:pt idx="4" formatCode="General">
                  <c:v>4.4000000000000004</c:v>
                </c:pt>
                <c:pt idx="5" formatCode="General">
                  <c:v>4.4000000000000004</c:v>
                </c:pt>
                <c:pt idx="6" formatCode="General">
                  <c:v>31.3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05595674554679"/>
          <c:y val="0.67856428433008897"/>
          <c:w val="0.76170052087878914"/>
          <c:h val="0.311838543717845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66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4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6.9368027324255331E-3"/>
                  <c:y val="-1.936669206671746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0149725078860462E-2"/>
                  <c:y val="-1.266587644286399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2946544549016824E-2"/>
                  <c:y val="-5.6421979510625688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9524454715172799E-3"/>
                  <c:y val="1.27017187367708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1357753654534919E-2"/>
                  <c:y val="1.2634831936330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800699912510936E-2"/>
                  <c:y val="8.838218139399242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66CC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'Структура посевных плошадей'!$A$9:$A$15</c:f>
              <c:strCache>
                <c:ptCount val="7"/>
                <c:pt idx="0">
                  <c:v>Зерновые культуры (без зернобобовых, риса и гречихи)</c:v>
                </c:pt>
                <c:pt idx="1">
                  <c:v>Зернобобовые</c:v>
                </c:pt>
                <c:pt idx="2">
                  <c:v>Масличные</c:v>
                </c:pt>
                <c:pt idx="3">
                  <c:v>Картофель</c:v>
                </c:pt>
                <c:pt idx="4">
                  <c:v>Овощи</c:v>
                </c:pt>
                <c:pt idx="5">
                  <c:v>Прочие культуры</c:v>
                </c:pt>
                <c:pt idx="6">
                  <c:v>Кормовые культуры</c:v>
                </c:pt>
              </c:strCache>
            </c:strRef>
          </c:cat>
          <c:val>
            <c:numRef>
              <c:f>'Структура посевных плошадей'!$C$9:$C$15</c:f>
              <c:numCache>
                <c:formatCode>0.0</c:formatCode>
                <c:ptCount val="7"/>
                <c:pt idx="0">
                  <c:v>46.7</c:v>
                </c:pt>
                <c:pt idx="1">
                  <c:v>5.0999999999999996</c:v>
                </c:pt>
                <c:pt idx="2">
                  <c:v>1.6</c:v>
                </c:pt>
                <c:pt idx="3">
                  <c:v>6.2</c:v>
                </c:pt>
                <c:pt idx="4">
                  <c:v>4.3</c:v>
                </c:pt>
                <c:pt idx="5">
                  <c:v>4.5</c:v>
                </c:pt>
                <c:pt idx="6">
                  <c:v>31.55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0796480357988034"/>
          <c:w val="0.95137153731424995"/>
          <c:h val="0.29203519642011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66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Зерновые!$I$4</c:f>
              <c:strCache>
                <c:ptCount val="1"/>
                <c:pt idx="0">
                  <c:v>1991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66CC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Зерновые!$H$5:$H$7</c:f>
              <c:strCache>
                <c:ptCount val="3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</c:strCache>
            </c:strRef>
          </c:cat>
          <c:val>
            <c:numRef>
              <c:f>Зерновые!$I$5:$I$7</c:f>
              <c:numCache>
                <c:formatCode>General</c:formatCode>
                <c:ptCount val="3"/>
                <c:pt idx="0">
                  <c:v>100</c:v>
                </c:pt>
                <c:pt idx="1">
                  <c:v>108.9</c:v>
                </c:pt>
                <c:pt idx="2">
                  <c:v>94.8</c:v>
                </c:pt>
              </c:numCache>
            </c:numRef>
          </c:val>
        </c:ser>
        <c:ser>
          <c:idx val="1"/>
          <c:order val="1"/>
          <c:tx>
            <c:strRef>
              <c:f>Зерновые!$J$4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66CC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Зерновые!$H$5:$H$7</c:f>
              <c:strCache>
                <c:ptCount val="3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</c:strCache>
            </c:strRef>
          </c:cat>
          <c:val>
            <c:numRef>
              <c:f>Зерновые!$J$5:$J$7</c:f>
              <c:numCache>
                <c:formatCode>General</c:formatCode>
                <c:ptCount val="3"/>
                <c:pt idx="0">
                  <c:v>103.3</c:v>
                </c:pt>
                <c:pt idx="1">
                  <c:v>106.8</c:v>
                </c:pt>
                <c:pt idx="2" formatCode="0.0">
                  <c:v>99</c:v>
                </c:pt>
              </c:numCache>
            </c:numRef>
          </c:val>
        </c:ser>
        <c:ser>
          <c:idx val="2"/>
          <c:order val="2"/>
          <c:tx>
            <c:strRef>
              <c:f>Зерновые!$K$4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66CC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Зерновые!$H$5:$H$7</c:f>
              <c:strCache>
                <c:ptCount val="3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</c:strCache>
            </c:strRef>
          </c:cat>
          <c:val>
            <c:numRef>
              <c:f>Зерновые!$K$5:$K$7</c:f>
              <c:numCache>
                <c:formatCode>General</c:formatCode>
                <c:ptCount val="3"/>
                <c:pt idx="0">
                  <c:v>101.2</c:v>
                </c:pt>
                <c:pt idx="1">
                  <c:v>102.3</c:v>
                </c:pt>
                <c:pt idx="2">
                  <c:v>100.7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352128"/>
        <c:axId val="424352520"/>
      </c:barChart>
      <c:catAx>
        <c:axId val="42435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rgbClr val="0066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52520"/>
        <c:crosses val="autoZero"/>
        <c:auto val="1"/>
        <c:lblAlgn val="ctr"/>
        <c:lblOffset val="100"/>
        <c:noMultiLvlLbl val="0"/>
      </c:catAx>
      <c:valAx>
        <c:axId val="42435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5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106210421064324E-2"/>
          <c:y val="1.6204863659052056E-2"/>
          <c:w val="0.91291298153932265"/>
          <c:h val="0.74402529067507794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4353304"/>
        <c:axId val="424351344"/>
      </c:barChart>
      <c:catAx>
        <c:axId val="424353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C15C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51344"/>
        <c:crosses val="autoZero"/>
        <c:auto val="1"/>
        <c:lblAlgn val="ctr"/>
        <c:lblOffset val="100"/>
        <c:noMultiLvlLbl val="0"/>
      </c:catAx>
      <c:valAx>
        <c:axId val="42435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4353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66CC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'[Таблицы 2018 г.xlsx]Картофель'!$G$11:$G$19</c:f>
              <c:strCache>
                <c:ptCount val="9"/>
                <c:pt idx="0">
                  <c:v>БАТКЕНСКАЯ </c:v>
                </c:pt>
                <c:pt idx="1">
                  <c:v>ДЖАЛАЛ-АБАДСКАЯ </c:v>
                </c:pt>
                <c:pt idx="2">
                  <c:v>ИССЫК-КУЛЬСКАЯ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'[Таблицы 2018 г.xlsx]Картофель'!$H$11:$H$19</c:f>
              <c:numCache>
                <c:formatCode>General</c:formatCode>
                <c:ptCount val="9"/>
                <c:pt idx="0">
                  <c:v>103.5</c:v>
                </c:pt>
                <c:pt idx="1">
                  <c:v>92.5</c:v>
                </c:pt>
                <c:pt idx="2">
                  <c:v>103.3</c:v>
                </c:pt>
                <c:pt idx="3">
                  <c:v>100</c:v>
                </c:pt>
                <c:pt idx="4">
                  <c:v>100.1</c:v>
                </c:pt>
                <c:pt idx="5">
                  <c:v>91.2</c:v>
                </c:pt>
                <c:pt idx="6">
                  <c:v>94</c:v>
                </c:pt>
                <c:pt idx="7">
                  <c:v>100</c:v>
                </c:pt>
                <c:pt idx="8">
                  <c:v>103.3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4289408"/>
        <c:axId val="424289800"/>
      </c:barChart>
      <c:catAx>
        <c:axId val="42428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66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289800"/>
        <c:crosses val="autoZero"/>
        <c:auto val="1"/>
        <c:lblAlgn val="ctr"/>
        <c:lblOffset val="100"/>
        <c:noMultiLvlLbl val="0"/>
      </c:catAx>
      <c:valAx>
        <c:axId val="42428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289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800016565159354E-2"/>
          <c:y val="2.7324819933935353E-2"/>
          <c:w val="0.79956897674761751"/>
          <c:h val="0.5702406305402686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>
        <c:manualLayout>
          <c:xMode val="edge"/>
          <c:yMode val="edge"/>
          <c:x val="8.7556466212697193E-2"/>
          <c:y val="0.60501767409254992"/>
          <c:w val="0.81443785281526804"/>
          <c:h val="0.3800778786707580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534616369414865"/>
          <c:y val="1.5739595761501531E-2"/>
          <c:w val="0.75749229324858203"/>
          <c:h val="0.5269513129781071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>
        <c:manualLayout>
          <c:xMode val="edge"/>
          <c:yMode val="edge"/>
          <c:x val="9.3404525248200074E-2"/>
          <c:y val="0.5660985333352655"/>
          <c:w val="0.64417013729662642"/>
          <c:h val="0.41856500646466016"/>
        </c:manualLayout>
      </c:layout>
      <c:overlay val="0"/>
      <c:spPr>
        <a:solidFill>
          <a:schemeClr val="bg2"/>
        </a:solidFill>
      </c:spPr>
      <c:txPr>
        <a:bodyPr/>
        <a:lstStyle/>
        <a:p>
          <a:pPr>
            <a:defRPr sz="1400" b="1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3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5.7990376202974626E-2"/>
                  <c:y val="4.470618256051327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0" u="none" strike="noStrike" baseline="0" dirty="0">
                        <a:effectLst/>
                      </a:rPr>
                      <a:t>  капуста всякая           </a:t>
                    </a:r>
                    <a:r>
                      <a:rPr lang="ru-RU" sz="1100" b="0" i="0" u="none" strike="noStrike" baseline="0" dirty="0"/>
                      <a:t> </a:t>
                    </a:r>
                    <a:fld id="{76B71034-23EA-4E49-BCFE-DE16A7BE5880}" type="VALUE">
                      <a:rPr lang="en-US" b="0"/>
                      <a:pPr/>
                      <a:t>[ЗНАЧЕНИЕ]</a:t>
                    </a:fld>
                    <a:r>
                      <a:rPr lang="en-US" b="0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3.2650918635170605E-2"/>
                  <c:y val="2.6458151064450279E-3"/>
                </c:manualLayout>
              </c:layout>
              <c:tx>
                <c:rich>
                  <a:bodyPr/>
                  <a:lstStyle/>
                  <a:p>
                    <a:r>
                      <a:rPr lang="ru-RU" sz="900" b="0" i="0" u="none" strike="noStrike" baseline="0" dirty="0">
                        <a:effectLst/>
                      </a:rPr>
                      <a:t>  </a:t>
                    </a:r>
                    <a:r>
                      <a:rPr lang="ru-RU" sz="1100" b="0" i="0" u="none" strike="noStrike" baseline="0" dirty="0" err="1">
                        <a:effectLst/>
                      </a:rPr>
                      <a:t>огу</a:t>
                    </a:r>
                    <a:r>
                      <a:rPr lang="en-US" sz="1100" b="0" i="0" u="none" strike="noStrike" baseline="0" dirty="0">
                        <a:effectLst/>
                      </a:rPr>
                      <a:t>p</a:t>
                    </a:r>
                    <a:r>
                      <a:rPr lang="ru-RU" sz="1100" b="0" i="0" u="none" strike="noStrike" baseline="0" dirty="0" err="1">
                        <a:effectLst/>
                      </a:rPr>
                      <a:t>цы</a:t>
                    </a:r>
                    <a:r>
                      <a:rPr lang="ru-RU" sz="1100" b="0" i="0" u="none" strike="noStrike" baseline="0" dirty="0">
                        <a:effectLst/>
                      </a:rPr>
                      <a:t>                 </a:t>
                    </a:r>
                    <a:r>
                      <a:rPr lang="ru-RU" sz="1100" b="0" i="0" u="none" strike="noStrike" baseline="0" dirty="0"/>
                      <a:t> </a:t>
                    </a:r>
                    <a:fld id="{33D0F7E2-B541-43DE-A010-7C8A54A73A6F}" type="VALUE">
                      <a:rPr lang="en-US" sz="1100"/>
                      <a:pPr/>
                      <a:t>[ЗНАЧЕНИЕ]</a:t>
                    </a:fld>
                    <a:r>
                      <a:rPr lang="en-US" sz="1100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1.5328425046789574E-2"/>
                  <c:y val="-7.5982398261181888E-2"/>
                </c:manualLayout>
              </c:layout>
              <c:tx>
                <c:rich>
                  <a:bodyPr/>
                  <a:lstStyle/>
                  <a:p>
                    <a:r>
                      <a:rPr lang="ru-RU" sz="900" b="0" i="0" u="none" strike="noStrike" baseline="0" dirty="0">
                        <a:effectLst/>
                      </a:rPr>
                      <a:t>  </a:t>
                    </a:r>
                    <a:r>
                      <a:rPr lang="ru-RU" sz="1100" b="0" i="0" u="none" strike="noStrike" baseline="0" dirty="0" err="1">
                        <a:effectLst/>
                      </a:rPr>
                      <a:t>помидо</a:t>
                    </a:r>
                    <a:r>
                      <a:rPr lang="en-US" sz="1100" b="0" i="0" u="none" strike="noStrike" baseline="0" dirty="0">
                        <a:effectLst/>
                      </a:rPr>
                      <a:t>p</a:t>
                    </a:r>
                    <a:r>
                      <a:rPr lang="ru-RU" sz="1100" b="0" i="0" u="none" strike="noStrike" baseline="0" dirty="0">
                        <a:effectLst/>
                      </a:rPr>
                      <a:t>ы                 </a:t>
                    </a:r>
                    <a:r>
                      <a:rPr lang="ru-RU" sz="1100" b="0" i="0" u="none" strike="noStrike" baseline="0" dirty="0"/>
                      <a:t> 21,5%</a:t>
                    </a:r>
                    <a:endParaRPr lang="ru-RU" sz="18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3565616797900262E-2"/>
                  <c:y val="1.2670603674540683E-2"/>
                </c:manualLayout>
              </c:layout>
              <c:tx>
                <c:rich>
                  <a:bodyPr/>
                  <a:lstStyle/>
                  <a:p>
                    <a:r>
                      <a:rPr lang="ru-RU" sz="900" b="0" i="0" u="none" strike="noStrike" baseline="0" dirty="0">
                        <a:effectLst/>
                      </a:rPr>
                      <a:t>  </a:t>
                    </a:r>
                    <a:r>
                      <a:rPr lang="ru-RU" sz="1100" b="0" i="0" u="none" strike="noStrike" baseline="0" dirty="0">
                        <a:effectLst/>
                      </a:rPr>
                      <a:t>свекла столовая</a:t>
                    </a:r>
                    <a:r>
                      <a:rPr lang="ru-RU" sz="1100" b="0" i="0" u="none" strike="noStrike" baseline="0" dirty="0"/>
                      <a:t>  2,2%</a:t>
                    </a:r>
                    <a:endParaRPr lang="ru-RU" sz="18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6163604549431321E-2"/>
                  <c:y val="-1.3153616214639837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0" u="none" strike="noStrike" baseline="0" dirty="0">
                        <a:effectLst/>
                      </a:rPr>
                      <a:t>  </a:t>
                    </a:r>
                    <a:r>
                      <a:rPr lang="ru-RU" sz="1100" b="0" i="0" u="none" strike="noStrike" baseline="0" dirty="0" err="1">
                        <a:effectLst/>
                      </a:rPr>
                      <a:t>мо</a:t>
                    </a:r>
                    <a:r>
                      <a:rPr lang="en-US" sz="1100" b="0" i="0" u="none" strike="noStrike" baseline="0" dirty="0">
                        <a:effectLst/>
                      </a:rPr>
                      <a:t>p</a:t>
                    </a:r>
                    <a:r>
                      <a:rPr lang="ru-RU" sz="1100" b="0" i="0" u="none" strike="noStrike" baseline="0" dirty="0" err="1">
                        <a:effectLst/>
                      </a:rPr>
                      <a:t>ковь</a:t>
                    </a:r>
                    <a:r>
                      <a:rPr lang="ru-RU" sz="1100" b="0" i="0" u="none" strike="noStrike" baseline="0" dirty="0">
                        <a:effectLst/>
                      </a:rPr>
                      <a:t> столовая         </a:t>
                    </a:r>
                    <a:r>
                      <a:rPr lang="ru-RU" sz="1100" b="0" i="0" u="none" strike="noStrike" baseline="0" dirty="0"/>
                      <a:t> 14,6%</a:t>
                    </a:r>
                    <a:endParaRPr lang="ru-RU" sz="18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7954286964129481E-2"/>
                  <c:y val="-3.4441528142315544E-3"/>
                </c:manualLayout>
              </c:layout>
              <c:tx>
                <c:rich>
                  <a:bodyPr/>
                  <a:lstStyle/>
                  <a:p>
                    <a:r>
                      <a:rPr lang="ru-RU" sz="900" b="0" i="0" u="none" strike="noStrike" baseline="0" dirty="0">
                        <a:effectLst/>
                      </a:rPr>
                      <a:t>  </a:t>
                    </a:r>
                    <a:r>
                      <a:rPr lang="ru-RU" sz="1100" b="0" i="0" u="none" strike="noStrike" baseline="0" dirty="0">
                        <a:effectLst/>
                      </a:rPr>
                      <a:t>лук на </a:t>
                    </a:r>
                    <a:r>
                      <a:rPr lang="en-US" sz="1100" b="0" i="0" u="none" strike="noStrike" baseline="0" dirty="0">
                        <a:effectLst/>
                      </a:rPr>
                      <a:t>p</a:t>
                    </a:r>
                    <a:r>
                      <a:rPr lang="ru-RU" sz="1100" b="0" i="0" u="none" strike="noStrike" baseline="0" dirty="0" err="1">
                        <a:effectLst/>
                      </a:rPr>
                      <a:t>епку</a:t>
                    </a:r>
                    <a:r>
                      <a:rPr lang="ru-RU" sz="1100" b="0" i="0" u="none" strike="noStrike" baseline="0" dirty="0">
                        <a:effectLst/>
                      </a:rPr>
                      <a:t>             </a:t>
                    </a:r>
                    <a:r>
                      <a:rPr lang="ru-RU" sz="1100" b="0" i="0" u="none" strike="noStrike" baseline="0" dirty="0"/>
                      <a:t> 17,0%</a:t>
                    </a:r>
                    <a:endParaRPr lang="ru-RU" sz="18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7.2493219597550312E-2"/>
                  <c:y val="3.8668708078156894E-2"/>
                </c:manualLayout>
              </c:layout>
              <c:tx>
                <c:rich>
                  <a:bodyPr/>
                  <a:lstStyle/>
                  <a:p>
                    <a:r>
                      <a:rPr lang="ru-RU" sz="900" b="0" i="0" u="none" strike="noStrike" baseline="0" dirty="0">
                        <a:effectLst/>
                      </a:rPr>
                      <a:t>  </a:t>
                    </a:r>
                    <a:r>
                      <a:rPr lang="ru-RU" sz="1100" b="0" i="0" u="none" strike="noStrike" baseline="0" dirty="0">
                        <a:effectLst/>
                      </a:rPr>
                      <a:t>чеснок                   </a:t>
                    </a:r>
                    <a:r>
                      <a:rPr lang="ru-RU" sz="1100" b="0" i="0" u="none" strike="noStrike" baseline="0" dirty="0"/>
                      <a:t> 7,9%</a:t>
                    </a:r>
                    <a:endParaRPr lang="ru-RU" sz="16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4324365704286967E-2"/>
                  <c:y val="3.3292869641294839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0" u="none" strike="noStrike" baseline="0" dirty="0">
                        <a:effectLst/>
                      </a:rPr>
                      <a:t>  п</a:t>
                    </a:r>
                    <a:r>
                      <a:rPr lang="en-US" sz="1100" b="0" i="0" u="none" strike="noStrike" baseline="0" dirty="0">
                        <a:effectLst/>
                      </a:rPr>
                      <a:t>p</a:t>
                    </a:r>
                    <a:r>
                      <a:rPr lang="ru-RU" sz="1100" b="0" i="0" u="none" strike="noStrike" baseline="0" dirty="0" err="1">
                        <a:effectLst/>
                      </a:rPr>
                      <a:t>очие</a:t>
                    </a:r>
                    <a:r>
                      <a:rPr lang="ru-RU" sz="1100" b="0" i="0" u="none" strike="noStrike" baseline="0" dirty="0">
                        <a:effectLst/>
                      </a:rPr>
                      <a:t> овощи             </a:t>
                    </a:r>
                    <a:r>
                      <a:rPr lang="ru-RU" sz="1100" b="0" i="0" u="none" strike="noStrike" baseline="0" dirty="0"/>
                      <a:t> 13,4%</a:t>
                    </a:r>
                    <a:endParaRPr lang="ru-RU" sz="16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66CC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2018 г.xlsx]Овоши'!$J$22:$J$29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2018 г.xlsx]Овоши'!$K$22:$K$29</c:f>
              <c:numCache>
                <c:formatCode>0.0</c:formatCode>
                <c:ptCount val="8"/>
                <c:pt idx="0">
                  <c:v>11.3</c:v>
                </c:pt>
                <c:pt idx="1">
                  <c:v>12.1</c:v>
                </c:pt>
                <c:pt idx="2">
                  <c:v>21.5</c:v>
                </c:pt>
                <c:pt idx="3">
                  <c:v>2.2000000000000002</c:v>
                </c:pt>
                <c:pt idx="4">
                  <c:v>14.6</c:v>
                </c:pt>
                <c:pt idx="5">
                  <c:v>17</c:v>
                </c:pt>
                <c:pt idx="6">
                  <c:v>7.9</c:v>
                </c:pt>
                <c:pt idx="7">
                  <c:v>13.4</c:v>
                </c:pt>
              </c:numCache>
            </c:numRef>
          </c:val>
        </c:ser>
        <c:ser>
          <c:idx val="4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2018 г.xlsx]Овоши'!$J$22:$J$29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2018 г.xlsx]Овоши'!$J$25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5"/>
          <c:order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2018 г.xlsx]Овоши'!$J$22:$J$29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2018 г.xlsx]Овоши'!$J$25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6"/>
          <c:order val="3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2018 г.xlsx]Овоши'!$J$22:$J$29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2018 г.xlsx]Овоши'!$K$22:$K$29</c:f>
              <c:numCache>
                <c:formatCode>0.0</c:formatCode>
                <c:ptCount val="8"/>
                <c:pt idx="0">
                  <c:v>11.3</c:v>
                </c:pt>
                <c:pt idx="1">
                  <c:v>12.1</c:v>
                </c:pt>
                <c:pt idx="2">
                  <c:v>21.5</c:v>
                </c:pt>
                <c:pt idx="3">
                  <c:v>2.2000000000000002</c:v>
                </c:pt>
                <c:pt idx="4">
                  <c:v>14.6</c:v>
                </c:pt>
                <c:pt idx="5">
                  <c:v>17</c:v>
                </c:pt>
                <c:pt idx="6">
                  <c:v>7.9</c:v>
                </c:pt>
                <c:pt idx="7">
                  <c:v>13.4</c:v>
                </c:pt>
              </c:numCache>
            </c:numRef>
          </c:val>
        </c:ser>
        <c:ser>
          <c:idx val="7"/>
          <c:order val="4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2018 г.xlsx]Овоши'!$J$22:$J$29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2018 г.xlsx]Овоши'!$J$25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8"/>
          <c:order val="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2018 г.xlsx]Овоши'!$J$22:$J$29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2018 г.xlsx]Овоши'!$J$25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0"/>
          <c:order val="6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2018 г.xlsx]Овоши'!$J$22:$J$29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2018 г.xlsx]Овоши'!$K$22:$K$29</c:f>
              <c:numCache>
                <c:formatCode>0.0</c:formatCode>
                <c:ptCount val="8"/>
                <c:pt idx="0">
                  <c:v>11.3</c:v>
                </c:pt>
                <c:pt idx="1">
                  <c:v>12.1</c:v>
                </c:pt>
                <c:pt idx="2">
                  <c:v>21.5</c:v>
                </c:pt>
                <c:pt idx="3">
                  <c:v>2.2000000000000002</c:v>
                </c:pt>
                <c:pt idx="4">
                  <c:v>14.6</c:v>
                </c:pt>
                <c:pt idx="5">
                  <c:v>17</c:v>
                </c:pt>
                <c:pt idx="6">
                  <c:v>7.9</c:v>
                </c:pt>
                <c:pt idx="7">
                  <c:v>13.4</c:v>
                </c:pt>
              </c:numCache>
            </c:numRef>
          </c:val>
        </c:ser>
        <c:ser>
          <c:idx val="1"/>
          <c:order val="7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2018 г.xlsx]Овоши'!$J$22:$J$29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2018 г.xlsx]Овоши'!$J$25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2"/>
          <c:order val="8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2018 г.xlsx]Овоши'!$J$22:$J$29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2018 г.xlsx]Овоши'!$J$25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587632775102283E-2"/>
          <c:y val="7.4254855876733569E-2"/>
          <c:w val="0.81365415919970241"/>
          <c:h val="0.58995342458036748"/>
        </c:manualLayout>
      </c:layout>
      <c:pie3DChart>
        <c:varyColors val="1"/>
        <c:ser>
          <c:idx val="1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пашня!$A$3:$A$7</c:f>
              <c:strCache>
                <c:ptCount val="5"/>
                <c:pt idx="0">
                  <c:v>Крестьянских (фермерских) хозяйств</c:v>
                </c:pt>
                <c:pt idx="1">
                  <c:v>Государственных и коллективных хозяйств </c:v>
                </c:pt>
                <c:pt idx="2">
                  <c:v>Личных подсобных хозяйств населения</c:v>
                </c:pt>
                <c:pt idx="3">
                  <c:v>Пашня ГФС и в ведении айыл окмоту </c:v>
                </c:pt>
                <c:pt idx="4">
                  <c:v> Пашня прочих  землепользователей</c:v>
                </c:pt>
              </c:strCache>
            </c:strRef>
          </c:cat>
          <c:val>
            <c:numRef>
              <c:f>пашня!$B$3:$B$7</c:f>
              <c:numCache>
                <c:formatCode>0.0</c:formatCode>
                <c:ptCount val="5"/>
                <c:pt idx="0">
                  <c:v>71.75803696226123</c:v>
                </c:pt>
                <c:pt idx="1">
                  <c:v>4.2242584252213078</c:v>
                </c:pt>
                <c:pt idx="2">
                  <c:v>5.8937723248951706</c:v>
                </c:pt>
                <c:pt idx="3">
                  <c:v>17.339649013822022</c:v>
                </c:pt>
                <c:pt idx="4">
                  <c:v>0.78428327380027951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278617672790901"/>
          <c:y val="0.63261887176855158"/>
          <c:w val="0.69427646544181976"/>
          <c:h val="0.3396033069877995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8776762736838786E-3"/>
                  <c:y val="1.017513088811130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4635389945154089E-3"/>
                  <c:y val="4.132572619562000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2856236489153198E-2"/>
                  <c:y val="-4.16978144533369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6291099599040948E-3"/>
                  <c:y val="8.292108156349868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5776972926569053E-2"/>
                  <c:y val="4.47827092204413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9267355936326121E-2"/>
                  <c:y val="-2.167807535859404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6208880139982502E-2"/>
                  <c:y val="1.772419072615923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66CC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'Не испол.земли'!$A$5:$A$12</c:f>
              <c:strCache>
                <c:ptCount val="8"/>
                <c:pt idx="0">
                  <c:v>Засоление и заболоченность</c:v>
                </c:pt>
                <c:pt idx="1">
                  <c:v>Неисправность оросительной сети</c:v>
                </c:pt>
                <c:pt idx="2">
                  <c:v>Экономическая нецелесообразность</c:v>
                </c:pt>
                <c:pt idx="3">
                  <c:v>Отдаленность и каменистость</c:v>
                </c:pt>
                <c:pt idx="4">
                  <c:v>Расширение населенных пунктов</c:v>
                </c:pt>
                <c:pt idx="6">
                  <c:v> Подверженность стихийным     бедствиям </c:v>
                </c:pt>
                <c:pt idx="7">
                  <c:v>Другие причины</c:v>
                </c:pt>
              </c:strCache>
            </c:strRef>
          </c:cat>
          <c:val>
            <c:numRef>
              <c:f>'Не испол.земли'!$B$5:$B$12</c:f>
              <c:numCache>
                <c:formatCode>0.0%</c:formatCode>
                <c:ptCount val="8"/>
                <c:pt idx="0">
                  <c:v>0.04</c:v>
                </c:pt>
                <c:pt idx="1">
                  <c:v>0.159</c:v>
                </c:pt>
                <c:pt idx="2">
                  <c:v>0.48799999999999999</c:v>
                </c:pt>
                <c:pt idx="3">
                  <c:v>0.157</c:v>
                </c:pt>
                <c:pt idx="4">
                  <c:v>6.5000000000000002E-2</c:v>
                </c:pt>
                <c:pt idx="6">
                  <c:v>1.7999999999999999E-2</c:v>
                </c:pt>
                <c:pt idx="7">
                  <c:v>7.2999999999999995E-2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5"/>
        <c:delete val="1"/>
      </c:legendEntry>
      <c:layout>
        <c:manualLayout>
          <c:xMode val="edge"/>
          <c:yMode val="edge"/>
          <c:x val="0.64566120725408571"/>
          <c:y val="4.2002475737119765E-2"/>
          <c:w val="0.35433879274591423"/>
          <c:h val="0.796375045917017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0066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566120725408571"/>
          <c:y val="4.2002475737119765E-2"/>
          <c:w val="0.35433879274591423"/>
          <c:h val="0.796375045917017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35346E-AA40-4659-BE49-3D74EF8D4F9C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0639E3-92AF-4139-B785-9AEB6C690EB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Общая посевная площадь сельскохозяйственных  культур 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i="1" u="sng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1226,2 тыс. га</a:t>
          </a:r>
        </a:p>
        <a:p>
          <a:pPr>
            <a:spcAft>
              <a:spcPts val="0"/>
            </a:spcAft>
          </a:pP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(увеличилась на 0,2%) </a:t>
          </a:r>
          <a:endParaRPr lang="ru-RU" sz="18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897D2F-66FD-4D47-9FDA-927518D679A0}" type="parTrans" cxnId="{41CF80C1-531E-4E1A-955D-84D6FE668B27}">
      <dgm:prSet/>
      <dgm:spPr/>
      <dgm:t>
        <a:bodyPr/>
        <a:lstStyle/>
        <a:p>
          <a:endParaRPr lang="ru-RU"/>
        </a:p>
      </dgm:t>
    </dgm:pt>
    <dgm:pt modelId="{90296E45-B3E5-47A3-8897-383D52A34AF4}" type="sibTrans" cxnId="{41CF80C1-531E-4E1A-955D-84D6FE668B27}">
      <dgm:prSet/>
      <dgm:spPr/>
      <dgm:t>
        <a:bodyPr/>
        <a:lstStyle/>
        <a:p>
          <a:endParaRPr lang="ru-RU"/>
        </a:p>
      </dgm:t>
    </dgm:pt>
    <dgm:pt modelId="{66603BE2-9DCA-428B-BD68-D20F2A8A251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Озимый сев сельскохозяйственных культур –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145,6 тыс. га</a:t>
          </a: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(увеличились 2,9 %) </a:t>
          </a:r>
          <a:endParaRPr lang="ru-RU" sz="16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44623E-3217-4376-88C6-FC05E9331450}" type="parTrans" cxnId="{D1AFFF77-9F31-437D-A201-BBB8CE7C8EA7}">
      <dgm:prSet/>
      <dgm:spPr/>
      <dgm:t>
        <a:bodyPr/>
        <a:lstStyle/>
        <a:p>
          <a:endParaRPr lang="ru-RU"/>
        </a:p>
      </dgm:t>
    </dgm:pt>
    <dgm:pt modelId="{9B862E72-F652-4571-9DB4-C357339D5828}" type="sibTrans" cxnId="{D1AFFF77-9F31-437D-A201-BBB8CE7C8EA7}">
      <dgm:prSet/>
      <dgm:spPr/>
      <dgm:t>
        <a:bodyPr/>
        <a:lstStyle/>
        <a:p>
          <a:endParaRPr lang="ru-RU"/>
        </a:p>
      </dgm:t>
    </dgm:pt>
    <dgm:pt modelId="{03E70A27-29A7-4106-953B-4C29611C5E0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Яровой сев сельскохозяйственных культур –741,3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 га</a:t>
          </a: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(уменьшились 0,5%)</a:t>
          </a:r>
          <a:endParaRPr lang="ru-RU" sz="1800" b="1" i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2AB065-2361-4D84-BE93-C1C2693E4F2E}" type="parTrans" cxnId="{16D6BDAD-CD2A-4573-9E2A-825AB21822EC}">
      <dgm:prSet/>
      <dgm:spPr/>
      <dgm:t>
        <a:bodyPr/>
        <a:lstStyle/>
        <a:p>
          <a:endParaRPr lang="ru-RU" dirty="0"/>
        </a:p>
      </dgm:t>
    </dgm:pt>
    <dgm:pt modelId="{145C7C02-CF78-4B63-A69E-01AAC70EAB9B}" type="sibTrans" cxnId="{16D6BDAD-CD2A-4573-9E2A-825AB21822EC}">
      <dgm:prSet/>
      <dgm:spPr/>
      <dgm:t>
        <a:bodyPr/>
        <a:lstStyle/>
        <a:p>
          <a:endParaRPr lang="ru-RU"/>
        </a:p>
      </dgm:t>
    </dgm:pt>
    <dgm:pt modelId="{C16A7E32-FA57-4129-A945-8F86733697A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Bef>
              <a:spcPts val="600"/>
            </a:spcBef>
          </a:pPr>
          <a:endParaRPr lang="ru-RU" sz="1800" dirty="0" smtClean="0"/>
        </a:p>
        <a:p>
          <a:pPr>
            <a:spcBef>
              <a:spcPts val="600"/>
            </a:spcBef>
          </a:pP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Укосная площадь многолетних трав посева прошлых лет  -  </a:t>
          </a:r>
          <a:r>
            <a:rPr lang="ru-RU" sz="1800" b="1" i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339,3 тыс. га</a:t>
          </a:r>
        </a:p>
        <a:p>
          <a:pPr>
            <a:spcBef>
              <a:spcPct val="0"/>
            </a:spcBef>
          </a:pP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(увеличена на 0,6%) </a:t>
          </a:r>
        </a:p>
        <a:p>
          <a:pPr>
            <a:spcBef>
              <a:spcPct val="0"/>
            </a:spcBef>
          </a:pPr>
          <a:endParaRPr lang="ru-RU" sz="1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F3D5E-DAB5-41E3-817F-9EE6163A082C}" type="parTrans" cxnId="{6B92F355-0FDC-425C-AB2E-EBFFBCE3ADC3}">
      <dgm:prSet/>
      <dgm:spPr/>
      <dgm:t>
        <a:bodyPr/>
        <a:lstStyle/>
        <a:p>
          <a:endParaRPr lang="ru-RU"/>
        </a:p>
      </dgm:t>
    </dgm:pt>
    <dgm:pt modelId="{112631E6-3AE5-4837-B957-E0D3EDC1177A}" type="sibTrans" cxnId="{6B92F355-0FDC-425C-AB2E-EBFFBCE3ADC3}">
      <dgm:prSet/>
      <dgm:spPr/>
      <dgm:t>
        <a:bodyPr/>
        <a:lstStyle/>
        <a:p>
          <a:endParaRPr lang="ru-RU"/>
        </a:p>
      </dgm:t>
    </dgm:pt>
    <dgm:pt modelId="{121B3184-7B6F-4E7F-9833-74EC1F1FBD05}" type="pres">
      <dgm:prSet presAssocID="{9F35346E-AA40-4659-BE49-3D74EF8D4F9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05854D-98A1-49CA-8B1B-824D2F00CAEF}" type="pres">
      <dgm:prSet presAssocID="{BB0639E3-92AF-4139-B785-9AEB6C690EB4}" presName="root1" presStyleCnt="0"/>
      <dgm:spPr/>
      <dgm:t>
        <a:bodyPr/>
        <a:lstStyle/>
        <a:p>
          <a:endParaRPr lang="ru-RU"/>
        </a:p>
      </dgm:t>
    </dgm:pt>
    <dgm:pt modelId="{823742AB-8EC3-48BE-B6E7-03EAB240811F}" type="pres">
      <dgm:prSet presAssocID="{BB0639E3-92AF-4139-B785-9AEB6C690EB4}" presName="LevelOneTextNode" presStyleLbl="node0" presStyleIdx="0" presStyleCnt="1" custAng="5400000" custScaleX="252816" custScaleY="67006" custLinFactX="-12127" custLinFactNeighborX="-100000" custLinFactNeighborY="-8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8CFBC4-4803-4A96-AD65-8C493FA2898D}" type="pres">
      <dgm:prSet presAssocID="{BB0639E3-92AF-4139-B785-9AEB6C690EB4}" presName="level2hierChild" presStyleCnt="0"/>
      <dgm:spPr/>
      <dgm:t>
        <a:bodyPr/>
        <a:lstStyle/>
        <a:p>
          <a:endParaRPr lang="ru-RU"/>
        </a:p>
      </dgm:t>
    </dgm:pt>
    <dgm:pt modelId="{76805C5A-9979-4940-9AB8-9873E64C0DC6}" type="pres">
      <dgm:prSet presAssocID="{1A44623E-3217-4376-88C6-FC05E933145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8922340-ABB9-41C5-B826-382C2BB6422B}" type="pres">
      <dgm:prSet presAssocID="{1A44623E-3217-4376-88C6-FC05E933145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168E4D8-E3DA-47EC-96AC-751DD41DD418}" type="pres">
      <dgm:prSet presAssocID="{66603BE2-9DCA-428B-BD68-D20F2A8A2513}" presName="root2" presStyleCnt="0"/>
      <dgm:spPr/>
      <dgm:t>
        <a:bodyPr/>
        <a:lstStyle/>
        <a:p>
          <a:endParaRPr lang="ru-RU"/>
        </a:p>
      </dgm:t>
    </dgm:pt>
    <dgm:pt modelId="{2D2BCB27-F537-42BB-BB64-1638CBC31434}" type="pres">
      <dgm:prSet presAssocID="{66603BE2-9DCA-428B-BD68-D20F2A8A2513}" presName="LevelTwoTextNode" presStyleLbl="node2" presStyleIdx="0" presStyleCnt="3" custScaleX="138828" custScaleY="118670" custLinFactNeighborX="40106" custLinFactNeighborY="-343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45AE93-4CF7-4263-8A80-6E7CDD22E783}" type="pres">
      <dgm:prSet presAssocID="{66603BE2-9DCA-428B-BD68-D20F2A8A2513}" presName="level3hierChild" presStyleCnt="0"/>
      <dgm:spPr/>
      <dgm:t>
        <a:bodyPr/>
        <a:lstStyle/>
        <a:p>
          <a:endParaRPr lang="ru-RU"/>
        </a:p>
      </dgm:t>
    </dgm:pt>
    <dgm:pt modelId="{9448C492-5281-423B-B133-14C700A9B006}" type="pres">
      <dgm:prSet presAssocID="{E62AB065-2361-4D84-BE93-C1C2693E4F2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0489D1D3-EB2E-49BF-AAFD-09944340BBE7}" type="pres">
      <dgm:prSet presAssocID="{E62AB065-2361-4D84-BE93-C1C2693E4F2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0112833-353B-436F-85EA-BBA098252CDD}" type="pres">
      <dgm:prSet presAssocID="{03E70A27-29A7-4106-953B-4C29611C5E08}" presName="root2" presStyleCnt="0"/>
      <dgm:spPr/>
      <dgm:t>
        <a:bodyPr/>
        <a:lstStyle/>
        <a:p>
          <a:endParaRPr lang="ru-RU"/>
        </a:p>
      </dgm:t>
    </dgm:pt>
    <dgm:pt modelId="{11D7F69B-17D0-48F8-A8CA-E8FDB719D5C6}" type="pres">
      <dgm:prSet presAssocID="{03E70A27-29A7-4106-953B-4C29611C5E08}" presName="LevelTwoTextNode" presStyleLbl="node2" presStyleIdx="1" presStyleCnt="3" custScaleX="139821" custScaleY="127738" custLinFactNeighborX="41566" custLinFactNeighborY="89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DCB4EF-BE7D-4B55-8E72-DCA427734DC3}" type="pres">
      <dgm:prSet presAssocID="{03E70A27-29A7-4106-953B-4C29611C5E08}" presName="level3hierChild" presStyleCnt="0"/>
      <dgm:spPr/>
      <dgm:t>
        <a:bodyPr/>
        <a:lstStyle/>
        <a:p>
          <a:endParaRPr lang="ru-RU"/>
        </a:p>
      </dgm:t>
    </dgm:pt>
    <dgm:pt modelId="{E2866AB5-76E3-44AE-BD1E-5BF10F6846AC}" type="pres">
      <dgm:prSet presAssocID="{126F3D5E-DAB5-41E3-817F-9EE6163A082C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8192C0AA-305D-429E-8D85-5313E2D14F53}" type="pres">
      <dgm:prSet presAssocID="{126F3D5E-DAB5-41E3-817F-9EE6163A082C}" presName="connTx" presStyleLbl="parChTrans1D2" presStyleIdx="2" presStyleCnt="3"/>
      <dgm:spPr/>
      <dgm:t>
        <a:bodyPr/>
        <a:lstStyle/>
        <a:p>
          <a:endParaRPr lang="ru-RU"/>
        </a:p>
      </dgm:t>
    </dgm:pt>
    <dgm:pt modelId="{6BA670B2-0586-46B9-990C-A83075F04039}" type="pres">
      <dgm:prSet presAssocID="{C16A7E32-FA57-4129-A945-8F86733697A3}" presName="root2" presStyleCnt="0"/>
      <dgm:spPr/>
      <dgm:t>
        <a:bodyPr/>
        <a:lstStyle/>
        <a:p>
          <a:endParaRPr lang="ru-RU"/>
        </a:p>
      </dgm:t>
    </dgm:pt>
    <dgm:pt modelId="{162B42E6-6A81-4A14-A806-C9B873322971}" type="pres">
      <dgm:prSet presAssocID="{C16A7E32-FA57-4129-A945-8F86733697A3}" presName="LevelTwoTextNode" presStyleLbl="node2" presStyleIdx="2" presStyleCnt="3" custScaleX="139084" custScaleY="110462" custLinFactNeighborX="37470" custLinFactNeighborY="323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D5DD16-C674-476F-94D6-09E3A253F3AC}" type="pres">
      <dgm:prSet presAssocID="{C16A7E32-FA57-4129-A945-8F86733697A3}" presName="level3hierChild" presStyleCnt="0"/>
      <dgm:spPr/>
      <dgm:t>
        <a:bodyPr/>
        <a:lstStyle/>
        <a:p>
          <a:endParaRPr lang="ru-RU"/>
        </a:p>
      </dgm:t>
    </dgm:pt>
  </dgm:ptLst>
  <dgm:cxnLst>
    <dgm:cxn modelId="{9DEC911C-888B-4BE3-A924-E472238EE48A}" type="presOf" srcId="{126F3D5E-DAB5-41E3-817F-9EE6163A082C}" destId="{8192C0AA-305D-429E-8D85-5313E2D14F53}" srcOrd="1" destOrd="0" presId="urn:microsoft.com/office/officeart/2008/layout/HorizontalMultiLevelHierarchy"/>
    <dgm:cxn modelId="{D0B7E937-A32C-440C-B94A-A20DAD6CB91B}" type="presOf" srcId="{1A44623E-3217-4376-88C6-FC05E9331450}" destId="{48922340-ABB9-41C5-B826-382C2BB6422B}" srcOrd="1" destOrd="0" presId="urn:microsoft.com/office/officeart/2008/layout/HorizontalMultiLevelHierarchy"/>
    <dgm:cxn modelId="{41CF80C1-531E-4E1A-955D-84D6FE668B27}" srcId="{9F35346E-AA40-4659-BE49-3D74EF8D4F9C}" destId="{BB0639E3-92AF-4139-B785-9AEB6C690EB4}" srcOrd="0" destOrd="0" parTransId="{10897D2F-66FD-4D47-9FDA-927518D679A0}" sibTransId="{90296E45-B3E5-47A3-8897-383D52A34AF4}"/>
    <dgm:cxn modelId="{170B755B-65BD-490F-85CE-F409F676AD49}" type="presOf" srcId="{E62AB065-2361-4D84-BE93-C1C2693E4F2E}" destId="{9448C492-5281-423B-B133-14C700A9B006}" srcOrd="0" destOrd="0" presId="urn:microsoft.com/office/officeart/2008/layout/HorizontalMultiLevelHierarchy"/>
    <dgm:cxn modelId="{7B6276C1-E83B-4EC3-8F25-54B5FDAC5BB8}" type="presOf" srcId="{66603BE2-9DCA-428B-BD68-D20F2A8A2513}" destId="{2D2BCB27-F537-42BB-BB64-1638CBC31434}" srcOrd="0" destOrd="0" presId="urn:microsoft.com/office/officeart/2008/layout/HorizontalMultiLevelHierarchy"/>
    <dgm:cxn modelId="{16D6BDAD-CD2A-4573-9E2A-825AB21822EC}" srcId="{BB0639E3-92AF-4139-B785-9AEB6C690EB4}" destId="{03E70A27-29A7-4106-953B-4C29611C5E08}" srcOrd="1" destOrd="0" parTransId="{E62AB065-2361-4D84-BE93-C1C2693E4F2E}" sibTransId="{145C7C02-CF78-4B63-A69E-01AAC70EAB9B}"/>
    <dgm:cxn modelId="{244DC4EA-E6C4-4AD0-8026-6916C860D3D2}" type="presOf" srcId="{1A44623E-3217-4376-88C6-FC05E9331450}" destId="{76805C5A-9979-4940-9AB8-9873E64C0DC6}" srcOrd="0" destOrd="0" presId="urn:microsoft.com/office/officeart/2008/layout/HorizontalMultiLevelHierarchy"/>
    <dgm:cxn modelId="{D1AFFF77-9F31-437D-A201-BBB8CE7C8EA7}" srcId="{BB0639E3-92AF-4139-B785-9AEB6C690EB4}" destId="{66603BE2-9DCA-428B-BD68-D20F2A8A2513}" srcOrd="0" destOrd="0" parTransId="{1A44623E-3217-4376-88C6-FC05E9331450}" sibTransId="{9B862E72-F652-4571-9DB4-C357339D5828}"/>
    <dgm:cxn modelId="{07A4C3EC-E367-480D-92FB-7635CF235847}" type="presOf" srcId="{03E70A27-29A7-4106-953B-4C29611C5E08}" destId="{11D7F69B-17D0-48F8-A8CA-E8FDB719D5C6}" srcOrd="0" destOrd="0" presId="urn:microsoft.com/office/officeart/2008/layout/HorizontalMultiLevelHierarchy"/>
    <dgm:cxn modelId="{37DB860F-678A-4F06-A855-D44041425988}" type="presOf" srcId="{C16A7E32-FA57-4129-A945-8F86733697A3}" destId="{162B42E6-6A81-4A14-A806-C9B873322971}" srcOrd="0" destOrd="0" presId="urn:microsoft.com/office/officeart/2008/layout/HorizontalMultiLevelHierarchy"/>
    <dgm:cxn modelId="{CEE10962-D95F-4705-9E3C-998227008D61}" type="presOf" srcId="{126F3D5E-DAB5-41E3-817F-9EE6163A082C}" destId="{E2866AB5-76E3-44AE-BD1E-5BF10F6846AC}" srcOrd="0" destOrd="0" presId="urn:microsoft.com/office/officeart/2008/layout/HorizontalMultiLevelHierarchy"/>
    <dgm:cxn modelId="{6B92F355-0FDC-425C-AB2E-EBFFBCE3ADC3}" srcId="{BB0639E3-92AF-4139-B785-9AEB6C690EB4}" destId="{C16A7E32-FA57-4129-A945-8F86733697A3}" srcOrd="2" destOrd="0" parTransId="{126F3D5E-DAB5-41E3-817F-9EE6163A082C}" sibTransId="{112631E6-3AE5-4837-B957-E0D3EDC1177A}"/>
    <dgm:cxn modelId="{6938F8F2-AB86-4B0B-B5CE-9DECF7DF378F}" type="presOf" srcId="{BB0639E3-92AF-4139-B785-9AEB6C690EB4}" destId="{823742AB-8EC3-48BE-B6E7-03EAB240811F}" srcOrd="0" destOrd="0" presId="urn:microsoft.com/office/officeart/2008/layout/HorizontalMultiLevelHierarchy"/>
    <dgm:cxn modelId="{524459D3-3E98-45D1-8DD4-F3D4409C3851}" type="presOf" srcId="{E62AB065-2361-4D84-BE93-C1C2693E4F2E}" destId="{0489D1D3-EB2E-49BF-AAFD-09944340BBE7}" srcOrd="1" destOrd="0" presId="urn:microsoft.com/office/officeart/2008/layout/HorizontalMultiLevelHierarchy"/>
    <dgm:cxn modelId="{71E94DA8-F4AD-4ECC-A10D-5C885CE8343F}" type="presOf" srcId="{9F35346E-AA40-4659-BE49-3D74EF8D4F9C}" destId="{121B3184-7B6F-4E7F-9833-74EC1F1FBD05}" srcOrd="0" destOrd="0" presId="urn:microsoft.com/office/officeart/2008/layout/HorizontalMultiLevelHierarchy"/>
    <dgm:cxn modelId="{9778A0D8-17EE-4B6B-8C33-FBC29A99B159}" type="presParOf" srcId="{121B3184-7B6F-4E7F-9833-74EC1F1FBD05}" destId="{7A05854D-98A1-49CA-8B1B-824D2F00CAEF}" srcOrd="0" destOrd="0" presId="urn:microsoft.com/office/officeart/2008/layout/HorizontalMultiLevelHierarchy"/>
    <dgm:cxn modelId="{3AA26491-43F0-42F1-8B43-AB26FB60DC88}" type="presParOf" srcId="{7A05854D-98A1-49CA-8B1B-824D2F00CAEF}" destId="{823742AB-8EC3-48BE-B6E7-03EAB240811F}" srcOrd="0" destOrd="0" presId="urn:microsoft.com/office/officeart/2008/layout/HorizontalMultiLevelHierarchy"/>
    <dgm:cxn modelId="{4DD6F8EB-C3C8-4A84-B738-DA3C50F8A387}" type="presParOf" srcId="{7A05854D-98A1-49CA-8B1B-824D2F00CAEF}" destId="{868CFBC4-4803-4A96-AD65-8C493FA2898D}" srcOrd="1" destOrd="0" presId="urn:microsoft.com/office/officeart/2008/layout/HorizontalMultiLevelHierarchy"/>
    <dgm:cxn modelId="{33CAF2D8-8108-469B-AC8C-CE4537F89F54}" type="presParOf" srcId="{868CFBC4-4803-4A96-AD65-8C493FA2898D}" destId="{76805C5A-9979-4940-9AB8-9873E64C0DC6}" srcOrd="0" destOrd="0" presId="urn:microsoft.com/office/officeart/2008/layout/HorizontalMultiLevelHierarchy"/>
    <dgm:cxn modelId="{271D46C4-83A7-4A10-81F5-040105F90958}" type="presParOf" srcId="{76805C5A-9979-4940-9AB8-9873E64C0DC6}" destId="{48922340-ABB9-41C5-B826-382C2BB6422B}" srcOrd="0" destOrd="0" presId="urn:microsoft.com/office/officeart/2008/layout/HorizontalMultiLevelHierarchy"/>
    <dgm:cxn modelId="{F813A169-7F97-4D18-867D-1B5D85408D62}" type="presParOf" srcId="{868CFBC4-4803-4A96-AD65-8C493FA2898D}" destId="{B168E4D8-E3DA-47EC-96AC-751DD41DD418}" srcOrd="1" destOrd="0" presId="urn:microsoft.com/office/officeart/2008/layout/HorizontalMultiLevelHierarchy"/>
    <dgm:cxn modelId="{AEF02500-A402-4194-901E-4338F7324788}" type="presParOf" srcId="{B168E4D8-E3DA-47EC-96AC-751DD41DD418}" destId="{2D2BCB27-F537-42BB-BB64-1638CBC31434}" srcOrd="0" destOrd="0" presId="urn:microsoft.com/office/officeart/2008/layout/HorizontalMultiLevelHierarchy"/>
    <dgm:cxn modelId="{F20638A6-4D86-4FD7-9A32-FDDDD5FC058A}" type="presParOf" srcId="{B168E4D8-E3DA-47EC-96AC-751DD41DD418}" destId="{7E45AE93-4CF7-4263-8A80-6E7CDD22E783}" srcOrd="1" destOrd="0" presId="urn:microsoft.com/office/officeart/2008/layout/HorizontalMultiLevelHierarchy"/>
    <dgm:cxn modelId="{5A48781A-0A28-44B1-9B11-BE8C11767AFE}" type="presParOf" srcId="{868CFBC4-4803-4A96-AD65-8C493FA2898D}" destId="{9448C492-5281-423B-B133-14C700A9B006}" srcOrd="2" destOrd="0" presId="urn:microsoft.com/office/officeart/2008/layout/HorizontalMultiLevelHierarchy"/>
    <dgm:cxn modelId="{51895117-D146-454A-BD10-34393229B6EC}" type="presParOf" srcId="{9448C492-5281-423B-B133-14C700A9B006}" destId="{0489D1D3-EB2E-49BF-AAFD-09944340BBE7}" srcOrd="0" destOrd="0" presId="urn:microsoft.com/office/officeart/2008/layout/HorizontalMultiLevelHierarchy"/>
    <dgm:cxn modelId="{FF01D9C1-E9FF-4F26-B5DB-458A3D9FD130}" type="presParOf" srcId="{868CFBC4-4803-4A96-AD65-8C493FA2898D}" destId="{20112833-353B-436F-85EA-BBA098252CDD}" srcOrd="3" destOrd="0" presId="urn:microsoft.com/office/officeart/2008/layout/HorizontalMultiLevelHierarchy"/>
    <dgm:cxn modelId="{7534F873-B1FF-4584-9C2F-31CCE843814E}" type="presParOf" srcId="{20112833-353B-436F-85EA-BBA098252CDD}" destId="{11D7F69B-17D0-48F8-A8CA-E8FDB719D5C6}" srcOrd="0" destOrd="0" presId="urn:microsoft.com/office/officeart/2008/layout/HorizontalMultiLevelHierarchy"/>
    <dgm:cxn modelId="{13041860-E9C5-4F07-B06F-E63BF83631EA}" type="presParOf" srcId="{20112833-353B-436F-85EA-BBA098252CDD}" destId="{EADCB4EF-BE7D-4B55-8E72-DCA427734DC3}" srcOrd="1" destOrd="0" presId="urn:microsoft.com/office/officeart/2008/layout/HorizontalMultiLevelHierarchy"/>
    <dgm:cxn modelId="{61B84D88-ED72-4FDC-90F6-444DC71645B8}" type="presParOf" srcId="{868CFBC4-4803-4A96-AD65-8C493FA2898D}" destId="{E2866AB5-76E3-44AE-BD1E-5BF10F6846AC}" srcOrd="4" destOrd="0" presId="urn:microsoft.com/office/officeart/2008/layout/HorizontalMultiLevelHierarchy"/>
    <dgm:cxn modelId="{07CB9638-1B09-4F3E-BE22-929113D2EE84}" type="presParOf" srcId="{E2866AB5-76E3-44AE-BD1E-5BF10F6846AC}" destId="{8192C0AA-305D-429E-8D85-5313E2D14F53}" srcOrd="0" destOrd="0" presId="urn:microsoft.com/office/officeart/2008/layout/HorizontalMultiLevelHierarchy"/>
    <dgm:cxn modelId="{CD12C4A4-A7FA-4B05-8D35-A8C314D2BCA5}" type="presParOf" srcId="{868CFBC4-4803-4A96-AD65-8C493FA2898D}" destId="{6BA670B2-0586-46B9-990C-A83075F04039}" srcOrd="5" destOrd="0" presId="urn:microsoft.com/office/officeart/2008/layout/HorizontalMultiLevelHierarchy"/>
    <dgm:cxn modelId="{02C9ABC0-7498-4B29-881D-A24894882523}" type="presParOf" srcId="{6BA670B2-0586-46B9-990C-A83075F04039}" destId="{162B42E6-6A81-4A14-A806-C9B873322971}" srcOrd="0" destOrd="0" presId="urn:microsoft.com/office/officeart/2008/layout/HorizontalMultiLevelHierarchy"/>
    <dgm:cxn modelId="{7CE06924-916F-412A-A63C-A9EB8EF72187}" type="presParOf" srcId="{6BA670B2-0586-46B9-990C-A83075F04039}" destId="{33D5DD16-C674-476F-94D6-09E3A253F3AC}" srcOrd="1" destOrd="0" presId="urn:microsoft.com/office/officeart/2008/layout/HorizontalMultiLevelHierarchy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66AB5-76E3-44AE-BD1E-5BF10F6846AC}">
      <dsp:nvSpPr>
        <dsp:cNvPr id="0" name=""/>
        <dsp:cNvSpPr/>
      </dsp:nvSpPr>
      <dsp:spPr>
        <a:xfrm>
          <a:off x="2521649" y="2160252"/>
          <a:ext cx="2462450" cy="1540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31225" y="0"/>
              </a:lnTo>
              <a:lnTo>
                <a:pt x="1231225" y="1540154"/>
              </a:lnTo>
              <a:lnTo>
                <a:pt x="2462450" y="1540154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680264" y="2857718"/>
        <a:ext cx="145221" cy="145221"/>
      </dsp:txXfrm>
    </dsp:sp>
    <dsp:sp modelId="{9448C492-5281-423B-B133-14C700A9B006}">
      <dsp:nvSpPr>
        <dsp:cNvPr id="0" name=""/>
        <dsp:cNvSpPr/>
      </dsp:nvSpPr>
      <dsp:spPr>
        <a:xfrm>
          <a:off x="2521649" y="2160252"/>
          <a:ext cx="2574355" cy="144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87177" y="0"/>
              </a:lnTo>
              <a:lnTo>
                <a:pt x="1287177" y="144974"/>
              </a:lnTo>
              <a:lnTo>
                <a:pt x="2574355" y="144974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3744366" y="2168278"/>
        <a:ext cx="128921" cy="128921"/>
      </dsp:txXfrm>
    </dsp:sp>
    <dsp:sp modelId="{76805C5A-9979-4940-9AB8-9873E64C0DC6}">
      <dsp:nvSpPr>
        <dsp:cNvPr id="0" name=""/>
        <dsp:cNvSpPr/>
      </dsp:nvSpPr>
      <dsp:spPr>
        <a:xfrm>
          <a:off x="2521649" y="710247"/>
          <a:ext cx="2534467" cy="1450004"/>
        </a:xfrm>
        <a:custGeom>
          <a:avLst/>
          <a:gdLst/>
          <a:ahLst/>
          <a:cxnLst/>
          <a:rect l="0" t="0" r="0" b="0"/>
          <a:pathLst>
            <a:path>
              <a:moveTo>
                <a:pt x="0" y="1450004"/>
              </a:moveTo>
              <a:lnTo>
                <a:pt x="1267233" y="1450004"/>
              </a:lnTo>
              <a:lnTo>
                <a:pt x="1267233" y="0"/>
              </a:lnTo>
              <a:lnTo>
                <a:pt x="2534467" y="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715885" y="1362251"/>
        <a:ext cx="145996" cy="145996"/>
      </dsp:txXfrm>
    </dsp:sp>
    <dsp:sp modelId="{823742AB-8EC3-48BE-B6E7-03EAB240811F}">
      <dsp:nvSpPr>
        <dsp:cNvPr id="0" name=""/>
        <dsp:cNvSpPr/>
      </dsp:nvSpPr>
      <dsp:spPr>
        <a:xfrm>
          <a:off x="0" y="1107344"/>
          <a:ext cx="2937484" cy="210581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Общая посевная площадь сельскохозяйственных  культур 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i="1" u="sng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1226,2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(увеличилась на 0,2%) </a:t>
          </a:r>
          <a:endParaRPr lang="ru-RU" sz="18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07344"/>
        <a:ext cx="2937484" cy="2105814"/>
      </dsp:txXfrm>
    </dsp:sp>
    <dsp:sp modelId="{2D2BCB27-F537-42BB-BB64-1638CBC31434}">
      <dsp:nvSpPr>
        <dsp:cNvPr id="0" name=""/>
        <dsp:cNvSpPr/>
      </dsp:nvSpPr>
      <dsp:spPr>
        <a:xfrm>
          <a:off x="5056117" y="216020"/>
          <a:ext cx="3792856" cy="98845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Озимый сев сельскохозяйственных культур –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145,6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(увеличились 2,9 %) </a:t>
          </a:r>
          <a:endParaRPr lang="ru-RU" sz="16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6117" y="216020"/>
        <a:ext cx="3792856" cy="988454"/>
      </dsp:txXfrm>
    </dsp:sp>
    <dsp:sp modelId="{11D7F69B-17D0-48F8-A8CA-E8FDB719D5C6}">
      <dsp:nvSpPr>
        <dsp:cNvPr id="0" name=""/>
        <dsp:cNvSpPr/>
      </dsp:nvSpPr>
      <dsp:spPr>
        <a:xfrm>
          <a:off x="5096005" y="1773233"/>
          <a:ext cx="3819986" cy="1063985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Яровой сев сельскохозяйственных культур –741,3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(уменьшились 0,5%)</a:t>
          </a:r>
          <a:endParaRPr lang="ru-RU" sz="1800" b="1" i="1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96005" y="1773233"/>
        <a:ext cx="3819986" cy="1063985"/>
      </dsp:txXfrm>
    </dsp:sp>
    <dsp:sp modelId="{162B42E6-6A81-4A14-A806-C9B873322971}">
      <dsp:nvSpPr>
        <dsp:cNvPr id="0" name=""/>
        <dsp:cNvSpPr/>
      </dsp:nvSpPr>
      <dsp:spPr>
        <a:xfrm>
          <a:off x="4984100" y="3240363"/>
          <a:ext cx="3799850" cy="920086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Укосная площадь многолетних трав посева прошлых лет  -  </a:t>
          </a:r>
          <a:r>
            <a:rPr lang="ru-RU" sz="1800" b="1" i="1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339,3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(увеличена на 0,6%)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84100" y="3240363"/>
        <a:ext cx="3799850" cy="920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0.05649</cdr:y>
    </cdr:from>
    <cdr:to>
      <cdr:x>0.5</cdr:x>
      <cdr:y>0.66333</cdr:y>
    </cdr:to>
    <cdr:sp macro="" textlink="">
      <cdr:nvSpPr>
        <cdr:cNvPr id="2" name="Горизонтальный свиток 1"/>
        <cdr:cNvSpPr/>
      </cdr:nvSpPr>
      <cdr:spPr>
        <a:xfrm xmlns:a="http://schemas.openxmlformats.org/drawingml/2006/main">
          <a:off x="-2031210" y="280675"/>
          <a:ext cx="1728192" cy="3015126"/>
        </a:xfrm>
        <a:prstGeom xmlns:a="http://schemas.openxmlformats.org/drawingml/2006/main" prst="horizontalScroll">
          <a:avLst/>
        </a:prstGeom>
        <a:solidFill xmlns:a="http://schemas.openxmlformats.org/drawingml/2006/main">
          <a:schemeClr val="accent4">
            <a:lumMod val="20000"/>
            <a:lumOff val="8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Площадь овощей составило 54,3 тыс. га.               По сравнению с 2020г. посевные  площади овощных культур увеличились на 1,4 тыс. гектаров или на 2,7 процента</a:t>
          </a:r>
          <a:endParaRPr lang="ru-RU" sz="120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11813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79645-59E2-47AD-96D3-72DB91D055A8}" type="datetimeFigureOut">
              <a:rPr lang="ru-RU" smtClean="0"/>
              <a:t>12.07.2021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3188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11813" y="6453188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AC229-63AB-46B1-B1D4-049523A2E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1945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47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534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609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646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1000892"/>
            <a:ext cx="3508442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273943" y="5815325"/>
            <a:ext cx="732239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Заведующая отделом статистики сельского хозяйства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103733" y="5013176"/>
            <a:ext cx="365416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eaLnBrk="0" hangingPunct="0"/>
            <a:r>
              <a:rPr lang="ru-RU" sz="1800" b="1" i="1" dirty="0" smtClean="0">
                <a:latin typeface="Arial" charset="0"/>
              </a:rPr>
              <a:t>Пресс-конференция</a:t>
            </a:r>
            <a:endParaRPr lang="ru-RU" sz="1800" b="1" i="1" dirty="0">
              <a:latin typeface="Arial" charset="0"/>
            </a:endParaRPr>
          </a:p>
          <a:p>
            <a:pPr algn="just" eaLnBrk="0" hangingPunct="0"/>
            <a:r>
              <a:rPr lang="ru-RU" sz="1800" b="1" i="1" dirty="0" err="1" smtClean="0">
                <a:latin typeface="Arial" charset="0"/>
              </a:rPr>
              <a:t>Нацстатком</a:t>
            </a:r>
            <a:r>
              <a:rPr lang="ru-RU" sz="1800" b="1" i="1" dirty="0" smtClean="0">
                <a:latin typeface="Arial" charset="0"/>
              </a:rPr>
              <a:t> </a:t>
            </a:r>
            <a:r>
              <a:rPr lang="ru-RU" sz="1800" b="1" i="1" dirty="0" smtClean="0">
                <a:solidFill>
                  <a:srgbClr val="FF0000"/>
                </a:solidFill>
                <a:latin typeface="Arial" charset="0"/>
              </a:rPr>
              <a:t>13.07.2021г.</a:t>
            </a:r>
            <a:endParaRPr lang="ru-RU" sz="18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6038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437106" y="1628800"/>
            <a:ext cx="3873690" cy="2408291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 итогах учета посевных площадей сельскохозяйственных культур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использовании пашни под урожай  2021г.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5474" y="281040"/>
            <a:ext cx="6264563" cy="757130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</a:t>
            </a:r>
            <a:br>
              <a:rPr kumimoji="1" lang="ru-RU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1" lang="ru-RU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 </a:t>
            </a:r>
            <a:r>
              <a:rPr kumimoji="1" lang="ru-RU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35265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 стрелкой 16"/>
          <p:cNvCxnSpPr>
            <a:stCxn id="8" idx="3"/>
          </p:cNvCxnSpPr>
          <p:nvPr/>
        </p:nvCxnSpPr>
        <p:spPr>
          <a:xfrm>
            <a:off x="2864768" y="5762725"/>
            <a:ext cx="601261" cy="4151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736976" y="5344952"/>
            <a:ext cx="428742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183706"/>
            <a:ext cx="817984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Единовременный учет посевных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площадей сельскохозяйственных культур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урожай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2021г. проведен повсеместно в мае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т.г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соответствии Программы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статистических работ 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2021г., 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утвержденной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ППКР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мая 2021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206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66134" y="2818573"/>
            <a:ext cx="159388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4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14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453 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окмоту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endParaRPr lang="ru-RU" sz="14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11" y="2403805"/>
            <a:ext cx="3742917" cy="2524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343440" y="4928098"/>
            <a:ext cx="1521328" cy="1669253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Официальная статистическая отчетность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ф.№4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75431" y="4869160"/>
            <a:ext cx="4536504" cy="527425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ф.№2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 №1 сев ЛПХ с годовой периодичностью по КФХ и ЛПХ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75431" y="5872376"/>
            <a:ext cx="4536504" cy="724975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.№2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аренда пашня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пашню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фонда сельскохозяйственных угодий (ГФС) и пашню находящиеся в ведении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окмоту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>
            <a:stCxn id="8" idx="3"/>
          </p:cNvCxnSpPr>
          <p:nvPr/>
        </p:nvCxnSpPr>
        <p:spPr>
          <a:xfrm flipV="1">
            <a:off x="2864768" y="5138287"/>
            <a:ext cx="546393" cy="6244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7401272" y="2708920"/>
            <a:ext cx="173554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4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территории 31 г</a:t>
            </a:r>
            <a:r>
              <a:rPr lang="ru-RU" sz="14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орода включая  города Бишкек и Ош</a:t>
            </a:r>
            <a:endParaRPr lang="ru-RU" sz="14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71544" y="1508502"/>
            <a:ext cx="3367846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4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рганы местного самоуправления провели учет:</a:t>
            </a:r>
          </a:p>
          <a:p>
            <a:pPr algn="ctr"/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77255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381100" y="4429133"/>
            <a:ext cx="814393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784648" y="116631"/>
            <a:ext cx="8121352" cy="115212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Посевные площади сельскохозяйственных культур под урожай 2021г. </a:t>
            </a:r>
          </a:p>
          <a:p>
            <a:pPr algn="ctr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хозяйствах всех категорий </a:t>
            </a: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1273234" y="2425129"/>
            <a:ext cx="2634656" cy="1944216"/>
          </a:xfrm>
          <a:prstGeom prst="horizont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составили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1226,2 тыс.  гектаров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4474744" y="3132989"/>
            <a:ext cx="2090222" cy="1296144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2,6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гектаров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Пятиугольник 7"/>
          <p:cNvSpPr/>
          <p:nvPr/>
        </p:nvSpPr>
        <p:spPr>
          <a:xfrm flipH="1">
            <a:off x="7689304" y="3057285"/>
            <a:ext cx="2028046" cy="1312060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0,2 процента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48944" y="1849065"/>
            <a:ext cx="4824536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что, больше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чем в предыдущем 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на: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387919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6681192" y="3261464"/>
            <a:ext cx="914400" cy="5669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или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611213"/>
              </p:ext>
            </p:extLst>
          </p:nvPr>
        </p:nvGraphicFramePr>
        <p:xfrm>
          <a:off x="1640632" y="5301208"/>
          <a:ext cx="5040560" cy="1307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6553"/>
                <a:gridCol w="2024007"/>
              </a:tblGrid>
              <a:tr h="30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4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площадь: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 , га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0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на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пашне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1224,0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2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</a:t>
                      </a:r>
                      <a:r>
                        <a:rPr lang="en-US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ядьях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сада   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3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pаспаханных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сенокосах, </a:t>
                      </a:r>
                      <a:endParaRPr lang="ru-RU" sz="1400" b="1" u="none" strike="noStrike" dirty="0" smtClean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пастбищах   и    в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пойме реки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2435946" y="4162987"/>
            <a:ext cx="484632" cy="978408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648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3512840" y="3573016"/>
            <a:ext cx="1152128" cy="2880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07813515"/>
              </p:ext>
            </p:extLst>
          </p:nvPr>
        </p:nvGraphicFramePr>
        <p:xfrm>
          <a:off x="632520" y="2060848"/>
          <a:ext cx="908856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Параллелограмм 17"/>
          <p:cNvSpPr/>
          <p:nvPr/>
        </p:nvSpPr>
        <p:spPr>
          <a:xfrm>
            <a:off x="1280592" y="188640"/>
            <a:ext cx="8208912" cy="864096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Озимый и яровой сев сельскохозяйственных культур и укосная площадь многолетних трав под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урожай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2021г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77108" y="1268760"/>
            <a:ext cx="6912768" cy="75936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структуре посевных площадей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сельскохозяйственных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</a:p>
          <a:p>
            <a:pPr algn="ctr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произошли некоторые изменения </a:t>
            </a:r>
            <a:endParaRPr lang="ru-RU" sz="18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2051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1064568" y="130738"/>
            <a:ext cx="8280920" cy="88307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посевная площадь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сельскохозяйственных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под урожай 2021г.  по территории   </a:t>
            </a: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7146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2344" y="5157192"/>
            <a:ext cx="2764432" cy="15841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Наиболее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высокая доля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посевных площадей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(ПП) в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общей ее площади по республике приходится на хозяйства Чуйской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(34,2%),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Иссык-Кульской 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15,0%), </a:t>
            </a:r>
            <a:r>
              <a:rPr lang="ru-RU" sz="1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Ошской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14,7 %), </a:t>
            </a:r>
            <a:r>
              <a:rPr lang="ru-RU" sz="1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Джалал-Абадской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(12,8%) и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т.п. </a:t>
            </a:r>
          </a:p>
          <a:p>
            <a:endParaRPr lang="ru-RU" sz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33968"/>
              </p:ext>
            </p:extLst>
          </p:nvPr>
        </p:nvGraphicFramePr>
        <p:xfrm>
          <a:off x="272481" y="1556792"/>
          <a:ext cx="2664295" cy="3220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19"/>
                <a:gridCol w="804435"/>
                <a:gridCol w="779741"/>
              </a:tblGrid>
              <a:tr h="576064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площадь, 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итогу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1226,2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1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156,7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12,8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1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15,0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9,0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14,7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8,7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419,5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34,2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4376936" y="1273001"/>
            <a:ext cx="4824536" cy="35579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посевных площадей по территории, %</a:t>
            </a:r>
            <a:endParaRPr lang="ru-RU" sz="14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3470591"/>
              </p:ext>
            </p:extLst>
          </p:nvPr>
        </p:nvGraphicFramePr>
        <p:xfrm>
          <a:off x="3512840" y="2214556"/>
          <a:ext cx="5400600" cy="4090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1340087"/>
              </p:ext>
            </p:extLst>
          </p:nvPr>
        </p:nvGraphicFramePr>
        <p:xfrm>
          <a:off x="3224808" y="2057400"/>
          <a:ext cx="5976664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9485467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04728" y="4947845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560512" y="116632"/>
            <a:ext cx="9217024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Структура посевных площадей сельскохозяйственных культур</a:t>
            </a: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958254"/>
              </p:ext>
            </p:extLst>
          </p:nvPr>
        </p:nvGraphicFramePr>
        <p:xfrm>
          <a:off x="344488" y="1412776"/>
          <a:ext cx="4536504" cy="356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0" y="4447621"/>
            <a:ext cx="1280592" cy="230425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Прочие культуры: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сахарная свекла, хлопчатник, табак, рис, бахчевые культуры</a:t>
            </a:r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2028174"/>
              </p:ext>
            </p:extLst>
          </p:nvPr>
        </p:nvGraphicFramePr>
        <p:xfrm>
          <a:off x="1522817" y="1397944"/>
          <a:ext cx="3646207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6897216" y="1044143"/>
            <a:ext cx="1556246" cy="2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612740" y="1032835"/>
            <a:ext cx="1556246" cy="3226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8350382"/>
              </p:ext>
            </p:extLst>
          </p:nvPr>
        </p:nvGraphicFramePr>
        <p:xfrm>
          <a:off x="1329755" y="1373827"/>
          <a:ext cx="3895725" cy="5367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3127253"/>
              </p:ext>
            </p:extLst>
          </p:nvPr>
        </p:nvGraphicFramePr>
        <p:xfrm>
          <a:off x="5385048" y="1355488"/>
          <a:ext cx="4392488" cy="5407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0799914"/>
              </p:ext>
            </p:extLst>
          </p:nvPr>
        </p:nvGraphicFramePr>
        <p:xfrm>
          <a:off x="5673080" y="1657350"/>
          <a:ext cx="3992140" cy="4723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3457943"/>
              </p:ext>
            </p:extLst>
          </p:nvPr>
        </p:nvGraphicFramePr>
        <p:xfrm>
          <a:off x="1496617" y="1657350"/>
          <a:ext cx="3672407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5793812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8112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4304928" y="1908212"/>
            <a:ext cx="5328592" cy="648072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посевных площадей зерновых культур  2021г.</a:t>
            </a:r>
          </a:p>
          <a:p>
            <a:pPr algn="ctr"/>
            <a:r>
              <a:rPr lang="ru-RU" sz="12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процентах к предыдущему году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208584" y="0"/>
            <a:ext cx="7416824" cy="1080120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Посевные площади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зерновых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2021г. – 580,8 тыс. га или 1,5 % больше по сравнению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 прошлым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годом, при этом удельный вес в общей посевной площади составил 47,4 % 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3670631"/>
            <a:ext cx="2528056" cy="197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152310" y="1400044"/>
            <a:ext cx="3168352" cy="46166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Посевные площади основных видов </a:t>
            </a:r>
          </a:p>
          <a:p>
            <a:pPr algn="ctr"/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зерновых культур</a:t>
            </a:r>
            <a:endParaRPr lang="ru-RU" sz="1200" i="1" dirty="0">
              <a:ln/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031244"/>
              </p:ext>
            </p:extLst>
          </p:nvPr>
        </p:nvGraphicFramePr>
        <p:xfrm>
          <a:off x="1424608" y="2090103"/>
          <a:ext cx="2592288" cy="97885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785595"/>
                <a:gridCol w="487609"/>
                <a:gridCol w="688123"/>
                <a:gridCol w="630961"/>
              </a:tblGrid>
              <a:tr h="197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1991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07795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247,5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250,6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  <a:tr h="207795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290,1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218,0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222,9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  <a:tr h="323007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106,0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8378763"/>
              </p:ext>
            </p:extLst>
          </p:nvPr>
        </p:nvGraphicFramePr>
        <p:xfrm>
          <a:off x="4320662" y="2996952"/>
          <a:ext cx="488081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44438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1064568" y="130738"/>
            <a:ext cx="8280920" cy="88307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Посевная площадь картофеля под урожай 2021г.  по территории   </a:t>
            </a: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7146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2344" y="5157192"/>
            <a:ext cx="2180190" cy="15841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Наиболее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высокая доля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картофеля в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общей ее площади по республике приходится на хозяйства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Иссык-Кульской (32,6%), </a:t>
            </a:r>
            <a:r>
              <a:rPr lang="ru-RU" sz="1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Ошской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(17,5 %), </a:t>
            </a:r>
            <a:r>
              <a:rPr lang="ru-RU" sz="1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Таласской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(13,9%), Чуйской (13,2%), и </a:t>
            </a:r>
            <a:r>
              <a:rPr lang="ru-RU" sz="1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Джалал-Абадской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10,9%)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т.п. </a:t>
            </a:r>
          </a:p>
          <a:p>
            <a:endParaRPr lang="ru-RU" sz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728788"/>
              </p:ext>
            </p:extLst>
          </p:nvPr>
        </p:nvGraphicFramePr>
        <p:xfrm>
          <a:off x="272481" y="1556792"/>
          <a:ext cx="2664295" cy="3220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19"/>
                <a:gridCol w="804435"/>
                <a:gridCol w="779741"/>
              </a:tblGrid>
              <a:tr h="576064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площадь, 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итогу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74,9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3,3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1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10,9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1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32,6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8,3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17,5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13,9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13,2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4160912" y="2146455"/>
            <a:ext cx="4824536" cy="4278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посевных площадей картофеля  по территории, %</a:t>
            </a:r>
            <a:endParaRPr lang="ru-RU" sz="14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9194387"/>
              </p:ext>
            </p:extLst>
          </p:nvPr>
        </p:nvGraphicFramePr>
        <p:xfrm>
          <a:off x="3440832" y="2852936"/>
          <a:ext cx="5400600" cy="3658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246354"/>
              </p:ext>
            </p:extLst>
          </p:nvPr>
        </p:nvGraphicFramePr>
        <p:xfrm>
          <a:off x="3584848" y="2996951"/>
          <a:ext cx="5472608" cy="36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Горизонтальный свиток 11"/>
          <p:cNvSpPr/>
          <p:nvPr/>
        </p:nvSpPr>
        <p:spPr>
          <a:xfrm>
            <a:off x="3080792" y="1132639"/>
            <a:ext cx="6661016" cy="873454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Посевные площади картофеля в 2021г. – 74,9 тыс. га или 1,8 % меньше по сравнению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 прошлым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годом (76,3 тыс. га), при этом удельный вес в общей посевной площади составил 6,1 % 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155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04728" y="4947845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352600" y="116632"/>
            <a:ext cx="8424936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Структура посевных площадей овощных культур</a:t>
            </a: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8681476"/>
              </p:ext>
            </p:extLst>
          </p:nvPr>
        </p:nvGraphicFramePr>
        <p:xfrm>
          <a:off x="344488" y="1412776"/>
          <a:ext cx="4536504" cy="356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1352600" y="4725144"/>
            <a:ext cx="1280592" cy="230425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Прочие овощные культуры: </a:t>
            </a:r>
            <a:r>
              <a:rPr lang="ru-RU" sz="12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редиска, редька, баклажаны, перец, </a:t>
            </a:r>
            <a:r>
              <a:rPr lang="ru-RU" sz="12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зелень разная</a:t>
            </a:r>
            <a:endParaRPr lang="ru-RU" sz="12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348542"/>
              </p:ext>
            </p:extLst>
          </p:nvPr>
        </p:nvGraphicFramePr>
        <p:xfrm>
          <a:off x="1522817" y="1397944"/>
          <a:ext cx="3646207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5673080" y="1158863"/>
            <a:ext cx="1556246" cy="2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4352507"/>
              </p:ext>
            </p:extLst>
          </p:nvPr>
        </p:nvGraphicFramePr>
        <p:xfrm>
          <a:off x="2031210" y="1469952"/>
          <a:ext cx="3456385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0708225"/>
              </p:ext>
            </p:extLst>
          </p:nvPr>
        </p:nvGraphicFramePr>
        <p:xfrm>
          <a:off x="4016896" y="1772816"/>
          <a:ext cx="4896544" cy="4532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23242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560512" y="2399221"/>
            <a:ext cx="1892158" cy="2901987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состоянию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января 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2021г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площадь пашни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республике составила</a:t>
            </a: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1287,3 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</a:t>
            </a:r>
          </a:p>
        </p:txBody>
      </p:sp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72008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Площадь пашни  на 1 января 2021г.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землепользователям</a:t>
            </a:r>
          </a:p>
          <a:p>
            <a:pPr algn="ctr"/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160912"/>
              </p:ext>
            </p:extLst>
          </p:nvPr>
        </p:nvGraphicFramePr>
        <p:xfrm>
          <a:off x="2648744" y="1484785"/>
          <a:ext cx="662473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7125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9292" y="5301208"/>
            <a:ext cx="2697523" cy="13329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причины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fontAlgn="t"/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недостаток ГСМ и техники, нехватка денежных средств, 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отводы земель под подстройки, пустующие дома т.п.</a:t>
            </a:r>
            <a:endParaRPr lang="ru-RU" sz="1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98614" y="1124744"/>
            <a:ext cx="3414196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состоянию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января 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2021г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площадь пашни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республике составила</a:t>
            </a: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1287,3 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</a:t>
            </a: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278692" y="2942945"/>
            <a:ext cx="2802100" cy="207023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Площадь неиспользованной пашни в 2021 году составила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53,7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гектаров или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4,4% в обшей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плошади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пашни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213196"/>
              </p:ext>
            </p:extLst>
          </p:nvPr>
        </p:nvGraphicFramePr>
        <p:xfrm>
          <a:off x="4592960" y="1206443"/>
          <a:ext cx="4968552" cy="1322027"/>
        </p:xfrm>
        <a:graphic>
          <a:graphicData uri="http://schemas.openxmlformats.org/drawingml/2006/table">
            <a:tbl>
              <a:tblPr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57059"/>
                <a:gridCol w="884811"/>
                <a:gridCol w="680624"/>
                <a:gridCol w="1226867"/>
                <a:gridCol w="1019191"/>
              </a:tblGrid>
              <a:tr h="9264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Посевная площадь на пашне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Защи</a:t>
                      </a: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-щенный </a:t>
                      </a: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грунт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Пары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</a:t>
                      </a: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</a:t>
                      </a:r>
                      <a:endParaRPr lang="ru-RU" sz="14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ванная под </a:t>
                      </a: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питомники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Неисполь-зованная</a:t>
                      </a:r>
                      <a:endParaRPr lang="ru-RU" sz="14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пашня, </a:t>
                      </a:r>
                      <a:endParaRPr lang="ru-RU" sz="14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 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057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1224,0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0,07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7,5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53,7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72008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площади пашни  2021г.</a:t>
            </a:r>
          </a:p>
          <a:p>
            <a:pPr algn="ctr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хозяйствах всех категорий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>
            <a:stCxn id="9" idx="3"/>
          </p:cNvCxnSpPr>
          <p:nvPr/>
        </p:nvCxnSpPr>
        <p:spPr>
          <a:xfrm flipV="1">
            <a:off x="3712810" y="1916831"/>
            <a:ext cx="952158" cy="1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2"/>
            <a:endCxn id="10" idx="0"/>
          </p:cNvCxnSpPr>
          <p:nvPr/>
        </p:nvCxnSpPr>
        <p:spPr>
          <a:xfrm flipH="1">
            <a:off x="1679742" y="2510897"/>
            <a:ext cx="325970" cy="690827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4675983"/>
              </p:ext>
            </p:extLst>
          </p:nvPr>
        </p:nvGraphicFramePr>
        <p:xfrm>
          <a:off x="3967187" y="3278196"/>
          <a:ext cx="5522317" cy="350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577887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72008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лощади неиспользованной пашни по территории </a:t>
            </a:r>
          </a:p>
          <a:p>
            <a:pPr algn="ctr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хозяйствах всех категорий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8404180"/>
              </p:ext>
            </p:extLst>
          </p:nvPr>
        </p:nvGraphicFramePr>
        <p:xfrm>
          <a:off x="4016896" y="3351445"/>
          <a:ext cx="5522317" cy="350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Горизонтальный свиток 6"/>
          <p:cNvSpPr/>
          <p:nvPr/>
        </p:nvSpPr>
        <p:spPr>
          <a:xfrm>
            <a:off x="1845171" y="5197624"/>
            <a:ext cx="4328724" cy="158417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Площадь неиспользованной пашни в 2021 году составила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53,7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гектаров или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уменьшилось на 2,9 тыс. гектаров или 7,1 процента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468989"/>
              </p:ext>
            </p:extLst>
          </p:nvPr>
        </p:nvGraphicFramePr>
        <p:xfrm>
          <a:off x="1845170" y="1704975"/>
          <a:ext cx="6751168" cy="3448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3996"/>
                <a:gridCol w="939293"/>
                <a:gridCol w="939293"/>
                <a:gridCol w="939293"/>
                <a:gridCol w="939293"/>
              </a:tblGrid>
              <a:tr h="723900"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  ( +, -)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2021 к 2020</a:t>
                      </a:r>
                    </a:p>
                  </a:txBody>
                  <a:tcPr marL="9525" marR="9525" marT="9525" marB="0" anchor="ctr"/>
                </a:tc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</a:rPr>
                        <a:t>КР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56574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53696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-2878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94,9</a:t>
                      </a:r>
                    </a:p>
                  </a:txBody>
                  <a:tcPr marL="9525" marR="9525" marT="9525" marB="0" anchor="ctr"/>
                </a:tc>
              </a:tr>
              <a:tr h="27622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</a:rPr>
                        <a:t>Баткенская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7747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7198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-549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92,9</a:t>
                      </a:r>
                    </a:p>
                  </a:txBody>
                  <a:tcPr marL="9525" marR="9525" marT="9525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</a:rPr>
                        <a:t>Джалал-Абадская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8744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9663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919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110,5</a:t>
                      </a:r>
                    </a:p>
                  </a:txBody>
                  <a:tcPr marL="9525" marR="9525" marT="9525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</a:rPr>
                        <a:t>Иссык-Кульская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6033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5140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-893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85,2</a:t>
                      </a:r>
                    </a:p>
                  </a:txBody>
                  <a:tcPr marL="9525" marR="9525" marT="9525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</a:rPr>
                        <a:t>Нарынская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12005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10762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-1243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89,6</a:t>
                      </a:r>
                    </a:p>
                  </a:txBody>
                  <a:tcPr marL="9525" marR="9525" marT="9525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</a:rPr>
                        <a:t>Ошская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4487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4074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-413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90,8</a:t>
                      </a:r>
                    </a:p>
                  </a:txBody>
                  <a:tcPr marL="9525" marR="9525" marT="9525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</a:rPr>
                        <a:t>Таласская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10992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10782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-210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9525" marR="9525" marT="9525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</a:rPr>
                        <a:t>Чуйская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4719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4198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-521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88,9</a:t>
                      </a:r>
                    </a:p>
                  </a:txBody>
                  <a:tcPr marL="9525" marR="9525" marT="9525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1358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1380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101,6</a:t>
                      </a:r>
                    </a:p>
                  </a:txBody>
                  <a:tcPr marL="9525" marR="9525" marT="9525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</a:rPr>
                        <a:t>г. Ош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489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</a:rPr>
                        <a:t>499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560032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354298"/>
            <a:ext cx="7848872" cy="90018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Выводы: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Итоги учета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посевных площадей сельскохозяйственных культур и использовании пашни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урожай 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2021г.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показали,  что: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560512" y="4526808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Зерна</a:t>
            </a:r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2216696" y="452680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Овощей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4145704" y="4526808"/>
            <a:ext cx="224745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Картофеля</a:t>
            </a:r>
            <a:endParaRPr lang="ru-RU" sz="2000" dirty="0"/>
          </a:p>
        </p:txBody>
      </p:sp>
      <p:sp>
        <p:nvSpPr>
          <p:cNvPr id="11" name="Овал 10"/>
          <p:cNvSpPr/>
          <p:nvPr/>
        </p:nvSpPr>
        <p:spPr>
          <a:xfrm>
            <a:off x="7300194" y="4526807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Технических культур </a:t>
            </a:r>
            <a:endParaRPr lang="ru-RU" sz="1800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1756845" y="3894343"/>
            <a:ext cx="4994374" cy="70628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3066850" y="3894343"/>
            <a:ext cx="3684369" cy="6324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 flipH="1">
            <a:off x="5269432" y="3894343"/>
            <a:ext cx="1481787" cy="6324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6751219" y="3894343"/>
            <a:ext cx="1845119" cy="6324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917004" y="2594048"/>
            <a:ext cx="5668430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Д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ля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органов МСУ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полученные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 посевным площадям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сх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культур являются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информационной базой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определения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необходимых объемов производства  продукции  растениеводства  в  течении 2021г.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551274"/>
            <a:ext cx="665492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Тенденция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роста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посевных площадей сельскохозяйственных культур и изменение ее структуры сохраняются  </a:t>
            </a:r>
          </a:p>
        </p:txBody>
      </p:sp>
      <p:sp>
        <p:nvSpPr>
          <p:cNvPr id="26" name="Овал 25"/>
          <p:cNvSpPr/>
          <p:nvPr/>
        </p:nvSpPr>
        <p:spPr>
          <a:xfrm>
            <a:off x="5565068" y="5269931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Кормовых культур </a:t>
            </a:r>
            <a:endParaRPr lang="ru-RU" sz="1800" dirty="0"/>
          </a:p>
        </p:txBody>
      </p:sp>
      <p:cxnSp>
        <p:nvCxnSpPr>
          <p:cNvPr id="28" name="Прямая со стрелкой 27"/>
          <p:cNvCxnSpPr>
            <a:stCxn id="21" idx="2"/>
            <a:endCxn id="26" idx="0"/>
          </p:cNvCxnSpPr>
          <p:nvPr/>
        </p:nvCxnSpPr>
        <p:spPr>
          <a:xfrm>
            <a:off x="6751219" y="3894343"/>
            <a:ext cx="109993" cy="137558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1" idx="2"/>
            <a:endCxn id="35" idx="0"/>
          </p:cNvCxnSpPr>
          <p:nvPr/>
        </p:nvCxnSpPr>
        <p:spPr>
          <a:xfrm flipH="1">
            <a:off x="2452670" y="3894343"/>
            <a:ext cx="4298549" cy="18604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1156526" y="5754806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Бахчевых культур </a:t>
            </a:r>
            <a:endParaRPr lang="ru-RU" sz="1800" dirty="0"/>
          </a:p>
        </p:txBody>
      </p:sp>
      <p:sp>
        <p:nvSpPr>
          <p:cNvPr id="22" name="Овал 21"/>
          <p:cNvSpPr/>
          <p:nvPr/>
        </p:nvSpPr>
        <p:spPr>
          <a:xfrm>
            <a:off x="3973288" y="6071563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Масличных культур </a:t>
            </a:r>
            <a:endParaRPr lang="ru-RU" sz="1800" dirty="0"/>
          </a:p>
        </p:txBody>
      </p:sp>
      <p:cxnSp>
        <p:nvCxnSpPr>
          <p:cNvPr id="23" name="Прямая со стрелкой 22"/>
          <p:cNvCxnSpPr>
            <a:stCxn id="21" idx="2"/>
            <a:endCxn id="22" idx="0"/>
          </p:cNvCxnSpPr>
          <p:nvPr/>
        </p:nvCxnSpPr>
        <p:spPr>
          <a:xfrm flipH="1">
            <a:off x="5269432" y="3894343"/>
            <a:ext cx="1481787" cy="217722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81140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98" y="1268760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01797"/>
            <a:ext cx="1224136" cy="11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632" y="1813871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68" y="2049323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/>
          <p:cNvSpPr/>
          <p:nvPr/>
        </p:nvSpPr>
        <p:spPr>
          <a:xfrm>
            <a:off x="4788255" y="3212976"/>
            <a:ext cx="4608511" cy="201622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Добро пожаловать на </a:t>
            </a:r>
          </a:p>
          <a:p>
            <a:pPr algn="ctr"/>
            <a:r>
              <a:rPr lang="en-US" sz="24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endParaRPr lang="ru-RU" sz="24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4638214" y="478065"/>
            <a:ext cx="4131209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80786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14349</TotalTime>
  <Words>1071</Words>
  <Application>Microsoft Office PowerPoint</Application>
  <PresentationFormat>Лист A4 (210x297 мм)</PresentationFormat>
  <Paragraphs>315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VIsmanova</cp:lastModifiedBy>
  <cp:revision>759</cp:revision>
  <cp:lastPrinted>2017-07-11T03:31:02Z</cp:lastPrinted>
  <dcterms:created xsi:type="dcterms:W3CDTF">2009-11-26T05:40:33Z</dcterms:created>
  <dcterms:modified xsi:type="dcterms:W3CDTF">2021-07-12T09:07:58Z</dcterms:modified>
</cp:coreProperties>
</file>