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2"/>
  </p:notesMasterIdLst>
  <p:sldIdLst>
    <p:sldId id="292" r:id="rId2"/>
    <p:sldId id="416" r:id="rId3"/>
    <p:sldId id="419" r:id="rId4"/>
    <p:sldId id="435" r:id="rId5"/>
    <p:sldId id="425" r:id="rId6"/>
    <p:sldId id="440" r:id="rId7"/>
    <p:sldId id="439" r:id="rId8"/>
    <p:sldId id="436" r:id="rId9"/>
    <p:sldId id="438" r:id="rId10"/>
    <p:sldId id="433" r:id="rId11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25FB"/>
    <a:srgbClr val="009900"/>
    <a:srgbClr val="CCCCFF"/>
    <a:srgbClr val="000000"/>
    <a:srgbClr val="FFFFFF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471" autoAdjust="0"/>
    <p:restoredTop sz="94356" autoAdjust="0"/>
  </p:normalViewPr>
  <p:slideViewPr>
    <p:cSldViewPr>
      <p:cViewPr varScale="1">
        <p:scale>
          <a:sx n="74" d="100"/>
          <a:sy n="74" d="100"/>
        </p:scale>
        <p:origin x="1536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Common%20Information\216\&#1044;&#1080;&#1072;&#1075;&#1088;&#1072;&#1084;&#1084;&#1072;%20&#1074;%20Microsoft%20PowerPoin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1.1229023795335871E-2"/>
                  <c:y val="0.11114871252122084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дыйкан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(</a:t>
                    </a:r>
                    <a:r>
                      <a:rPr lang="ru-RU" dirty="0" smtClean="0"/>
                      <a:t>фермер) </a:t>
                    </a:r>
                    <a:r>
                      <a:rPr lang="ru-RU" dirty="0" err="1" smtClean="0"/>
                      <a:t>чарбалары</a:t>
                    </a:r>
                    <a:r>
                      <a:rPr lang="ru-RU" dirty="0" smtClean="0"/>
                      <a:t>; </a:t>
                    </a:r>
                    <a:r>
                      <a:rPr lang="ru-RU" dirty="0"/>
                      <a:t>60,6%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smtClean="0"/>
                      <a:t>мамлекеттик чарбалар; </a:t>
                    </a:r>
                    <a:r>
                      <a:rPr lang="ru-RU" dirty="0"/>
                      <a:t>0,3%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5179639131005646E-3"/>
                  <c:y val="5.875906575682624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жарандардын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ж</a:t>
                    </a:r>
                    <a:r>
                      <a:rPr lang="ru-RU" dirty="0" err="1" smtClean="0"/>
                      <a:t>еке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көмөкчү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чарбалары</a:t>
                    </a:r>
                    <a:r>
                      <a:rPr lang="ru-RU" dirty="0" smtClean="0"/>
                      <a:t>; </a:t>
                    </a:r>
                    <a:r>
                      <a:rPr lang="ru-RU" dirty="0"/>
                      <a:t>35,3%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err="1" smtClean="0"/>
                      <a:t>коллективдик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чарбалар</a:t>
                    </a:r>
                    <a:r>
                      <a:rPr lang="ru-RU" dirty="0" smtClean="0"/>
                      <a:t>; </a:t>
                    </a:r>
                    <a:r>
                      <a:rPr lang="ru-RU" dirty="0"/>
                      <a:t>1,4%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 err="1" smtClean="0"/>
                      <a:t>Айыл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чарбасына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кызмат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көрсөтүүлөр</a:t>
                    </a:r>
                    <a:r>
                      <a:rPr lang="ru-RU" dirty="0" smtClean="0"/>
                      <a:t>; </a:t>
                    </a:r>
                    <a:r>
                      <a:rPr lang="ru-RU" dirty="0"/>
                      <a:t>2,1%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PowerPoint.xlsx]темп роста и доли (3)'!$A$12:$A$16</c:f>
              <c:strCache>
                <c:ptCount val="5"/>
                <c:pt idx="0">
                  <c:v>крестьянские (фермерские) хозяйства</c:v>
                </c:pt>
                <c:pt idx="1">
                  <c:v>государственные хозяйства</c:v>
                </c:pt>
                <c:pt idx="2">
                  <c:v>личные подсобные хозяйства граждан</c:v>
                </c:pt>
                <c:pt idx="3">
                  <c:v>коллективные хозяйства</c:v>
                </c:pt>
                <c:pt idx="4">
                  <c:v>    услуги, оказываемые СХ</c:v>
                </c:pt>
              </c:strCache>
            </c:strRef>
          </c:cat>
          <c:val>
            <c:numRef>
              <c:f>'[Диаграмма в Microsoft PowerPoint.xlsx]темп роста и доли (3)'!$B$12:$B$16</c:f>
              <c:numCache>
                <c:formatCode>0.0%</c:formatCode>
                <c:ptCount val="5"/>
                <c:pt idx="0">
                  <c:v>0.60599999999999998</c:v>
                </c:pt>
                <c:pt idx="1">
                  <c:v>3.0000000000000001E-3</c:v>
                </c:pt>
                <c:pt idx="2">
                  <c:v>0.35299999999999998</c:v>
                </c:pt>
                <c:pt idx="3">
                  <c:v>1.4E-2</c:v>
                </c:pt>
                <c:pt idx="4">
                  <c:v>2.1000000000000001E-2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199427336356564E-2"/>
          <c:y val="1.6742584157315853E-2"/>
          <c:w val="0.91072494470311383"/>
          <c:h val="0.5863281064008760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 (2)'!$B$52</c:f>
              <c:strCache>
                <c:ptCount val="1"/>
                <c:pt idx="0">
                  <c:v>Буудай даны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'Лист1 (2)'!$B$53:$B$61</c:f>
              <c:numCache>
                <c:formatCode>General</c:formatCode>
                <c:ptCount val="9"/>
                <c:pt idx="0" formatCode="0.0">
                  <c:v>17.399999999999999</c:v>
                </c:pt>
                <c:pt idx="1">
                  <c:v>26.7</c:v>
                </c:pt>
                <c:pt idx="2">
                  <c:v>24.7</c:v>
                </c:pt>
                <c:pt idx="3">
                  <c:v>19.7</c:v>
                </c:pt>
                <c:pt idx="4">
                  <c:v>21.5</c:v>
                </c:pt>
                <c:pt idx="5">
                  <c:v>26.1</c:v>
                </c:pt>
                <c:pt idx="6">
                  <c:v>25.5</c:v>
                </c:pt>
                <c:pt idx="8">
                  <c:v>19.600000000000001</c:v>
                </c:pt>
              </c:numCache>
            </c:numRef>
          </c:val>
        </c:ser>
        <c:ser>
          <c:idx val="1"/>
          <c:order val="1"/>
          <c:tx>
            <c:strRef>
              <c:f>'Лист1 (2)'!$C$52</c:f>
              <c:strCache>
                <c:ptCount val="1"/>
                <c:pt idx="0">
                  <c:v>Дандык жүгөрү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'Лист1 (2)'!$C$53:$C$61</c:f>
              <c:numCache>
                <c:formatCode>General</c:formatCode>
                <c:ptCount val="9"/>
                <c:pt idx="0">
                  <c:v>57.6</c:v>
                </c:pt>
                <c:pt idx="1">
                  <c:v>58.4</c:v>
                </c:pt>
                <c:pt idx="2" formatCode="0">
                  <c:v>18</c:v>
                </c:pt>
                <c:pt idx="3" formatCode="0.0">
                  <c:v>50</c:v>
                </c:pt>
                <c:pt idx="4">
                  <c:v>66.2</c:v>
                </c:pt>
                <c:pt idx="5">
                  <c:v>64.3</c:v>
                </c:pt>
                <c:pt idx="6">
                  <c:v>69.099999999999994</c:v>
                </c:pt>
                <c:pt idx="8">
                  <c:v>67.2</c:v>
                </c:pt>
              </c:numCache>
            </c:numRef>
          </c:val>
        </c:ser>
        <c:ser>
          <c:idx val="2"/>
          <c:order val="2"/>
          <c:tx>
            <c:strRef>
              <c:f>'Лист1 (2)'!$D$52</c:f>
              <c:strCache>
                <c:ptCount val="1"/>
                <c:pt idx="0">
                  <c:v>Картошка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'Лист1 (2)'!$D$53:$D$61</c:f>
              <c:numCache>
                <c:formatCode>0.0</c:formatCode>
                <c:ptCount val="9"/>
                <c:pt idx="0" formatCode="General">
                  <c:v>144.19999999999999</c:v>
                </c:pt>
                <c:pt idx="1">
                  <c:v>143.6</c:v>
                </c:pt>
                <c:pt idx="2" formatCode="General">
                  <c:v>185.5</c:v>
                </c:pt>
                <c:pt idx="3" formatCode="General">
                  <c:v>147.80000000000001</c:v>
                </c:pt>
                <c:pt idx="4" formatCode="General">
                  <c:v>154.6</c:v>
                </c:pt>
                <c:pt idx="5" formatCode="General">
                  <c:v>174.4</c:v>
                </c:pt>
                <c:pt idx="6" formatCode="General">
                  <c:v>170.8</c:v>
                </c:pt>
                <c:pt idx="7">
                  <c:v>70</c:v>
                </c:pt>
                <c:pt idx="8" formatCode="General">
                  <c:v>161.4</c:v>
                </c:pt>
              </c:numCache>
            </c:numRef>
          </c:val>
        </c:ser>
        <c:ser>
          <c:idx val="3"/>
          <c:order val="3"/>
          <c:tx>
            <c:strRef>
              <c:f>'Лист1 (2)'!$E$52</c:f>
              <c:strCache>
                <c:ptCount val="1"/>
                <c:pt idx="0">
                  <c:v>Жашылча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'Лист1 (2)'!$E$53:$E$61</c:f>
              <c:numCache>
                <c:formatCode>General</c:formatCode>
                <c:ptCount val="9"/>
                <c:pt idx="0">
                  <c:v>163.69999999999999</c:v>
                </c:pt>
                <c:pt idx="1">
                  <c:v>223.9</c:v>
                </c:pt>
                <c:pt idx="2">
                  <c:v>175.2</c:v>
                </c:pt>
                <c:pt idx="3">
                  <c:v>115.5</c:v>
                </c:pt>
                <c:pt idx="4">
                  <c:v>169.2</c:v>
                </c:pt>
                <c:pt idx="5">
                  <c:v>195.9</c:v>
                </c:pt>
                <c:pt idx="6">
                  <c:v>199.9</c:v>
                </c:pt>
                <c:pt idx="7" formatCode="0.0">
                  <c:v>82.5</c:v>
                </c:pt>
                <c:pt idx="8">
                  <c:v>225.8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9689464"/>
        <c:axId val="359689856"/>
        <c:axId val="0"/>
      </c:bar3DChart>
      <c:catAx>
        <c:axId val="35968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9689856"/>
        <c:crosses val="autoZero"/>
        <c:auto val="1"/>
        <c:lblAlgn val="ctr"/>
        <c:lblOffset val="100"/>
        <c:noMultiLvlLbl val="0"/>
      </c:catAx>
      <c:valAx>
        <c:axId val="359689856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968946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88320994636961"/>
          <c:y val="0.92844306981763935"/>
          <c:w val="0.81264760120598312"/>
          <c:h val="5.3048359162869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39041599986302E-2"/>
          <c:y val="7.0402891742187376E-2"/>
          <c:w val="0.90510908144709068"/>
          <c:h val="0.72104874149785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100000"/>
                  </a:schemeClr>
                </a:gs>
                <a:gs pos="100000">
                  <a:schemeClr val="accent1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1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Союлуучу мал жана канаттуу (тирүүлөй салмакта), миң тонна
</c:v>
                </c:pt>
                <c:pt idx="1">
                  <c:v>Чийки сүт</c:v>
                </c:pt>
                <c:pt idx="2">
                  <c:v>Жумуртка</c:v>
                </c:pt>
                <c:pt idx="3">
                  <c:v>Жүн (физикалык салмакта)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103</c:v>
                </c:pt>
                <c:pt idx="1">
                  <c:v>102.5</c:v>
                </c:pt>
                <c:pt idx="2">
                  <c:v>97.1</c:v>
                </c:pt>
                <c:pt idx="3">
                  <c:v>102.3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2">
                    <a:shade val="100000"/>
                  </a:schemeClr>
                </a:gs>
                <a:gs pos="100000">
                  <a:schemeClr val="accent2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Союлуучу мал жана канаттуу (тирүүлөй салмакта), миң тонна
</c:v>
                </c:pt>
                <c:pt idx="1">
                  <c:v>Чийки сүт</c:v>
                </c:pt>
                <c:pt idx="2">
                  <c:v>Жумуртка</c:v>
                </c:pt>
                <c:pt idx="3">
                  <c:v>Жүн (физикалык салмакта)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101.7</c:v>
                </c:pt>
                <c:pt idx="1">
                  <c:v>102.1</c:v>
                </c:pt>
                <c:pt idx="2">
                  <c:v>108.7</c:v>
                </c:pt>
                <c:pt idx="3">
                  <c:v>101.9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2"/>
        <c:axId val="359690640"/>
        <c:axId val="359691032"/>
      </c:barChart>
      <c:catAx>
        <c:axId val="35969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9691032"/>
        <c:crosses val="autoZero"/>
        <c:auto val="0"/>
        <c:lblAlgn val="ctr"/>
        <c:lblOffset val="100"/>
        <c:noMultiLvlLbl val="0"/>
      </c:catAx>
      <c:valAx>
        <c:axId val="35969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969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376005759734333"/>
          <c:y val="0.94335988130948412"/>
          <c:w val="0.30797641732785297"/>
          <c:h val="4.6841824673801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0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45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819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0794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61" y="1482127"/>
            <a:ext cx="2546309" cy="1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7715" y="335000"/>
            <a:ext cx="7736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 РЕСПУБЛИКАСЫНЫН  УЛУТТУК СТАТИСТИКА КОМИТЕТИ 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968" y="4437112"/>
            <a:ext cx="2677279" cy="15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91" y="5140397"/>
            <a:ext cx="251550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73964" y="1939329"/>
            <a:ext cx="6399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2017-жылдагы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өндүрүлүшүнүн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жыйынтыктары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ФОТО ПЛОДЫ ЯГОДЫ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279" y="3501008"/>
            <a:ext cx="2681545" cy="165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49004" y="5322158"/>
            <a:ext cx="330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УЛУТСТАТКОМ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13.03.2018-ж.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238" y="5968489"/>
            <a:ext cx="50760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Тургунбаева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Эльмира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Болотбековна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Реалдуу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башкармалыгынын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ө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башчысы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6576" y="310542"/>
            <a:ext cx="8496944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622300">
              <a:spcAft>
                <a:spcPts val="600"/>
              </a:spcAft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эсептоолор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2017-ж.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чыгарылышы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учурдагы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Овал 4"/>
          <p:cNvSpPr/>
          <p:nvPr/>
        </p:nvSpPr>
        <p:spPr>
          <a:xfrm>
            <a:off x="6355291" y="3861048"/>
            <a:ext cx="3087417" cy="1512168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Овал 9"/>
          <p:cNvSpPr/>
          <p:nvPr/>
        </p:nvSpPr>
        <p:spPr>
          <a:xfrm>
            <a:off x="6249144" y="1484783"/>
            <a:ext cx="3024336" cy="1528563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Группа 11"/>
          <p:cNvGrpSpPr/>
          <p:nvPr/>
        </p:nvGrpSpPr>
        <p:grpSpPr>
          <a:xfrm>
            <a:off x="1385434" y="2348880"/>
            <a:ext cx="3639573" cy="2383561"/>
            <a:chOff x="3556028" y="3064096"/>
            <a:chExt cx="3315876" cy="1328666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3" name="Овал 12"/>
            <p:cNvSpPr/>
            <p:nvPr/>
          </p:nvSpPr>
          <p:spPr>
            <a:xfrm>
              <a:off x="3556028" y="3064096"/>
              <a:ext cx="3315876" cy="1328666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1883694"/>
                <a:satOff val="-60520"/>
                <a:lumOff val="11175"/>
                <a:alphaOff val="0"/>
              </a:schemeClr>
            </a:fillRef>
            <a:effectRef idx="3">
              <a:schemeClr val="accent5">
                <a:hueOff val="11883694"/>
                <a:satOff val="-60520"/>
                <a:lumOff val="1117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4041627" y="3264649"/>
              <a:ext cx="2344677" cy="9275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Айыл</a:t>
              </a: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чарба</a:t>
              </a:r>
              <a:endParaRPr 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продукциясынын</a:t>
              </a: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6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дүң</a:t>
              </a: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чыгарылышы</a:t>
              </a:r>
              <a:endParaRPr lang="ru-RU" sz="16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kern="1200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207,4 миллиард сом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(АЧ </a:t>
              </a:r>
              <a:r>
                <a:rPr lang="ru-RU" sz="1600" b="1" i="1" dirty="0" err="1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продукциясынын</a:t>
              </a: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err="1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физикалык</a:t>
              </a: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err="1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көлөмүнүн</a:t>
              </a: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600" b="1" i="1" dirty="0" err="1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өлчөмү</a:t>
              </a: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102,2%)</a:t>
              </a:r>
              <a:endParaRPr lang="ru-RU" sz="1600" b="1" i="1" dirty="0">
                <a:solidFill>
                  <a:srgbClr val="63C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Стрелка вниз 21"/>
          <p:cNvSpPr/>
          <p:nvPr/>
        </p:nvSpPr>
        <p:spPr>
          <a:xfrm rot="15148805">
            <a:off x="5580686" y="2160364"/>
            <a:ext cx="216025" cy="1152896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 rot="16999535">
            <a:off x="5563951" y="3657356"/>
            <a:ext cx="216025" cy="113513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321152" y="1469102"/>
            <a:ext cx="28570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өстүрүүчүлүктүн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көлөмүнүн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өлчөмү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102,5% </a:t>
            </a:r>
          </a:p>
          <a:p>
            <a:pPr algn="ctr"/>
            <a:r>
              <a:rPr 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52,2%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82237" y="3717032"/>
            <a:ext cx="28335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чарбасынын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көлөмүнүн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өлчөмү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102,0%</a:t>
            </a:r>
          </a:p>
          <a:p>
            <a:pPr algn="ctr"/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үлүшү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45,4%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" y="0"/>
            <a:ext cx="1077957" cy="101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9377" y="679874"/>
            <a:ext cx="7046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57535" y="386684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2017- ж.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айыл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чарбанын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категориялары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боюнча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дүң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</a:rPr>
              <a:t>чыгарылышы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  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(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itchFamily="18" charset="0"/>
              </a:rPr>
              <a:t>жыйынтыкка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itchFamily="18" charset="0"/>
              </a:rPr>
              <a:t>пайыз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itchFamily="18" charset="0"/>
              </a:rPr>
              <a:t>менен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 algn="ctr" eaLnBrk="0" hangingPunct="0">
              <a:defRPr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139729"/>
              </p:ext>
            </p:extLst>
          </p:nvPr>
        </p:nvGraphicFramePr>
        <p:xfrm>
          <a:off x="2288704" y="1628800"/>
          <a:ext cx="633670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8537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36576" y="166328"/>
            <a:ext cx="8640960" cy="720080"/>
          </a:xfrm>
          <a:noFill/>
          <a:ln>
            <a:noFill/>
          </a:ln>
        </p:spPr>
        <p:txBody>
          <a:bodyPr anchor="t">
            <a:normAutofit fontScale="90000"/>
          </a:bodyPr>
          <a:lstStyle/>
          <a:p>
            <a:pPr algn="ctr">
              <a:defRPr/>
            </a:pP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Кыргыз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Республикасындагы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өсүмдүктөрүнүн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айдоо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аянттарынын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түзүмү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</a:br>
            <a:endParaRPr lang="ru-RU" sz="2200" b="1" i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21152" y="886408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жыйынтыка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1" y="1708149"/>
            <a:ext cx="4413493" cy="3600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085" y="1932182"/>
            <a:ext cx="4592111" cy="3455111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583512"/>
              </p:ext>
            </p:extLst>
          </p:nvPr>
        </p:nvGraphicFramePr>
        <p:xfrm>
          <a:off x="4206906" y="2420888"/>
          <a:ext cx="1774180" cy="2555271"/>
        </p:xfrm>
        <a:graphic>
          <a:graphicData uri="http://schemas.openxmlformats.org/drawingml/2006/table">
            <a:tbl>
              <a:tblPr/>
              <a:tblGrid>
                <a:gridCol w="117389"/>
                <a:gridCol w="1656791"/>
              </a:tblGrid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Буудай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Арпа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y-KG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Дан</a:t>
                      </a:r>
                      <a:r>
                        <a:rPr lang="ky-KG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жүгөрү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Картошка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Жашылча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65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Кант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кызылчасы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фабрикалык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Тоют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өсүмдүктөрү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871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" y="0"/>
            <a:ext cx="1126394" cy="10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388604" y="187157"/>
            <a:ext cx="8280920" cy="6733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2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аймактар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түшүмдүүлүгү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33120" y="879358"/>
            <a:ext cx="3456384" cy="3366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</a:t>
            </a: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гектардан</a:t>
            </a: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центнер </a:t>
            </a:r>
            <a:r>
              <a:rPr lang="ru-RU" sz="18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253140"/>
              </p:ext>
            </p:extLst>
          </p:nvPr>
        </p:nvGraphicFramePr>
        <p:xfrm>
          <a:off x="1568624" y="1216054"/>
          <a:ext cx="7920880" cy="523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1358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йыл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чарба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продукцияларынын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негизги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түрлөрүнүн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алынган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өлкөлөр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түшүмдүүлүгү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1203201" y="1340768"/>
          <a:ext cx="8358312" cy="480013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7627"/>
                <a:gridCol w="703857"/>
                <a:gridCol w="703858"/>
                <a:gridCol w="727926"/>
                <a:gridCol w="767772"/>
                <a:gridCol w="703858"/>
                <a:gridCol w="791840"/>
                <a:gridCol w="703858"/>
                <a:gridCol w="703858"/>
                <a:gridCol w="703858"/>
              </a:tblGrid>
              <a:tr h="65048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Кыргызстан</a:t>
                      </a:r>
                      <a:endParaRPr kumimoji="0"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 </a:t>
                      </a:r>
                      <a:r>
                        <a:rPr lang="ru-RU" sz="16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федерациясы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4277">
                <a:tc>
                  <a:txBody>
                    <a:bodyPr/>
                    <a:lstStyle/>
                    <a:p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37348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 (дан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буурчак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күрүч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дан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буурчак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өсүмдүктөрү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="1" kern="1200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бадыгы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kern="1200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иштетилгенден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кийинки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салмакта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29,6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13,4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26,2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29,1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57007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Жашылча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баардыгы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194,8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245,8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0" lang="ru-RU" sz="14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253,7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225,0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227,0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7263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185,5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190,4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194,2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159,0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156,0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00772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Кант </a:t>
                      </a:r>
                      <a:r>
                        <a:rPr kumimoji="0"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кызылчасы</a:t>
                      </a: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фабрикалык</a:t>
                      </a: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411,6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274,4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388,0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470,0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329264" y="868070"/>
            <a:ext cx="1501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центнер/га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50051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141712"/>
            <a:ext cx="8124769" cy="839016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Мал </a:t>
            </a:r>
            <a:r>
              <a:rPr lang="ru-RU" sz="2000" b="1" dirty="0" err="1">
                <a:solidFill>
                  <a:srgbClr val="000099"/>
                </a:solidFill>
              </a:rPr>
              <a:t>жана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>
                <a:solidFill>
                  <a:srgbClr val="000099"/>
                </a:solidFill>
              </a:rPr>
              <a:t>үй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>
                <a:solidFill>
                  <a:srgbClr val="000099"/>
                </a:solidFill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</a:rPr>
              <a:t> саны </a:t>
            </a:r>
            <a:r>
              <a:rPr lang="ru-RU" sz="2000" b="1" dirty="0" smtClean="0">
                <a:solidFill>
                  <a:srgbClr val="000099"/>
                </a:solidFill>
              </a:rPr>
              <a:t>                                   (</a:t>
            </a:r>
            <a:r>
              <a:rPr lang="ru-RU" sz="2000" b="1" dirty="0" err="1">
                <a:solidFill>
                  <a:srgbClr val="000099"/>
                </a:solidFill>
              </a:rPr>
              <a:t>жылдын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>
                <a:solidFill>
                  <a:srgbClr val="000099"/>
                </a:solidFill>
              </a:rPr>
              <a:t>аягына</a:t>
            </a:r>
            <a:r>
              <a:rPr lang="ru-RU" sz="2000" b="1" dirty="0">
                <a:solidFill>
                  <a:srgbClr val="000099"/>
                </a:solidFill>
              </a:rPr>
              <a:t> карата </a:t>
            </a:r>
            <a:r>
              <a:rPr lang="ru-RU" sz="2000" b="1" dirty="0" err="1">
                <a:solidFill>
                  <a:srgbClr val="000099"/>
                </a:solidFill>
              </a:rPr>
              <a:t>чарбалардын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>
                <a:solidFill>
                  <a:srgbClr val="000099"/>
                </a:solidFill>
              </a:rPr>
              <a:t>баардык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</a:rPr>
              <a:t>категорияларында,миң</a:t>
            </a:r>
            <a:r>
              <a:rPr lang="ru-RU" sz="2000" b="1" dirty="0" smtClean="0">
                <a:solidFill>
                  <a:srgbClr val="000099"/>
                </a:solidFill>
              </a:rPr>
              <a:t> </a:t>
            </a:r>
            <a:r>
              <a:rPr lang="ru-RU" sz="2000" b="1" dirty="0">
                <a:solidFill>
                  <a:srgbClr val="000099"/>
                </a:solidFill>
              </a:rPr>
              <a:t>баш</a:t>
            </a:r>
            <a:r>
              <a:rPr lang="ru-RU" sz="2000" b="1" dirty="0" smtClean="0">
                <a:solidFill>
                  <a:srgbClr val="000099"/>
                </a:solidFill>
              </a:rPr>
              <a:t>)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821667"/>
              </p:ext>
            </p:extLst>
          </p:nvPr>
        </p:nvGraphicFramePr>
        <p:xfrm>
          <a:off x="1640632" y="1291528"/>
          <a:ext cx="5928730" cy="5408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324"/>
                <a:gridCol w="969784"/>
                <a:gridCol w="900514"/>
                <a:gridCol w="969784"/>
                <a:gridCol w="1108324"/>
              </a:tblGrid>
              <a:tr h="716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indent="-457200" algn="ctr" rtl="0" fontAlgn="ctr">
                        <a:buAutoNum type="arabicPlain" startAt="2017"/>
                      </a:pP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2016 </a:t>
                      </a:r>
                    </a:p>
                    <a:p>
                      <a:pPr marL="0" indent="0" algn="ctr" rtl="0" fontAlgn="ctr">
                        <a:buNone/>
                      </a:pP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5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м-н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929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Ири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мүйүздүү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мал-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1527,8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769,9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marL="0" algn="just" rtl="0" eaLnBrk="1" fontAlgn="ctr" latinLnBrk="0" hangingPunct="1"/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Койлор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эчкилер</a:t>
                      </a:r>
                      <a:endParaRPr kumimoji="0" lang="ru-RU" sz="16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6022,6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6077,8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51,1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467,2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481,3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4064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канаттуулары</a:t>
                      </a: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60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бардыгы</a:t>
                      </a:r>
                      <a:endParaRPr kumimoji="0" lang="ru-RU" sz="16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5673,6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5910,4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85" y="5229200"/>
            <a:ext cx="1811638" cy="104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410" y="3995945"/>
            <a:ext cx="768014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6" y="6278546"/>
            <a:ext cx="470425" cy="55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791" y="4572008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18" y="3078088"/>
            <a:ext cx="1910141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2096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496616" y="274638"/>
            <a:ext cx="7914084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продукцияларынын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негизги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түрлөрүнүн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өндүрүлүшү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233965"/>
              </p:ext>
            </p:extLst>
          </p:nvPr>
        </p:nvGraphicFramePr>
        <p:xfrm>
          <a:off x="200472" y="1988839"/>
          <a:ext cx="1584176" cy="3293560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90110"/>
                <a:gridCol w="594066"/>
              </a:tblGrid>
              <a:tr h="358779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2017-ж.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53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Союлуучу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мал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тир</a:t>
                      </a:r>
                      <a:r>
                        <a:rPr kumimoji="0" lang="ru-RU" sz="12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үү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лой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салмакта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тонна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395,0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14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Чийки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ru-RU" sz="12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algn="l" rtl="0" fontAlgn="ctr"/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тонна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1556,1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54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Жумуртка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algn="l" rtl="0" fontAlgn="ctr"/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</a:t>
                      </a:r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1" i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даана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510,7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33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kumimoji="0" lang="ru-RU" sz="12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физикалык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салмакта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тонна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34840158"/>
              </p:ext>
            </p:extLst>
          </p:nvPr>
        </p:nvGraphicFramePr>
        <p:xfrm>
          <a:off x="2216695" y="1340768"/>
          <a:ext cx="7194005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8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352600" y="332656"/>
            <a:ext cx="8124296" cy="850106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ky-KG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 чарба продукцияларынын алынган өлкөлөр боюнча өндүрүмдүүлүгү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485300"/>
              </p:ext>
            </p:extLst>
          </p:nvPr>
        </p:nvGraphicFramePr>
        <p:xfrm>
          <a:off x="1555750" y="1988839"/>
          <a:ext cx="7854948" cy="3233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050"/>
                <a:gridCol w="864096"/>
                <a:gridCol w="720080"/>
                <a:gridCol w="864096"/>
                <a:gridCol w="1008112"/>
                <a:gridCol w="864096"/>
                <a:gridCol w="1008112"/>
                <a:gridCol w="929306"/>
              </a:tblGrid>
              <a:tr h="390230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Кыргызстан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Казахстан </a:t>
                      </a:r>
                      <a:endParaRPr lang="ru-RU" sz="1800" b="1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Армения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7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baseline="0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baseline="0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u="none" strike="noStrike" kern="1200" baseline="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</a:t>
                      </a:r>
                      <a:endParaRPr kumimoji="0" lang="ru-RU" sz="1800" b="1" u="none" strike="noStrike" kern="1200" baseline="0" dirty="0">
                        <a:solidFill>
                          <a:srgbClr val="3E25FB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2017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2017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45497">
                <a:tc>
                  <a:txBody>
                    <a:bodyPr/>
                    <a:lstStyle/>
                    <a:p>
                      <a:pPr algn="l" rtl="0" fontAlgn="b"/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Бир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уйдан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орточо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саалган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сүт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кг</a:t>
                      </a:r>
                      <a:endParaRPr lang="ru-RU" sz="16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3E25FB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1978,1</a:t>
                      </a:r>
                      <a:endParaRPr lang="ru-RU" dirty="0">
                        <a:solidFill>
                          <a:srgbClr val="3E25FB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2338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2341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2144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2192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9629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Бир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тооктон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алынган</a:t>
                      </a:r>
                      <a:endParaRPr kumimoji="0" lang="ru-RU" sz="1600" b="1" u="none" strike="noStrike" kern="1200" dirty="0" smtClean="0">
                        <a:solidFill>
                          <a:srgbClr val="3E25FB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rtl="0" eaLnBrk="1" fontAlgn="b" latinLnBrk="0" hangingPunct="1"/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жумуртка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даана</a:t>
                      </a:r>
                      <a:endParaRPr kumimoji="0" lang="ru-RU" sz="1600" b="1" u="none" strike="noStrike" kern="1200" dirty="0">
                        <a:solidFill>
                          <a:srgbClr val="3E25FB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113 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116 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3E25FB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</a:t>
                      </a:r>
                      <a:endParaRPr lang="ru-RU" dirty="0">
                        <a:solidFill>
                          <a:srgbClr val="3E25FB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235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244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241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254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3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63205" y="2492896"/>
            <a:ext cx="7490799" cy="21602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Көңүл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бурганыңыздарга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рахмат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!</a:t>
            </a:r>
          </a:p>
          <a:p>
            <a:pPr algn="ctr"/>
            <a:endParaRPr lang="en-US" sz="2800" b="1" i="1" dirty="0" smtClean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r>
              <a:rPr lang="ru-RU" sz="2800" b="1" i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ге</a:t>
            </a:r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кош </a:t>
            </a:r>
            <a:r>
              <a:rPr lang="ru-RU" sz="2800" b="1" i="1" dirty="0" err="1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келиниздер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13185</TotalTime>
  <Words>415</Words>
  <Application>Microsoft Office PowerPoint</Application>
  <PresentationFormat>Лист A4 (210x297 мм)</PresentationFormat>
  <Paragraphs>194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Кыргыз Республикасындагы негизги  айыл чарба өсүмдүктөрүнүн айдоо аянттарынын түзүмү </vt:lpstr>
      <vt:lpstr>Презентация PowerPoint</vt:lpstr>
      <vt:lpstr>Презентация PowerPoint</vt:lpstr>
      <vt:lpstr>Презентация PowerPoint</vt:lpstr>
      <vt:lpstr>Мал чарба продукцияларынын  негизги түрлөрүнүн өндүрүлүшү</vt:lpstr>
      <vt:lpstr>Мал чарба продукцияларынын алынган өлкөлөр боюнча өндүрүмдүүлүгү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Администратор</cp:lastModifiedBy>
  <cp:revision>730</cp:revision>
  <cp:lastPrinted>2017-03-09T13:42:54Z</cp:lastPrinted>
  <dcterms:created xsi:type="dcterms:W3CDTF">2009-11-26T05:40:33Z</dcterms:created>
  <dcterms:modified xsi:type="dcterms:W3CDTF">2018-03-13T04:43:47Z</dcterms:modified>
</cp:coreProperties>
</file>