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13"/>
  </p:notesMasterIdLst>
  <p:sldIdLst>
    <p:sldId id="256" r:id="rId3"/>
    <p:sldId id="266" r:id="rId4"/>
    <p:sldId id="267" r:id="rId5"/>
    <p:sldId id="265" r:id="rId6"/>
    <p:sldId id="262" r:id="rId7"/>
    <p:sldId id="257" r:id="rId8"/>
    <p:sldId id="264" r:id="rId9"/>
    <p:sldId id="268" r:id="rId10"/>
    <p:sldId id="263" r:id="rId11"/>
    <p:sldId id="272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Обложка" id="{09BD8EDA-5430-4B4C-9E05-F32D4CA76277}">
          <p14:sldIdLst>
            <p14:sldId id="256"/>
            <p14:sldId id="266"/>
          </p14:sldIdLst>
        </p14:section>
        <p14:section name="Основная часть" id="{1F1C8C30-0E0A-473A-85B6-DBD365E752C7}">
          <p14:sldIdLst>
            <p14:sldId id="267"/>
            <p14:sldId id="265"/>
            <p14:sldId id="262"/>
            <p14:sldId id="257"/>
            <p14:sldId id="264"/>
            <p14:sldId id="268"/>
            <p14:sldId id="263"/>
            <p14:sldId id="272"/>
          </p14:sldIdLst>
        </p14:section>
        <p14:section name="Последняя страница" id="{4FE91FCE-F239-445C-9A5B-61A7535B0391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20" autoAdjust="0"/>
  </p:normalViewPr>
  <p:slideViewPr>
    <p:cSldViewPr snapToGrid="0">
      <p:cViewPr varScale="1">
        <p:scale>
          <a:sx n="105" d="100"/>
          <a:sy n="105" d="100"/>
        </p:scale>
        <p:origin x="774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8E9DEB4-A2E6-4436-91C4-C5A38AF3CB91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A47ADFA6-1A2E-4766-BF5A-C7B8AA497DCB}">
      <dgm:prSet phldrT="[Текст]" custT="1"/>
      <dgm:spPr/>
      <dgm:t>
        <a:bodyPr/>
        <a:lstStyle/>
        <a:p>
          <a:r>
            <a:rPr lang="ru-RU" sz="3800" b="1" dirty="0">
              <a:latin typeface="DIN Pro Regular" panose="020B0504020101020102" pitchFamily="34" charset="0"/>
              <a:cs typeface="DIN Pro Regular" panose="020B0504020101020102" pitchFamily="34" charset="0"/>
            </a:rPr>
            <a:t>Чакан жана орто ишкерлик субъекттер</a:t>
          </a:r>
          <a:endParaRPr lang="ru-RU" sz="3800" dirty="0">
            <a:latin typeface="DIN Pro Regular" panose="020B0504020101020102" pitchFamily="34" charset="0"/>
            <a:cs typeface="DIN Pro Regular" panose="020B0504020101020102" pitchFamily="34" charset="0"/>
          </a:endParaRPr>
        </a:p>
      </dgm:t>
    </dgm:pt>
    <dgm:pt modelId="{347CD5A9-8CD1-426D-A2AB-3F08BC07C3DB}" type="parTrans" cxnId="{387AEFD9-17E6-4D5A-8870-D8149BBD68DD}">
      <dgm:prSet/>
      <dgm:spPr/>
      <dgm:t>
        <a:bodyPr/>
        <a:lstStyle/>
        <a:p>
          <a:endParaRPr lang="ru-RU">
            <a:latin typeface="DIN Pro Regular" panose="020B0504020101020102" pitchFamily="34" charset="0"/>
            <a:cs typeface="DIN Pro Regular" panose="020B0504020101020102" pitchFamily="34" charset="0"/>
          </a:endParaRPr>
        </a:p>
      </dgm:t>
    </dgm:pt>
    <dgm:pt modelId="{E8075F66-DCF1-4E67-9F93-69C7CC7F4FE4}" type="sibTrans" cxnId="{387AEFD9-17E6-4D5A-8870-D8149BBD68DD}">
      <dgm:prSet/>
      <dgm:spPr/>
      <dgm:t>
        <a:bodyPr/>
        <a:lstStyle/>
        <a:p>
          <a:endParaRPr lang="ru-RU">
            <a:latin typeface="DIN Pro Regular" panose="020B0504020101020102" pitchFamily="34" charset="0"/>
            <a:cs typeface="DIN Pro Regular" panose="020B0504020101020102" pitchFamily="34" charset="0"/>
          </a:endParaRPr>
        </a:p>
      </dgm:t>
    </dgm:pt>
    <dgm:pt modelId="{3C09EAF3-45F1-410A-A8EF-926EBFC81020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ru-RU" sz="2800" b="1" dirty="0">
              <a:latin typeface="DIN Pro Regular" panose="020B0504020101020102" pitchFamily="34" charset="0"/>
              <a:ea typeface="Calibri"/>
              <a:cs typeface="DIN Pro Regular" panose="020B0504020101020102" pitchFamily="34" charset="0"/>
            </a:rPr>
            <a:t>Чакан ишканалар</a:t>
          </a:r>
          <a:r>
            <a:rPr lang="ru-RU" sz="2800" dirty="0">
              <a:latin typeface="DIN Pro Regular" panose="020B0504020101020102" pitchFamily="34" charset="0"/>
              <a:cs typeface="DIN Pro Regular" panose="020B0504020101020102" pitchFamily="34" charset="0"/>
            </a:rPr>
            <a:t> </a:t>
          </a:r>
        </a:p>
        <a:p>
          <a:pPr>
            <a:spcAft>
              <a:spcPts val="0"/>
            </a:spcAft>
          </a:pPr>
          <a:r>
            <a:rPr lang="ru-RU" sz="1700" i="1" dirty="0">
              <a:latin typeface="DIN Pro Regular" panose="020B0504020101020102" pitchFamily="34" charset="0"/>
              <a:cs typeface="DIN Pro Regular" panose="020B0504020101020102" pitchFamily="34" charset="0"/>
            </a:rPr>
            <a:t>саны 50 адамга чейинки өндүрүш чөйрөсүндө, </a:t>
          </a:r>
        </a:p>
        <a:p>
          <a:pPr>
            <a:spcAft>
              <a:spcPct val="35000"/>
            </a:spcAft>
          </a:pPr>
          <a:r>
            <a:rPr lang="ru-RU" sz="1700" i="1" dirty="0">
              <a:latin typeface="DIN Pro Regular" panose="020B0504020101020102" pitchFamily="34" charset="0"/>
              <a:cs typeface="DIN Pro Regular" panose="020B0504020101020102" pitchFamily="34" charset="0"/>
            </a:rPr>
            <a:t>кызмат көрсөтүү чөйрөсүндө - 15 адамга чейин </a:t>
          </a:r>
        </a:p>
      </dgm:t>
    </dgm:pt>
    <dgm:pt modelId="{5E20993A-F3A2-45F9-83D1-8299D564D0EA}" type="parTrans" cxnId="{DB7E6A4F-0A10-4D2E-80E6-A6ADCBBAD221}">
      <dgm:prSet/>
      <dgm:spPr/>
      <dgm:t>
        <a:bodyPr/>
        <a:lstStyle/>
        <a:p>
          <a:endParaRPr lang="ru-RU">
            <a:latin typeface="DIN Pro Regular" panose="020B0504020101020102" pitchFamily="34" charset="0"/>
            <a:cs typeface="DIN Pro Regular" panose="020B0504020101020102" pitchFamily="34" charset="0"/>
          </a:endParaRPr>
        </a:p>
      </dgm:t>
    </dgm:pt>
    <dgm:pt modelId="{05ED0264-9B47-4723-A3BD-CB080533FA14}" type="sibTrans" cxnId="{DB7E6A4F-0A10-4D2E-80E6-A6ADCBBAD221}">
      <dgm:prSet/>
      <dgm:spPr/>
      <dgm:t>
        <a:bodyPr/>
        <a:lstStyle/>
        <a:p>
          <a:endParaRPr lang="ru-RU">
            <a:latin typeface="DIN Pro Regular" panose="020B0504020101020102" pitchFamily="34" charset="0"/>
            <a:cs typeface="DIN Pro Regular" panose="020B0504020101020102" pitchFamily="34" charset="0"/>
          </a:endParaRPr>
        </a:p>
      </dgm:t>
    </dgm:pt>
    <dgm:pt modelId="{E5556917-C73F-4D59-8B43-2AA64D1137CE}">
      <dgm:prSet phldrT="[Текст]" custT="1"/>
      <dgm:spPr/>
      <dgm:t>
        <a:bodyPr/>
        <a:lstStyle/>
        <a:p>
          <a:pPr>
            <a:spcAft>
              <a:spcPts val="300"/>
            </a:spcAft>
          </a:pPr>
          <a:r>
            <a:rPr lang="ru-RU" sz="2800" b="1" dirty="0">
              <a:latin typeface="DIN Pro Regular" panose="020B0504020101020102" pitchFamily="34" charset="0"/>
              <a:ea typeface="Calibri"/>
              <a:cs typeface="DIN Pro Regular" panose="020B0504020101020102" pitchFamily="34" charset="0"/>
            </a:rPr>
            <a:t>Орто ишканалар</a:t>
          </a:r>
          <a:r>
            <a:rPr lang="ru-RU" sz="2800" dirty="0">
              <a:latin typeface="DIN Pro Regular" panose="020B0504020101020102" pitchFamily="34" charset="0"/>
              <a:cs typeface="DIN Pro Regular" panose="020B0504020101020102" pitchFamily="34" charset="0"/>
            </a:rPr>
            <a:t> </a:t>
          </a:r>
        </a:p>
        <a:p>
          <a:pPr>
            <a:spcAft>
              <a:spcPct val="35000"/>
            </a:spcAft>
          </a:pPr>
          <a:r>
            <a:rPr lang="ru-RU" sz="1600" i="1" dirty="0">
              <a:latin typeface="DIN Pro Regular" panose="020B0504020101020102" pitchFamily="34" charset="0"/>
              <a:cs typeface="DIN Pro Regular" panose="020B0504020101020102" pitchFamily="34" charset="0"/>
            </a:rPr>
            <a:t>саны 51 адамдан 200 адамга чейинки өндүрүш чөйрөсүндө, кызмат көрсөтүү чөйрөсүндө - 16 адамдан 50 адамга чейин</a:t>
          </a:r>
        </a:p>
      </dgm:t>
    </dgm:pt>
    <dgm:pt modelId="{2136A6AE-9630-45D5-B464-371F63702A62}" type="parTrans" cxnId="{46D3D00A-87C6-4D50-B679-E9C8E5A841B5}">
      <dgm:prSet/>
      <dgm:spPr/>
      <dgm:t>
        <a:bodyPr/>
        <a:lstStyle/>
        <a:p>
          <a:endParaRPr lang="ru-RU">
            <a:latin typeface="DIN Pro Regular" panose="020B0504020101020102" pitchFamily="34" charset="0"/>
            <a:cs typeface="DIN Pro Regular" panose="020B0504020101020102" pitchFamily="34" charset="0"/>
          </a:endParaRPr>
        </a:p>
      </dgm:t>
    </dgm:pt>
    <dgm:pt modelId="{0B384092-D005-447D-9EE0-DB399D2D11F5}" type="sibTrans" cxnId="{46D3D00A-87C6-4D50-B679-E9C8E5A841B5}">
      <dgm:prSet/>
      <dgm:spPr/>
      <dgm:t>
        <a:bodyPr/>
        <a:lstStyle/>
        <a:p>
          <a:endParaRPr lang="ru-RU">
            <a:latin typeface="DIN Pro Regular" panose="020B0504020101020102" pitchFamily="34" charset="0"/>
            <a:cs typeface="DIN Pro Regular" panose="020B0504020101020102" pitchFamily="34" charset="0"/>
          </a:endParaRPr>
        </a:p>
      </dgm:t>
    </dgm:pt>
    <dgm:pt modelId="{2712684F-A42C-4723-9778-1754E6BB1CF8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ru-RU" sz="2600" b="1" dirty="0">
              <a:latin typeface="DIN Pro Regular" panose="020B0504020101020102" pitchFamily="34" charset="0"/>
              <a:ea typeface="Calibri"/>
              <a:cs typeface="DIN Pro Regular" panose="020B0504020101020102" pitchFamily="34" charset="0"/>
            </a:rPr>
            <a:t>Дыйкан</a:t>
          </a:r>
          <a:r>
            <a:rPr lang="ru-RU" sz="2800" b="1" dirty="0">
              <a:latin typeface="DIN Pro Regular" panose="020B0504020101020102" pitchFamily="34" charset="0"/>
              <a:ea typeface="Calibri"/>
              <a:cs typeface="DIN Pro Regular" panose="020B0504020101020102" pitchFamily="34" charset="0"/>
            </a:rPr>
            <a:t> </a:t>
          </a:r>
          <a:r>
            <a:rPr lang="ru-RU" sz="2600" b="1" dirty="0">
              <a:latin typeface="DIN Pro Regular" panose="020B0504020101020102" pitchFamily="34" charset="0"/>
              <a:ea typeface="Calibri"/>
              <a:cs typeface="DIN Pro Regular" panose="020B0504020101020102" pitchFamily="34" charset="0"/>
            </a:rPr>
            <a:t>(фермердик)</a:t>
          </a:r>
          <a:r>
            <a:rPr lang="ru-RU" sz="2800" b="1" dirty="0">
              <a:latin typeface="DIN Pro Regular" panose="020B0504020101020102" pitchFamily="34" charset="0"/>
              <a:ea typeface="Calibri"/>
              <a:cs typeface="DIN Pro Regular" panose="020B0504020101020102" pitchFamily="34" charset="0"/>
            </a:rPr>
            <a:t> </a:t>
          </a:r>
        </a:p>
        <a:p>
          <a:pPr>
            <a:spcAft>
              <a:spcPts val="0"/>
            </a:spcAft>
          </a:pPr>
          <a:r>
            <a:rPr lang="ru-RU" sz="2600" b="1" dirty="0">
              <a:latin typeface="DIN Pro Regular" panose="020B0504020101020102" pitchFamily="34" charset="0"/>
              <a:ea typeface="Calibri"/>
              <a:cs typeface="DIN Pro Regular" panose="020B0504020101020102" pitchFamily="34" charset="0"/>
            </a:rPr>
            <a:t>чарбалары</a:t>
          </a:r>
          <a:r>
            <a:rPr lang="ru-RU" sz="2600" dirty="0">
              <a:latin typeface="DIN Pro Regular" panose="020B0504020101020102" pitchFamily="34" charset="0"/>
              <a:cs typeface="DIN Pro Regular" panose="020B0504020101020102" pitchFamily="34" charset="0"/>
            </a:rPr>
            <a:t> </a:t>
          </a:r>
        </a:p>
        <a:p>
          <a:pPr>
            <a:spcAft>
              <a:spcPct val="35000"/>
            </a:spcAft>
          </a:pPr>
          <a:r>
            <a:rPr lang="ru-RU" sz="1700" i="1" dirty="0">
              <a:latin typeface="DIN Pro Regular" panose="020B0504020101020102" pitchFamily="34" charset="0"/>
              <a:cs typeface="DIN Pro Regular" panose="020B0504020101020102" pitchFamily="34" charset="0"/>
            </a:rPr>
            <a:t>юридикалык же жеке макамына ээ</a:t>
          </a:r>
        </a:p>
      </dgm:t>
    </dgm:pt>
    <dgm:pt modelId="{F81D9C12-5296-4C4E-9F6B-C07F38DE0EEF}" type="parTrans" cxnId="{C6055149-EE4C-4366-9906-61A05B65E697}">
      <dgm:prSet/>
      <dgm:spPr/>
      <dgm:t>
        <a:bodyPr/>
        <a:lstStyle/>
        <a:p>
          <a:endParaRPr lang="ru-RU">
            <a:latin typeface="DIN Pro Regular" panose="020B0504020101020102" pitchFamily="34" charset="0"/>
            <a:cs typeface="DIN Pro Regular" panose="020B0504020101020102" pitchFamily="34" charset="0"/>
          </a:endParaRPr>
        </a:p>
      </dgm:t>
    </dgm:pt>
    <dgm:pt modelId="{C399AC64-464B-4D94-B3D5-D141C2E41EF7}" type="sibTrans" cxnId="{C6055149-EE4C-4366-9906-61A05B65E697}">
      <dgm:prSet/>
      <dgm:spPr/>
      <dgm:t>
        <a:bodyPr/>
        <a:lstStyle/>
        <a:p>
          <a:endParaRPr lang="ru-RU">
            <a:latin typeface="DIN Pro Regular" panose="020B0504020101020102" pitchFamily="34" charset="0"/>
            <a:cs typeface="DIN Pro Regular" panose="020B0504020101020102" pitchFamily="34" charset="0"/>
          </a:endParaRPr>
        </a:p>
      </dgm:t>
    </dgm:pt>
    <dgm:pt modelId="{5574BC5B-5F24-48EA-9711-361AB6992EF9}">
      <dgm:prSet phldrT="[Текст]" custT="1"/>
      <dgm:spPr/>
      <dgm:t>
        <a:bodyPr/>
        <a:lstStyle/>
        <a:p>
          <a:r>
            <a:rPr lang="ru-RU" sz="3200" b="1" dirty="0">
              <a:latin typeface="DIN Pro Regular" panose="020B0504020101020102" pitchFamily="34" charset="0"/>
              <a:ea typeface="Calibri"/>
              <a:cs typeface="DIN Pro Regular" panose="020B0504020101020102" pitchFamily="34" charset="0"/>
            </a:rPr>
            <a:t>Жеке ишкерлер</a:t>
          </a:r>
          <a:endParaRPr lang="ru-RU" sz="3200" dirty="0">
            <a:latin typeface="DIN Pro Regular" panose="020B0504020101020102" pitchFamily="34" charset="0"/>
            <a:cs typeface="DIN Pro Regular" panose="020B0504020101020102" pitchFamily="34" charset="0"/>
          </a:endParaRPr>
        </a:p>
      </dgm:t>
    </dgm:pt>
    <dgm:pt modelId="{4B2ED8EA-1498-494C-97FB-2E5DA83DE61F}" type="parTrans" cxnId="{CE9B5AF2-EED6-4D0C-9BE9-5F861FA050B1}">
      <dgm:prSet/>
      <dgm:spPr/>
      <dgm:t>
        <a:bodyPr/>
        <a:lstStyle/>
        <a:p>
          <a:endParaRPr lang="ru-RU">
            <a:latin typeface="DIN Pro Regular" panose="020B0504020101020102" pitchFamily="34" charset="0"/>
            <a:cs typeface="DIN Pro Regular" panose="020B0504020101020102" pitchFamily="34" charset="0"/>
          </a:endParaRPr>
        </a:p>
      </dgm:t>
    </dgm:pt>
    <dgm:pt modelId="{8D6D041A-6423-45F5-9C76-DF5816855D16}" type="sibTrans" cxnId="{CE9B5AF2-EED6-4D0C-9BE9-5F861FA050B1}">
      <dgm:prSet/>
      <dgm:spPr/>
      <dgm:t>
        <a:bodyPr/>
        <a:lstStyle/>
        <a:p>
          <a:endParaRPr lang="ru-RU">
            <a:latin typeface="DIN Pro Regular" panose="020B0504020101020102" pitchFamily="34" charset="0"/>
            <a:cs typeface="DIN Pro Regular" panose="020B0504020101020102" pitchFamily="34" charset="0"/>
          </a:endParaRPr>
        </a:p>
      </dgm:t>
    </dgm:pt>
    <dgm:pt modelId="{D3773FE8-53C5-45E3-839D-31B6E3FFC1FB}" type="pres">
      <dgm:prSet presAssocID="{68E9DEB4-A2E6-4436-91C4-C5A38AF3CB91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3483B80B-1CC4-4731-93EB-B4E467F29336}" type="pres">
      <dgm:prSet presAssocID="{A47ADFA6-1A2E-4766-BF5A-C7B8AA497DCB}" presName="root1" presStyleCnt="0"/>
      <dgm:spPr/>
    </dgm:pt>
    <dgm:pt modelId="{C70AE6C8-45F1-4943-BA64-09F2CD3B2BB7}" type="pres">
      <dgm:prSet presAssocID="{A47ADFA6-1A2E-4766-BF5A-C7B8AA497DCB}" presName="LevelOneTextNode" presStyleLbl="node0" presStyleIdx="0" presStyleCnt="1" custScaleX="135707" custLinFactNeighborX="5551" custLinFactNeighborY="566">
        <dgm:presLayoutVars>
          <dgm:chPref val="3"/>
        </dgm:presLayoutVars>
      </dgm:prSet>
      <dgm:spPr/>
    </dgm:pt>
    <dgm:pt modelId="{A0F613E1-6017-461C-8DF1-C0A5E137A820}" type="pres">
      <dgm:prSet presAssocID="{A47ADFA6-1A2E-4766-BF5A-C7B8AA497DCB}" presName="level2hierChild" presStyleCnt="0"/>
      <dgm:spPr/>
    </dgm:pt>
    <dgm:pt modelId="{145FE226-A54D-46FB-B065-350F3FAD2779}" type="pres">
      <dgm:prSet presAssocID="{5E20993A-F3A2-45F9-83D1-8299D564D0EA}" presName="conn2-1" presStyleLbl="parChTrans1D2" presStyleIdx="0" presStyleCnt="4"/>
      <dgm:spPr/>
    </dgm:pt>
    <dgm:pt modelId="{33E66D63-7690-49A9-B74A-F1F599E8536A}" type="pres">
      <dgm:prSet presAssocID="{5E20993A-F3A2-45F9-83D1-8299D564D0EA}" presName="connTx" presStyleLbl="parChTrans1D2" presStyleIdx="0" presStyleCnt="4"/>
      <dgm:spPr/>
    </dgm:pt>
    <dgm:pt modelId="{003B7A1E-B57C-4FC2-9813-D6B9B7FE8900}" type="pres">
      <dgm:prSet presAssocID="{3C09EAF3-45F1-410A-A8EF-926EBFC81020}" presName="root2" presStyleCnt="0"/>
      <dgm:spPr/>
    </dgm:pt>
    <dgm:pt modelId="{2BA792C3-927E-40F8-8ACE-ADD0CDC23DA8}" type="pres">
      <dgm:prSet presAssocID="{3C09EAF3-45F1-410A-A8EF-926EBFC81020}" presName="LevelTwoTextNode" presStyleLbl="node2" presStyleIdx="0" presStyleCnt="4" custScaleX="162030">
        <dgm:presLayoutVars>
          <dgm:chPref val="3"/>
        </dgm:presLayoutVars>
      </dgm:prSet>
      <dgm:spPr/>
    </dgm:pt>
    <dgm:pt modelId="{40B08A4C-CA3E-486A-995B-D33D16FB118F}" type="pres">
      <dgm:prSet presAssocID="{3C09EAF3-45F1-410A-A8EF-926EBFC81020}" presName="level3hierChild" presStyleCnt="0"/>
      <dgm:spPr/>
    </dgm:pt>
    <dgm:pt modelId="{9246130D-45CB-4224-B5B3-8FB2DFE9C4D2}" type="pres">
      <dgm:prSet presAssocID="{2136A6AE-9630-45D5-B464-371F63702A62}" presName="conn2-1" presStyleLbl="parChTrans1D2" presStyleIdx="1" presStyleCnt="4"/>
      <dgm:spPr/>
    </dgm:pt>
    <dgm:pt modelId="{5E486332-B9F5-4EA4-949E-E5CF00073511}" type="pres">
      <dgm:prSet presAssocID="{2136A6AE-9630-45D5-B464-371F63702A62}" presName="connTx" presStyleLbl="parChTrans1D2" presStyleIdx="1" presStyleCnt="4"/>
      <dgm:spPr/>
    </dgm:pt>
    <dgm:pt modelId="{E336F196-94F6-431D-9FA1-B0A8FE8C05F9}" type="pres">
      <dgm:prSet presAssocID="{E5556917-C73F-4D59-8B43-2AA64D1137CE}" presName="root2" presStyleCnt="0"/>
      <dgm:spPr/>
    </dgm:pt>
    <dgm:pt modelId="{5523E5F8-EF8F-4FD7-9ACF-B201D5EEA056}" type="pres">
      <dgm:prSet presAssocID="{E5556917-C73F-4D59-8B43-2AA64D1137CE}" presName="LevelTwoTextNode" presStyleLbl="node2" presStyleIdx="1" presStyleCnt="4" custScaleX="164202" custScaleY="121326">
        <dgm:presLayoutVars>
          <dgm:chPref val="3"/>
        </dgm:presLayoutVars>
      </dgm:prSet>
      <dgm:spPr/>
    </dgm:pt>
    <dgm:pt modelId="{1FE8B062-C7C8-4F6D-8948-52FD49B0035E}" type="pres">
      <dgm:prSet presAssocID="{E5556917-C73F-4D59-8B43-2AA64D1137CE}" presName="level3hierChild" presStyleCnt="0"/>
      <dgm:spPr/>
    </dgm:pt>
    <dgm:pt modelId="{91B7B3FE-0E83-4398-8A65-F65ED4F0507E}" type="pres">
      <dgm:prSet presAssocID="{4B2ED8EA-1498-494C-97FB-2E5DA83DE61F}" presName="conn2-1" presStyleLbl="parChTrans1D2" presStyleIdx="2" presStyleCnt="4"/>
      <dgm:spPr/>
    </dgm:pt>
    <dgm:pt modelId="{D1C75054-9BE2-49A1-BC29-6C5B70AC51D7}" type="pres">
      <dgm:prSet presAssocID="{4B2ED8EA-1498-494C-97FB-2E5DA83DE61F}" presName="connTx" presStyleLbl="parChTrans1D2" presStyleIdx="2" presStyleCnt="4"/>
      <dgm:spPr/>
    </dgm:pt>
    <dgm:pt modelId="{622F26F6-B936-4513-9797-E28EB4101E70}" type="pres">
      <dgm:prSet presAssocID="{5574BC5B-5F24-48EA-9711-361AB6992EF9}" presName="root2" presStyleCnt="0"/>
      <dgm:spPr/>
    </dgm:pt>
    <dgm:pt modelId="{BD58D35B-D31D-4E02-BBE6-F6DB5A9F8CD4}" type="pres">
      <dgm:prSet presAssocID="{5574BC5B-5F24-48EA-9711-361AB6992EF9}" presName="LevelTwoTextNode" presStyleLbl="node2" presStyleIdx="2" presStyleCnt="4" custScaleX="162030" custScaleY="81479">
        <dgm:presLayoutVars>
          <dgm:chPref val="3"/>
        </dgm:presLayoutVars>
      </dgm:prSet>
      <dgm:spPr/>
    </dgm:pt>
    <dgm:pt modelId="{CD3CAD08-331F-4A48-95AD-C52C9702810C}" type="pres">
      <dgm:prSet presAssocID="{5574BC5B-5F24-48EA-9711-361AB6992EF9}" presName="level3hierChild" presStyleCnt="0"/>
      <dgm:spPr/>
    </dgm:pt>
    <dgm:pt modelId="{528D80AA-1D02-41E5-8BA4-1598151F4291}" type="pres">
      <dgm:prSet presAssocID="{F81D9C12-5296-4C4E-9F6B-C07F38DE0EEF}" presName="conn2-1" presStyleLbl="parChTrans1D2" presStyleIdx="3" presStyleCnt="4"/>
      <dgm:spPr/>
    </dgm:pt>
    <dgm:pt modelId="{67250771-D95A-4005-9045-41F7AD26A871}" type="pres">
      <dgm:prSet presAssocID="{F81D9C12-5296-4C4E-9F6B-C07F38DE0EEF}" presName="connTx" presStyleLbl="parChTrans1D2" presStyleIdx="3" presStyleCnt="4"/>
      <dgm:spPr/>
    </dgm:pt>
    <dgm:pt modelId="{8B652585-D6DC-463A-8BFA-1E6EC055E3AF}" type="pres">
      <dgm:prSet presAssocID="{2712684F-A42C-4723-9778-1754E6BB1CF8}" presName="root2" presStyleCnt="0"/>
      <dgm:spPr/>
    </dgm:pt>
    <dgm:pt modelId="{C292805F-E435-449C-A973-AFF4350D662A}" type="pres">
      <dgm:prSet presAssocID="{2712684F-A42C-4723-9778-1754E6BB1CF8}" presName="LevelTwoTextNode" presStyleLbl="node2" presStyleIdx="3" presStyleCnt="4" custScaleX="162030" custScaleY="112317">
        <dgm:presLayoutVars>
          <dgm:chPref val="3"/>
        </dgm:presLayoutVars>
      </dgm:prSet>
      <dgm:spPr/>
    </dgm:pt>
    <dgm:pt modelId="{961F48C0-19E2-4973-844B-484E54F474B0}" type="pres">
      <dgm:prSet presAssocID="{2712684F-A42C-4723-9778-1754E6BB1CF8}" presName="level3hierChild" presStyleCnt="0"/>
      <dgm:spPr/>
    </dgm:pt>
  </dgm:ptLst>
  <dgm:cxnLst>
    <dgm:cxn modelId="{05F10406-0F2F-451D-AA4B-C65D48C8D3F2}" type="presOf" srcId="{2712684F-A42C-4723-9778-1754E6BB1CF8}" destId="{C292805F-E435-449C-A973-AFF4350D662A}" srcOrd="0" destOrd="0" presId="urn:microsoft.com/office/officeart/2008/layout/HorizontalMultiLevelHierarchy"/>
    <dgm:cxn modelId="{46D3D00A-87C6-4D50-B679-E9C8E5A841B5}" srcId="{A47ADFA6-1A2E-4766-BF5A-C7B8AA497DCB}" destId="{E5556917-C73F-4D59-8B43-2AA64D1137CE}" srcOrd="1" destOrd="0" parTransId="{2136A6AE-9630-45D5-B464-371F63702A62}" sibTransId="{0B384092-D005-447D-9EE0-DB399D2D11F5}"/>
    <dgm:cxn modelId="{294FE022-83ED-4DE6-91B6-730612519CCE}" type="presOf" srcId="{3C09EAF3-45F1-410A-A8EF-926EBFC81020}" destId="{2BA792C3-927E-40F8-8ACE-ADD0CDC23DA8}" srcOrd="0" destOrd="0" presId="urn:microsoft.com/office/officeart/2008/layout/HorizontalMultiLevelHierarchy"/>
    <dgm:cxn modelId="{C6055149-EE4C-4366-9906-61A05B65E697}" srcId="{A47ADFA6-1A2E-4766-BF5A-C7B8AA497DCB}" destId="{2712684F-A42C-4723-9778-1754E6BB1CF8}" srcOrd="3" destOrd="0" parTransId="{F81D9C12-5296-4C4E-9F6B-C07F38DE0EEF}" sibTransId="{C399AC64-464B-4D94-B3D5-D141C2E41EF7}"/>
    <dgm:cxn modelId="{F2BF006B-7AB6-498E-9FF9-A528620CBF37}" type="presOf" srcId="{5E20993A-F3A2-45F9-83D1-8299D564D0EA}" destId="{145FE226-A54D-46FB-B065-350F3FAD2779}" srcOrd="0" destOrd="0" presId="urn:microsoft.com/office/officeart/2008/layout/HorizontalMultiLevelHierarchy"/>
    <dgm:cxn modelId="{DB7E6A4F-0A10-4D2E-80E6-A6ADCBBAD221}" srcId="{A47ADFA6-1A2E-4766-BF5A-C7B8AA497DCB}" destId="{3C09EAF3-45F1-410A-A8EF-926EBFC81020}" srcOrd="0" destOrd="0" parTransId="{5E20993A-F3A2-45F9-83D1-8299D564D0EA}" sibTransId="{05ED0264-9B47-4723-A3BD-CB080533FA14}"/>
    <dgm:cxn modelId="{B46BE47A-6457-48FA-A380-61B055F1D8FE}" type="presOf" srcId="{2136A6AE-9630-45D5-B464-371F63702A62}" destId="{5E486332-B9F5-4EA4-949E-E5CF00073511}" srcOrd="1" destOrd="0" presId="urn:microsoft.com/office/officeart/2008/layout/HorizontalMultiLevelHierarchy"/>
    <dgm:cxn modelId="{E4D144A2-A22A-44F1-BB4B-CFC9912EF534}" type="presOf" srcId="{4B2ED8EA-1498-494C-97FB-2E5DA83DE61F}" destId="{D1C75054-9BE2-49A1-BC29-6C5B70AC51D7}" srcOrd="1" destOrd="0" presId="urn:microsoft.com/office/officeart/2008/layout/HorizontalMultiLevelHierarchy"/>
    <dgm:cxn modelId="{32BB32A9-C446-4CBC-BD2D-EBCB9F43BE06}" type="presOf" srcId="{5574BC5B-5F24-48EA-9711-361AB6992EF9}" destId="{BD58D35B-D31D-4E02-BBE6-F6DB5A9F8CD4}" srcOrd="0" destOrd="0" presId="urn:microsoft.com/office/officeart/2008/layout/HorizontalMultiLevelHierarchy"/>
    <dgm:cxn modelId="{8F0BA3BD-5CBE-4429-9B9F-54AFE451A31B}" type="presOf" srcId="{4B2ED8EA-1498-494C-97FB-2E5DA83DE61F}" destId="{91B7B3FE-0E83-4398-8A65-F65ED4F0507E}" srcOrd="0" destOrd="0" presId="urn:microsoft.com/office/officeart/2008/layout/HorizontalMultiLevelHierarchy"/>
    <dgm:cxn modelId="{C6FC8BC5-8242-4890-B37A-5181A3E5387C}" type="presOf" srcId="{F81D9C12-5296-4C4E-9F6B-C07F38DE0EEF}" destId="{67250771-D95A-4005-9045-41F7AD26A871}" srcOrd="1" destOrd="0" presId="urn:microsoft.com/office/officeart/2008/layout/HorizontalMultiLevelHierarchy"/>
    <dgm:cxn modelId="{66CA09C7-0927-4B29-AFA7-C85D21CB7EC4}" type="presOf" srcId="{F81D9C12-5296-4C4E-9F6B-C07F38DE0EEF}" destId="{528D80AA-1D02-41E5-8BA4-1598151F4291}" srcOrd="0" destOrd="0" presId="urn:microsoft.com/office/officeart/2008/layout/HorizontalMultiLevelHierarchy"/>
    <dgm:cxn modelId="{9B3968D6-F229-43B8-9204-A5ED9C3B439D}" type="presOf" srcId="{A47ADFA6-1A2E-4766-BF5A-C7B8AA497DCB}" destId="{C70AE6C8-45F1-4943-BA64-09F2CD3B2BB7}" srcOrd="0" destOrd="0" presId="urn:microsoft.com/office/officeart/2008/layout/HorizontalMultiLevelHierarchy"/>
    <dgm:cxn modelId="{A06988D6-DB4B-42D2-9065-02BBB2900C3E}" type="presOf" srcId="{E5556917-C73F-4D59-8B43-2AA64D1137CE}" destId="{5523E5F8-EF8F-4FD7-9ACF-B201D5EEA056}" srcOrd="0" destOrd="0" presId="urn:microsoft.com/office/officeart/2008/layout/HorizontalMultiLevelHierarchy"/>
    <dgm:cxn modelId="{387AEFD9-17E6-4D5A-8870-D8149BBD68DD}" srcId="{68E9DEB4-A2E6-4436-91C4-C5A38AF3CB91}" destId="{A47ADFA6-1A2E-4766-BF5A-C7B8AA497DCB}" srcOrd="0" destOrd="0" parTransId="{347CD5A9-8CD1-426D-A2AB-3F08BC07C3DB}" sibTransId="{E8075F66-DCF1-4E67-9F93-69C7CC7F4FE4}"/>
    <dgm:cxn modelId="{63E761DB-DC2E-44D9-9A2A-DE2839AED6FB}" type="presOf" srcId="{5E20993A-F3A2-45F9-83D1-8299D564D0EA}" destId="{33E66D63-7690-49A9-B74A-F1F599E8536A}" srcOrd="1" destOrd="0" presId="urn:microsoft.com/office/officeart/2008/layout/HorizontalMultiLevelHierarchy"/>
    <dgm:cxn modelId="{7ABA4AEB-61F8-49B7-8637-3CF1BE43E107}" type="presOf" srcId="{68E9DEB4-A2E6-4436-91C4-C5A38AF3CB91}" destId="{D3773FE8-53C5-45E3-839D-31B6E3FFC1FB}" srcOrd="0" destOrd="0" presId="urn:microsoft.com/office/officeart/2008/layout/HorizontalMultiLevelHierarchy"/>
    <dgm:cxn modelId="{CE9B5AF2-EED6-4D0C-9BE9-5F861FA050B1}" srcId="{A47ADFA6-1A2E-4766-BF5A-C7B8AA497DCB}" destId="{5574BC5B-5F24-48EA-9711-361AB6992EF9}" srcOrd="2" destOrd="0" parTransId="{4B2ED8EA-1498-494C-97FB-2E5DA83DE61F}" sibTransId="{8D6D041A-6423-45F5-9C76-DF5816855D16}"/>
    <dgm:cxn modelId="{66AC64F4-E918-4A0D-9C9D-92F6AB4C43D1}" type="presOf" srcId="{2136A6AE-9630-45D5-B464-371F63702A62}" destId="{9246130D-45CB-4224-B5B3-8FB2DFE9C4D2}" srcOrd="0" destOrd="0" presId="urn:microsoft.com/office/officeart/2008/layout/HorizontalMultiLevelHierarchy"/>
    <dgm:cxn modelId="{5409056D-D8D0-437C-9E76-83E8016EDECE}" type="presParOf" srcId="{D3773FE8-53C5-45E3-839D-31B6E3FFC1FB}" destId="{3483B80B-1CC4-4731-93EB-B4E467F29336}" srcOrd="0" destOrd="0" presId="urn:microsoft.com/office/officeart/2008/layout/HorizontalMultiLevelHierarchy"/>
    <dgm:cxn modelId="{EDFD8A41-5CB3-447C-B282-7E0156DE4C2E}" type="presParOf" srcId="{3483B80B-1CC4-4731-93EB-B4E467F29336}" destId="{C70AE6C8-45F1-4943-BA64-09F2CD3B2BB7}" srcOrd="0" destOrd="0" presId="urn:microsoft.com/office/officeart/2008/layout/HorizontalMultiLevelHierarchy"/>
    <dgm:cxn modelId="{EAFB9793-DFE9-4BEF-918E-411530776CBF}" type="presParOf" srcId="{3483B80B-1CC4-4731-93EB-B4E467F29336}" destId="{A0F613E1-6017-461C-8DF1-C0A5E137A820}" srcOrd="1" destOrd="0" presId="urn:microsoft.com/office/officeart/2008/layout/HorizontalMultiLevelHierarchy"/>
    <dgm:cxn modelId="{8043B2D4-4881-4C27-9CE5-3D828521B157}" type="presParOf" srcId="{A0F613E1-6017-461C-8DF1-C0A5E137A820}" destId="{145FE226-A54D-46FB-B065-350F3FAD2779}" srcOrd="0" destOrd="0" presId="urn:microsoft.com/office/officeart/2008/layout/HorizontalMultiLevelHierarchy"/>
    <dgm:cxn modelId="{C8A787BF-3317-4CD1-8F23-0E5BBB8F0088}" type="presParOf" srcId="{145FE226-A54D-46FB-B065-350F3FAD2779}" destId="{33E66D63-7690-49A9-B74A-F1F599E8536A}" srcOrd="0" destOrd="0" presId="urn:microsoft.com/office/officeart/2008/layout/HorizontalMultiLevelHierarchy"/>
    <dgm:cxn modelId="{EF786495-A307-47F9-8B96-EE890F1D276F}" type="presParOf" srcId="{A0F613E1-6017-461C-8DF1-C0A5E137A820}" destId="{003B7A1E-B57C-4FC2-9813-D6B9B7FE8900}" srcOrd="1" destOrd="0" presId="urn:microsoft.com/office/officeart/2008/layout/HorizontalMultiLevelHierarchy"/>
    <dgm:cxn modelId="{686E2C3E-474E-4030-8961-5D25EE6F17E9}" type="presParOf" srcId="{003B7A1E-B57C-4FC2-9813-D6B9B7FE8900}" destId="{2BA792C3-927E-40F8-8ACE-ADD0CDC23DA8}" srcOrd="0" destOrd="0" presId="urn:microsoft.com/office/officeart/2008/layout/HorizontalMultiLevelHierarchy"/>
    <dgm:cxn modelId="{68B4034A-0CBB-4A13-931B-0BF94E338735}" type="presParOf" srcId="{003B7A1E-B57C-4FC2-9813-D6B9B7FE8900}" destId="{40B08A4C-CA3E-486A-995B-D33D16FB118F}" srcOrd="1" destOrd="0" presId="urn:microsoft.com/office/officeart/2008/layout/HorizontalMultiLevelHierarchy"/>
    <dgm:cxn modelId="{8A779B1D-3FD6-4EA3-86B3-7DF1D589DA51}" type="presParOf" srcId="{A0F613E1-6017-461C-8DF1-C0A5E137A820}" destId="{9246130D-45CB-4224-B5B3-8FB2DFE9C4D2}" srcOrd="2" destOrd="0" presId="urn:microsoft.com/office/officeart/2008/layout/HorizontalMultiLevelHierarchy"/>
    <dgm:cxn modelId="{4881196A-83F5-4DBF-A71B-E5FBFF767A24}" type="presParOf" srcId="{9246130D-45CB-4224-B5B3-8FB2DFE9C4D2}" destId="{5E486332-B9F5-4EA4-949E-E5CF00073511}" srcOrd="0" destOrd="0" presId="urn:microsoft.com/office/officeart/2008/layout/HorizontalMultiLevelHierarchy"/>
    <dgm:cxn modelId="{F4AED3F2-6597-4103-90B8-5A4271ECCF49}" type="presParOf" srcId="{A0F613E1-6017-461C-8DF1-C0A5E137A820}" destId="{E336F196-94F6-431D-9FA1-B0A8FE8C05F9}" srcOrd="3" destOrd="0" presId="urn:microsoft.com/office/officeart/2008/layout/HorizontalMultiLevelHierarchy"/>
    <dgm:cxn modelId="{CD042AE5-26ED-4050-B80C-478F008DF87A}" type="presParOf" srcId="{E336F196-94F6-431D-9FA1-B0A8FE8C05F9}" destId="{5523E5F8-EF8F-4FD7-9ACF-B201D5EEA056}" srcOrd="0" destOrd="0" presId="urn:microsoft.com/office/officeart/2008/layout/HorizontalMultiLevelHierarchy"/>
    <dgm:cxn modelId="{5ED589F9-5CE8-4DC9-9797-E74454F15D48}" type="presParOf" srcId="{E336F196-94F6-431D-9FA1-B0A8FE8C05F9}" destId="{1FE8B062-C7C8-4F6D-8948-52FD49B0035E}" srcOrd="1" destOrd="0" presId="urn:microsoft.com/office/officeart/2008/layout/HorizontalMultiLevelHierarchy"/>
    <dgm:cxn modelId="{EF9B5250-CDC6-49D3-9D60-9BFB3FA27A78}" type="presParOf" srcId="{A0F613E1-6017-461C-8DF1-C0A5E137A820}" destId="{91B7B3FE-0E83-4398-8A65-F65ED4F0507E}" srcOrd="4" destOrd="0" presId="urn:microsoft.com/office/officeart/2008/layout/HorizontalMultiLevelHierarchy"/>
    <dgm:cxn modelId="{36F597E0-6ED3-416D-AC7A-B9360654DC7A}" type="presParOf" srcId="{91B7B3FE-0E83-4398-8A65-F65ED4F0507E}" destId="{D1C75054-9BE2-49A1-BC29-6C5B70AC51D7}" srcOrd="0" destOrd="0" presId="urn:microsoft.com/office/officeart/2008/layout/HorizontalMultiLevelHierarchy"/>
    <dgm:cxn modelId="{D09F6098-09FD-4A51-99D0-99CD034C330C}" type="presParOf" srcId="{A0F613E1-6017-461C-8DF1-C0A5E137A820}" destId="{622F26F6-B936-4513-9797-E28EB4101E70}" srcOrd="5" destOrd="0" presId="urn:microsoft.com/office/officeart/2008/layout/HorizontalMultiLevelHierarchy"/>
    <dgm:cxn modelId="{76834128-73DD-4177-A988-418EFD61796C}" type="presParOf" srcId="{622F26F6-B936-4513-9797-E28EB4101E70}" destId="{BD58D35B-D31D-4E02-BBE6-F6DB5A9F8CD4}" srcOrd="0" destOrd="0" presId="urn:microsoft.com/office/officeart/2008/layout/HorizontalMultiLevelHierarchy"/>
    <dgm:cxn modelId="{74F0744B-8B4B-4696-B811-7EBEB1B6EF25}" type="presParOf" srcId="{622F26F6-B936-4513-9797-E28EB4101E70}" destId="{CD3CAD08-331F-4A48-95AD-C52C9702810C}" srcOrd="1" destOrd="0" presId="urn:microsoft.com/office/officeart/2008/layout/HorizontalMultiLevelHierarchy"/>
    <dgm:cxn modelId="{5FBE1E99-4944-4975-83A1-3634159C49C5}" type="presParOf" srcId="{A0F613E1-6017-461C-8DF1-C0A5E137A820}" destId="{528D80AA-1D02-41E5-8BA4-1598151F4291}" srcOrd="6" destOrd="0" presId="urn:microsoft.com/office/officeart/2008/layout/HorizontalMultiLevelHierarchy"/>
    <dgm:cxn modelId="{78CE96C4-E14E-45BA-A0EA-E1A309EAD93E}" type="presParOf" srcId="{528D80AA-1D02-41E5-8BA4-1598151F4291}" destId="{67250771-D95A-4005-9045-41F7AD26A871}" srcOrd="0" destOrd="0" presId="urn:microsoft.com/office/officeart/2008/layout/HorizontalMultiLevelHierarchy"/>
    <dgm:cxn modelId="{782C31B4-36A8-4971-B55A-3A68B979C84D}" type="presParOf" srcId="{A0F613E1-6017-461C-8DF1-C0A5E137A820}" destId="{8B652585-D6DC-463A-8BFA-1E6EC055E3AF}" srcOrd="7" destOrd="0" presId="urn:microsoft.com/office/officeart/2008/layout/HorizontalMultiLevelHierarchy"/>
    <dgm:cxn modelId="{3697C587-838B-4B96-8502-BE37FAC87DF7}" type="presParOf" srcId="{8B652585-D6DC-463A-8BFA-1E6EC055E3AF}" destId="{C292805F-E435-449C-A973-AFF4350D662A}" srcOrd="0" destOrd="0" presId="urn:microsoft.com/office/officeart/2008/layout/HorizontalMultiLevelHierarchy"/>
    <dgm:cxn modelId="{B0FA4E91-20C0-4EE3-BC95-D2CB7FFEEEA0}" type="presParOf" srcId="{8B652585-D6DC-463A-8BFA-1E6EC055E3AF}" destId="{961F48C0-19E2-4973-844B-484E54F474B0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8D80AA-1D02-41E5-8BA4-1598151F4291}">
      <dsp:nvSpPr>
        <dsp:cNvPr id="0" name=""/>
        <dsp:cNvSpPr/>
      </dsp:nvSpPr>
      <dsp:spPr>
        <a:xfrm>
          <a:off x="2291008" y="2679099"/>
          <a:ext cx="608951" cy="19104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04475" y="0"/>
              </a:lnTo>
              <a:lnTo>
                <a:pt x="304475" y="1910422"/>
              </a:lnTo>
              <a:lnTo>
                <a:pt x="608951" y="1910422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700" kern="1200">
            <a:latin typeface="DIN Pro Regular" panose="020B0504020101020102" pitchFamily="34" charset="0"/>
            <a:cs typeface="DIN Pro Regular" panose="020B0504020101020102" pitchFamily="34" charset="0"/>
          </a:endParaRPr>
        </a:p>
      </dsp:txBody>
      <dsp:txXfrm>
        <a:off x="2545355" y="3584182"/>
        <a:ext cx="100256" cy="100256"/>
      </dsp:txXfrm>
    </dsp:sp>
    <dsp:sp modelId="{91B7B3FE-0E83-4398-8A65-F65ED4F0507E}">
      <dsp:nvSpPr>
        <dsp:cNvPr id="0" name=""/>
        <dsp:cNvSpPr/>
      </dsp:nvSpPr>
      <dsp:spPr>
        <a:xfrm>
          <a:off x="2291008" y="2679099"/>
          <a:ext cx="608951" cy="6742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04475" y="0"/>
              </a:lnTo>
              <a:lnTo>
                <a:pt x="304475" y="674266"/>
              </a:lnTo>
              <a:lnTo>
                <a:pt x="608951" y="674266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>
            <a:latin typeface="DIN Pro Regular" panose="020B0504020101020102" pitchFamily="34" charset="0"/>
            <a:cs typeface="DIN Pro Regular" panose="020B0504020101020102" pitchFamily="34" charset="0"/>
          </a:endParaRPr>
        </a:p>
      </dsp:txBody>
      <dsp:txXfrm>
        <a:off x="2572770" y="2993518"/>
        <a:ext cx="45427" cy="45427"/>
      </dsp:txXfrm>
    </dsp:sp>
    <dsp:sp modelId="{9246130D-45CB-4224-B5B3-8FB2DFE9C4D2}">
      <dsp:nvSpPr>
        <dsp:cNvPr id="0" name=""/>
        <dsp:cNvSpPr/>
      </dsp:nvSpPr>
      <dsp:spPr>
        <a:xfrm>
          <a:off x="2291008" y="2071529"/>
          <a:ext cx="608951" cy="607569"/>
        </a:xfrm>
        <a:custGeom>
          <a:avLst/>
          <a:gdLst/>
          <a:ahLst/>
          <a:cxnLst/>
          <a:rect l="0" t="0" r="0" b="0"/>
          <a:pathLst>
            <a:path>
              <a:moveTo>
                <a:pt x="0" y="607569"/>
              </a:moveTo>
              <a:lnTo>
                <a:pt x="304475" y="607569"/>
              </a:lnTo>
              <a:lnTo>
                <a:pt x="304475" y="0"/>
              </a:lnTo>
              <a:lnTo>
                <a:pt x="608951" y="0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>
            <a:latin typeface="DIN Pro Regular" panose="020B0504020101020102" pitchFamily="34" charset="0"/>
            <a:cs typeface="DIN Pro Regular" panose="020B0504020101020102" pitchFamily="34" charset="0"/>
          </a:endParaRPr>
        </a:p>
      </dsp:txBody>
      <dsp:txXfrm>
        <a:off x="2573978" y="2353809"/>
        <a:ext cx="43010" cy="43010"/>
      </dsp:txXfrm>
    </dsp:sp>
    <dsp:sp modelId="{145FE226-A54D-46FB-B065-350F3FAD2779}">
      <dsp:nvSpPr>
        <dsp:cNvPr id="0" name=""/>
        <dsp:cNvSpPr/>
      </dsp:nvSpPr>
      <dsp:spPr>
        <a:xfrm>
          <a:off x="2291008" y="695784"/>
          <a:ext cx="608951" cy="1983315"/>
        </a:xfrm>
        <a:custGeom>
          <a:avLst/>
          <a:gdLst/>
          <a:ahLst/>
          <a:cxnLst/>
          <a:rect l="0" t="0" r="0" b="0"/>
          <a:pathLst>
            <a:path>
              <a:moveTo>
                <a:pt x="0" y="1983315"/>
              </a:moveTo>
              <a:lnTo>
                <a:pt x="304475" y="1983315"/>
              </a:lnTo>
              <a:lnTo>
                <a:pt x="304475" y="0"/>
              </a:lnTo>
              <a:lnTo>
                <a:pt x="608951" y="0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700" kern="1200">
            <a:latin typeface="DIN Pro Regular" panose="020B0504020101020102" pitchFamily="34" charset="0"/>
            <a:cs typeface="DIN Pro Regular" panose="020B0504020101020102" pitchFamily="34" charset="0"/>
          </a:endParaRPr>
        </a:p>
      </dsp:txBody>
      <dsp:txXfrm>
        <a:off x="2543616" y="1635574"/>
        <a:ext cx="103734" cy="103734"/>
      </dsp:txXfrm>
    </dsp:sp>
    <dsp:sp modelId="{C70AE6C8-45F1-4943-BA64-09F2CD3B2BB7}">
      <dsp:nvSpPr>
        <dsp:cNvPr id="0" name=""/>
        <dsp:cNvSpPr/>
      </dsp:nvSpPr>
      <dsp:spPr>
        <a:xfrm rot="16200000">
          <a:off x="-1065747" y="1991003"/>
          <a:ext cx="5337319" cy="137619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800" b="1" kern="1200" dirty="0">
              <a:latin typeface="DIN Pro Regular" panose="020B0504020101020102" pitchFamily="34" charset="0"/>
              <a:cs typeface="DIN Pro Regular" panose="020B0504020101020102" pitchFamily="34" charset="0"/>
            </a:rPr>
            <a:t>Чакан жана орто ишкерлик субъекттер</a:t>
          </a:r>
          <a:endParaRPr lang="ru-RU" sz="3800" kern="1200" dirty="0">
            <a:latin typeface="DIN Pro Regular" panose="020B0504020101020102" pitchFamily="34" charset="0"/>
            <a:cs typeface="DIN Pro Regular" panose="020B0504020101020102" pitchFamily="34" charset="0"/>
          </a:endParaRPr>
        </a:p>
      </dsp:txBody>
      <dsp:txXfrm>
        <a:off x="-1065747" y="1991003"/>
        <a:ext cx="5337319" cy="1376192"/>
      </dsp:txXfrm>
    </dsp:sp>
    <dsp:sp modelId="{2BA792C3-927E-40F8-8ACE-ADD0CDC23DA8}">
      <dsp:nvSpPr>
        <dsp:cNvPr id="0" name=""/>
        <dsp:cNvSpPr/>
      </dsp:nvSpPr>
      <dsp:spPr>
        <a:xfrm>
          <a:off x="2899959" y="188738"/>
          <a:ext cx="5389469" cy="101409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800" b="1" kern="1200" dirty="0">
              <a:latin typeface="DIN Pro Regular" panose="020B0504020101020102" pitchFamily="34" charset="0"/>
              <a:ea typeface="Calibri"/>
              <a:cs typeface="DIN Pro Regular" panose="020B0504020101020102" pitchFamily="34" charset="0"/>
            </a:rPr>
            <a:t>Чакан ишканалар</a:t>
          </a:r>
          <a:r>
            <a:rPr lang="ru-RU" sz="2800" kern="1200" dirty="0">
              <a:latin typeface="DIN Pro Regular" panose="020B0504020101020102" pitchFamily="34" charset="0"/>
              <a:cs typeface="DIN Pro Regular" panose="020B0504020101020102" pitchFamily="34" charset="0"/>
            </a:rPr>
            <a:t> 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700" i="1" kern="1200" dirty="0">
              <a:latin typeface="DIN Pro Regular" panose="020B0504020101020102" pitchFamily="34" charset="0"/>
              <a:cs typeface="DIN Pro Regular" panose="020B0504020101020102" pitchFamily="34" charset="0"/>
            </a:rPr>
            <a:t>саны 50 адамга чейинки өндүрүш чөйрөсүндө, 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i="1" kern="1200" dirty="0">
              <a:latin typeface="DIN Pro Regular" panose="020B0504020101020102" pitchFamily="34" charset="0"/>
              <a:cs typeface="DIN Pro Regular" panose="020B0504020101020102" pitchFamily="34" charset="0"/>
            </a:rPr>
            <a:t>кызмат көрсөтүү чөйрөсүндө - 15 адамга чейин </a:t>
          </a:r>
        </a:p>
      </dsp:txBody>
      <dsp:txXfrm>
        <a:off x="2899959" y="188738"/>
        <a:ext cx="5389469" cy="1014090"/>
      </dsp:txXfrm>
    </dsp:sp>
    <dsp:sp modelId="{5523E5F8-EF8F-4FD7-9ACF-B201D5EEA056}">
      <dsp:nvSpPr>
        <dsp:cNvPr id="0" name=""/>
        <dsp:cNvSpPr/>
      </dsp:nvSpPr>
      <dsp:spPr>
        <a:xfrm>
          <a:off x="2899959" y="1456352"/>
          <a:ext cx="5461715" cy="123035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ts val="300"/>
            </a:spcAft>
            <a:buNone/>
          </a:pPr>
          <a:r>
            <a:rPr lang="ru-RU" sz="2800" b="1" kern="1200" dirty="0">
              <a:latin typeface="DIN Pro Regular" panose="020B0504020101020102" pitchFamily="34" charset="0"/>
              <a:ea typeface="Calibri"/>
              <a:cs typeface="DIN Pro Regular" panose="020B0504020101020102" pitchFamily="34" charset="0"/>
            </a:rPr>
            <a:t>Орто ишканалар</a:t>
          </a:r>
          <a:r>
            <a:rPr lang="ru-RU" sz="2800" kern="1200" dirty="0">
              <a:latin typeface="DIN Pro Regular" panose="020B0504020101020102" pitchFamily="34" charset="0"/>
              <a:cs typeface="DIN Pro Regular" panose="020B0504020101020102" pitchFamily="34" charset="0"/>
            </a:rPr>
            <a:t> 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i="1" kern="1200" dirty="0">
              <a:latin typeface="DIN Pro Regular" panose="020B0504020101020102" pitchFamily="34" charset="0"/>
              <a:cs typeface="DIN Pro Regular" panose="020B0504020101020102" pitchFamily="34" charset="0"/>
            </a:rPr>
            <a:t>саны 51 адамдан 200 адамга чейинки өндүрүш чөйрөсүндө, кызмат көрсөтүү чөйрөсүндө - 16 адамдан 50 адамга чейин</a:t>
          </a:r>
        </a:p>
      </dsp:txBody>
      <dsp:txXfrm>
        <a:off x="2899959" y="1456352"/>
        <a:ext cx="5461715" cy="1230355"/>
      </dsp:txXfrm>
    </dsp:sp>
    <dsp:sp modelId="{BD58D35B-D31D-4E02-BBE6-F6DB5A9F8CD4}">
      <dsp:nvSpPr>
        <dsp:cNvPr id="0" name=""/>
        <dsp:cNvSpPr/>
      </dsp:nvSpPr>
      <dsp:spPr>
        <a:xfrm>
          <a:off x="2899959" y="2940230"/>
          <a:ext cx="5389469" cy="82627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kern="1200" dirty="0">
              <a:latin typeface="DIN Pro Regular" panose="020B0504020101020102" pitchFamily="34" charset="0"/>
              <a:ea typeface="Calibri"/>
              <a:cs typeface="DIN Pro Regular" panose="020B0504020101020102" pitchFamily="34" charset="0"/>
            </a:rPr>
            <a:t>Жеке ишкерлер</a:t>
          </a:r>
          <a:endParaRPr lang="ru-RU" sz="3200" kern="1200" dirty="0">
            <a:latin typeface="DIN Pro Regular" panose="020B0504020101020102" pitchFamily="34" charset="0"/>
            <a:cs typeface="DIN Pro Regular" panose="020B0504020101020102" pitchFamily="34" charset="0"/>
          </a:endParaRPr>
        </a:p>
      </dsp:txBody>
      <dsp:txXfrm>
        <a:off x="2899959" y="2940230"/>
        <a:ext cx="5389469" cy="826270"/>
      </dsp:txXfrm>
    </dsp:sp>
    <dsp:sp modelId="{C292805F-E435-449C-A973-AFF4350D662A}">
      <dsp:nvSpPr>
        <dsp:cNvPr id="0" name=""/>
        <dsp:cNvSpPr/>
      </dsp:nvSpPr>
      <dsp:spPr>
        <a:xfrm>
          <a:off x="2899959" y="4020024"/>
          <a:ext cx="5389469" cy="113899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600" b="1" kern="1200" dirty="0">
              <a:latin typeface="DIN Pro Regular" panose="020B0504020101020102" pitchFamily="34" charset="0"/>
              <a:ea typeface="Calibri"/>
              <a:cs typeface="DIN Pro Regular" panose="020B0504020101020102" pitchFamily="34" charset="0"/>
            </a:rPr>
            <a:t>Дыйкан</a:t>
          </a:r>
          <a:r>
            <a:rPr lang="ru-RU" sz="2800" b="1" kern="1200" dirty="0">
              <a:latin typeface="DIN Pro Regular" panose="020B0504020101020102" pitchFamily="34" charset="0"/>
              <a:ea typeface="Calibri"/>
              <a:cs typeface="DIN Pro Regular" panose="020B0504020101020102" pitchFamily="34" charset="0"/>
            </a:rPr>
            <a:t> </a:t>
          </a:r>
          <a:r>
            <a:rPr lang="ru-RU" sz="2600" b="1" kern="1200" dirty="0">
              <a:latin typeface="DIN Pro Regular" panose="020B0504020101020102" pitchFamily="34" charset="0"/>
              <a:ea typeface="Calibri"/>
              <a:cs typeface="DIN Pro Regular" panose="020B0504020101020102" pitchFamily="34" charset="0"/>
            </a:rPr>
            <a:t>(фермердик)</a:t>
          </a:r>
          <a:r>
            <a:rPr lang="ru-RU" sz="2800" b="1" kern="1200" dirty="0">
              <a:latin typeface="DIN Pro Regular" panose="020B0504020101020102" pitchFamily="34" charset="0"/>
              <a:ea typeface="Calibri"/>
              <a:cs typeface="DIN Pro Regular" panose="020B0504020101020102" pitchFamily="34" charset="0"/>
            </a:rPr>
            <a:t> 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600" b="1" kern="1200" dirty="0">
              <a:latin typeface="DIN Pro Regular" panose="020B0504020101020102" pitchFamily="34" charset="0"/>
              <a:ea typeface="Calibri"/>
              <a:cs typeface="DIN Pro Regular" panose="020B0504020101020102" pitchFamily="34" charset="0"/>
            </a:rPr>
            <a:t>чарбалары</a:t>
          </a:r>
          <a:r>
            <a:rPr lang="ru-RU" sz="2600" kern="1200" dirty="0">
              <a:latin typeface="DIN Pro Regular" panose="020B0504020101020102" pitchFamily="34" charset="0"/>
              <a:cs typeface="DIN Pro Regular" panose="020B0504020101020102" pitchFamily="34" charset="0"/>
            </a:rPr>
            <a:t> 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i="1" kern="1200" dirty="0">
              <a:latin typeface="DIN Pro Regular" panose="020B0504020101020102" pitchFamily="34" charset="0"/>
              <a:cs typeface="DIN Pro Regular" panose="020B0504020101020102" pitchFamily="34" charset="0"/>
            </a:rPr>
            <a:t>юридикалык же жеке макамына ээ</a:t>
          </a:r>
        </a:p>
      </dsp:txBody>
      <dsp:txXfrm>
        <a:off x="2899959" y="4020024"/>
        <a:ext cx="5389469" cy="11389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E4FB91-E4E2-4F4A-9549-32C4CD7BFB74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816FCC-19CE-4B9E-95B6-5266DFEBED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077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0254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5803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0730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AE23C6-22F8-0E68-8087-F4505786D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6FB8FF0-8C69-4F30-7AA7-E4A0D04CE5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66500" y="6350923"/>
            <a:ext cx="12300065" cy="52370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0FFEE43-4DC5-016E-8357-9A938A274F3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851" y="5599921"/>
            <a:ext cx="1154083" cy="115408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7982F31-5075-74ED-6E8B-B0BFDEE86DB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2942" y="6509809"/>
            <a:ext cx="1328394" cy="23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86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6.svg"/><Relationship Id="rId7" Type="http://schemas.openxmlformats.org/officeDocument/2006/relationships/image" Target="../media/image20.png"/><Relationship Id="rId12" Type="http://schemas.openxmlformats.org/officeDocument/2006/relationships/image" Target="../media/image25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sv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832CCFF-6D83-21AF-DA1C-F7CD8E53A5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6934" y="-31827"/>
            <a:ext cx="6290733" cy="5401134"/>
          </a:xfrm>
          <a:prstGeom prst="rect">
            <a:avLst/>
          </a:prstGeom>
        </p:spPr>
      </p:pic>
      <p:sp>
        <p:nvSpPr>
          <p:cNvPr id="6" name="Прямоугольник 15">
            <a:extLst>
              <a:ext uri="{FF2B5EF4-FFF2-40B4-BE49-F238E27FC236}">
                <a16:creationId xmlns:a16="http://schemas.microsoft.com/office/drawing/2014/main" id="{109A796F-F81A-ABB0-5471-8B8640DC882B}"/>
              </a:ext>
            </a:extLst>
          </p:cNvPr>
          <p:cNvSpPr/>
          <p:nvPr/>
        </p:nvSpPr>
        <p:spPr>
          <a:xfrm>
            <a:off x="-16934" y="-31826"/>
            <a:ext cx="5763216" cy="4882249"/>
          </a:xfrm>
          <a:custGeom>
            <a:avLst/>
            <a:gdLst>
              <a:gd name="connsiteX0" fmla="*/ 0 w 5801718"/>
              <a:gd name="connsiteY0" fmla="*/ 0 h 4959962"/>
              <a:gd name="connsiteX1" fmla="*/ 5801718 w 5801718"/>
              <a:gd name="connsiteY1" fmla="*/ 0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368581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657338 w 5801718"/>
              <a:gd name="connsiteY2" fmla="*/ 2043507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1941987 w 5763216"/>
              <a:gd name="connsiteY3" fmla="*/ 4430573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5249"/>
              <a:gd name="connsiteY0" fmla="*/ 0 h 4959962"/>
              <a:gd name="connsiteX1" fmla="*/ 5570712 w 5765249"/>
              <a:gd name="connsiteY1" fmla="*/ 9625 h 4959962"/>
              <a:gd name="connsiteX2" fmla="*/ 5763216 w 5765249"/>
              <a:gd name="connsiteY2" fmla="*/ 984728 h 4959962"/>
              <a:gd name="connsiteX3" fmla="*/ 4175048 w 5765249"/>
              <a:gd name="connsiteY3" fmla="*/ 4122565 h 4959962"/>
              <a:gd name="connsiteX4" fmla="*/ 0 w 5765249"/>
              <a:gd name="connsiteY4" fmla="*/ 4959962 h 4959962"/>
              <a:gd name="connsiteX5" fmla="*/ 0 w 5765249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209192"/>
              <a:gd name="connsiteX1" fmla="*/ 5570712 w 5763216"/>
              <a:gd name="connsiteY1" fmla="*/ 9625 h 4209192"/>
              <a:gd name="connsiteX2" fmla="*/ 5763216 w 5763216"/>
              <a:gd name="connsiteY2" fmla="*/ 984728 h 4209192"/>
              <a:gd name="connsiteX3" fmla="*/ 4175048 w 5763216"/>
              <a:gd name="connsiteY3" fmla="*/ 4122565 h 4209192"/>
              <a:gd name="connsiteX4" fmla="*/ 28876 w 5763216"/>
              <a:gd name="connsiteY4" fmla="*/ 4209192 h 4209192"/>
              <a:gd name="connsiteX5" fmla="*/ 0 w 5763216"/>
              <a:gd name="connsiteY5" fmla="*/ 0 h 4209192"/>
              <a:gd name="connsiteX0" fmla="*/ 0 w 5763216"/>
              <a:gd name="connsiteY0" fmla="*/ 0 h 4536451"/>
              <a:gd name="connsiteX1" fmla="*/ 5570712 w 5763216"/>
              <a:gd name="connsiteY1" fmla="*/ 9625 h 4536451"/>
              <a:gd name="connsiteX2" fmla="*/ 5763216 w 5763216"/>
              <a:gd name="connsiteY2" fmla="*/ 984728 h 4536451"/>
              <a:gd name="connsiteX3" fmla="*/ 4175048 w 5763216"/>
              <a:gd name="connsiteY3" fmla="*/ 4122565 h 4536451"/>
              <a:gd name="connsiteX4" fmla="*/ 0 w 5763216"/>
              <a:gd name="connsiteY4" fmla="*/ 4536451 h 4536451"/>
              <a:gd name="connsiteX5" fmla="*/ 0 w 5763216"/>
              <a:gd name="connsiteY5" fmla="*/ 0 h 4536451"/>
              <a:gd name="connsiteX0" fmla="*/ 0 w 5763216"/>
              <a:gd name="connsiteY0" fmla="*/ 0 h 4848486"/>
              <a:gd name="connsiteX1" fmla="*/ 5570712 w 5763216"/>
              <a:gd name="connsiteY1" fmla="*/ 9625 h 4848486"/>
              <a:gd name="connsiteX2" fmla="*/ 5763216 w 5763216"/>
              <a:gd name="connsiteY2" fmla="*/ 984728 h 4848486"/>
              <a:gd name="connsiteX3" fmla="*/ 4175048 w 5763216"/>
              <a:gd name="connsiteY3" fmla="*/ 4122565 h 4848486"/>
              <a:gd name="connsiteX4" fmla="*/ 0 w 5763216"/>
              <a:gd name="connsiteY4" fmla="*/ 4536451 h 4848486"/>
              <a:gd name="connsiteX5" fmla="*/ 0 w 5763216"/>
              <a:gd name="connsiteY5" fmla="*/ 0 h 4848486"/>
              <a:gd name="connsiteX0" fmla="*/ 0 w 5763216"/>
              <a:gd name="connsiteY0" fmla="*/ 0 h 4965470"/>
              <a:gd name="connsiteX1" fmla="*/ 5570712 w 5763216"/>
              <a:gd name="connsiteY1" fmla="*/ 9625 h 4965470"/>
              <a:gd name="connsiteX2" fmla="*/ 5763216 w 5763216"/>
              <a:gd name="connsiteY2" fmla="*/ 984728 h 4965470"/>
              <a:gd name="connsiteX3" fmla="*/ 4175048 w 5763216"/>
              <a:gd name="connsiteY3" fmla="*/ 4122565 h 4965470"/>
              <a:gd name="connsiteX4" fmla="*/ 0 w 5763216"/>
              <a:gd name="connsiteY4" fmla="*/ 4536451 h 4965470"/>
              <a:gd name="connsiteX5" fmla="*/ 0 w 5763216"/>
              <a:gd name="connsiteY5" fmla="*/ 0 h 4965470"/>
              <a:gd name="connsiteX0" fmla="*/ 0 w 5763216"/>
              <a:gd name="connsiteY0" fmla="*/ 0 h 4816920"/>
              <a:gd name="connsiteX1" fmla="*/ 5570712 w 5763216"/>
              <a:gd name="connsiteY1" fmla="*/ 9625 h 4816920"/>
              <a:gd name="connsiteX2" fmla="*/ 5763216 w 5763216"/>
              <a:gd name="connsiteY2" fmla="*/ 984728 h 4816920"/>
              <a:gd name="connsiteX3" fmla="*/ 4175048 w 5763216"/>
              <a:gd name="connsiteY3" fmla="*/ 4122565 h 4816920"/>
              <a:gd name="connsiteX4" fmla="*/ 0 w 5763216"/>
              <a:gd name="connsiteY4" fmla="*/ 4536451 h 4816920"/>
              <a:gd name="connsiteX5" fmla="*/ 0 w 5763216"/>
              <a:gd name="connsiteY5" fmla="*/ 0 h 4816920"/>
              <a:gd name="connsiteX0" fmla="*/ 0 w 5763216"/>
              <a:gd name="connsiteY0" fmla="*/ 0 h 4884711"/>
              <a:gd name="connsiteX1" fmla="*/ 5570712 w 5763216"/>
              <a:gd name="connsiteY1" fmla="*/ 9625 h 4884711"/>
              <a:gd name="connsiteX2" fmla="*/ 5763216 w 5763216"/>
              <a:gd name="connsiteY2" fmla="*/ 984728 h 4884711"/>
              <a:gd name="connsiteX3" fmla="*/ 4175048 w 5763216"/>
              <a:gd name="connsiteY3" fmla="*/ 4122565 h 4884711"/>
              <a:gd name="connsiteX4" fmla="*/ 0 w 5763216"/>
              <a:gd name="connsiteY4" fmla="*/ 4536451 h 4884711"/>
              <a:gd name="connsiteX5" fmla="*/ 0 w 5763216"/>
              <a:gd name="connsiteY5" fmla="*/ 0 h 4884711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1 h 4882250"/>
              <a:gd name="connsiteX1" fmla="*/ 5416708 w 5763216"/>
              <a:gd name="connsiteY1" fmla="*/ 0 h 4882250"/>
              <a:gd name="connsiteX2" fmla="*/ 5763216 w 5763216"/>
              <a:gd name="connsiteY2" fmla="*/ 984729 h 4882250"/>
              <a:gd name="connsiteX3" fmla="*/ 4175048 w 5763216"/>
              <a:gd name="connsiteY3" fmla="*/ 4122566 h 4882250"/>
              <a:gd name="connsiteX4" fmla="*/ 0 w 5763216"/>
              <a:gd name="connsiteY4" fmla="*/ 4536452 h 4882250"/>
              <a:gd name="connsiteX5" fmla="*/ 0 w 5763216"/>
              <a:gd name="connsiteY5" fmla="*/ 1 h 4882250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63216" h="4882249">
                <a:moveTo>
                  <a:pt x="0" y="0"/>
                </a:moveTo>
                <a:lnTo>
                  <a:pt x="5570712" y="9625"/>
                </a:lnTo>
                <a:cubicBezTo>
                  <a:pt x="5663755" y="334659"/>
                  <a:pt x="5708673" y="178431"/>
                  <a:pt x="5763216" y="984728"/>
                </a:cubicBezTo>
                <a:cubicBezTo>
                  <a:pt x="5753591" y="1751541"/>
                  <a:pt x="5599586" y="3009241"/>
                  <a:pt x="4175048" y="4122565"/>
                </a:cubicBezTo>
                <a:cubicBezTo>
                  <a:pt x="3139500" y="4828418"/>
                  <a:pt x="1545687" y="5197386"/>
                  <a:pt x="0" y="4536451"/>
                </a:cubicBez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Эта фигура предназначена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для вставки изображения.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Для этого, выделите белую часть фигуры.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Во вкладке «Формат фигуры» перейдите в: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Заливка -</a:t>
            </a:r>
            <a:r>
              <a:rPr lang="en-U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&gt; </a:t>
            </a: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Рисунок или текстура.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Нажмите кнопку «Вставить»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 укажите сохраненное у вас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 диске изображение.</a:t>
            </a:r>
          </a:p>
          <a:p>
            <a:pPr algn="ctr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F73B566-0D13-FE6C-A13A-2BC036B361D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5109" y="431444"/>
            <a:ext cx="1804574" cy="180457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61690B-38B6-33C1-94F6-CF619733C5C1}"/>
              </a:ext>
            </a:extLst>
          </p:cNvPr>
          <p:cNvSpPr txBox="1">
            <a:spLocks/>
          </p:cNvSpPr>
          <p:nvPr/>
        </p:nvSpPr>
        <p:spPr>
          <a:xfrm>
            <a:off x="5166360" y="2797792"/>
            <a:ext cx="6593655" cy="30182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800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2024-жылдагы </a:t>
            </a:r>
          </a:p>
          <a:p>
            <a:r>
              <a:rPr lang="ru-RU" sz="3800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чакан жана орто ишкерлик субъекттеринин </a:t>
            </a:r>
          </a:p>
          <a:p>
            <a:r>
              <a:rPr lang="ru-RU" sz="3800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ишмердиги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887BBC9F-A2C2-387F-D59D-93F373D95959}"/>
              </a:ext>
            </a:extLst>
          </p:cNvPr>
          <p:cNvSpPr txBox="1">
            <a:spLocks/>
          </p:cNvSpPr>
          <p:nvPr/>
        </p:nvSpPr>
        <p:spPr>
          <a:xfrm>
            <a:off x="6592824" y="5816008"/>
            <a:ext cx="5275813" cy="561774"/>
          </a:xfrm>
          <a:prstGeom prst="rect">
            <a:avLst/>
          </a:prstGeom>
        </p:spPr>
        <p:txBody>
          <a:bodyPr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>
                <a:solidFill>
                  <a:srgbClr val="0059A3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Финансы жана баалар статистикасы башкармалыгы</a:t>
            </a:r>
            <a:br>
              <a:rPr lang="ru-RU" sz="1600" dirty="0">
                <a:solidFill>
                  <a:srgbClr val="0059A3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</a:br>
            <a:r>
              <a:rPr lang="ru-RU" sz="1600" dirty="0">
                <a:solidFill>
                  <a:srgbClr val="0059A3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2025-жылдын 15-октябры</a:t>
            </a:r>
          </a:p>
        </p:txBody>
      </p:sp>
      <p:sp>
        <p:nvSpPr>
          <p:cNvPr id="9" name="Прямоугольник 15">
            <a:extLst>
              <a:ext uri="{FF2B5EF4-FFF2-40B4-BE49-F238E27FC236}">
                <a16:creationId xmlns:a16="http://schemas.microsoft.com/office/drawing/2014/main" id="{718083ED-922F-D867-E317-2249AACC205F}"/>
              </a:ext>
            </a:extLst>
          </p:cNvPr>
          <p:cNvSpPr/>
          <p:nvPr/>
        </p:nvSpPr>
        <p:spPr>
          <a:xfrm>
            <a:off x="-16934" y="0"/>
            <a:ext cx="5763216" cy="4882249"/>
          </a:xfrm>
          <a:custGeom>
            <a:avLst/>
            <a:gdLst>
              <a:gd name="connsiteX0" fmla="*/ 0 w 5801718"/>
              <a:gd name="connsiteY0" fmla="*/ 0 h 4959962"/>
              <a:gd name="connsiteX1" fmla="*/ 5801718 w 5801718"/>
              <a:gd name="connsiteY1" fmla="*/ 0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368581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657338 w 5801718"/>
              <a:gd name="connsiteY2" fmla="*/ 2043507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1941987 w 5763216"/>
              <a:gd name="connsiteY3" fmla="*/ 4430573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5249"/>
              <a:gd name="connsiteY0" fmla="*/ 0 h 4959962"/>
              <a:gd name="connsiteX1" fmla="*/ 5570712 w 5765249"/>
              <a:gd name="connsiteY1" fmla="*/ 9625 h 4959962"/>
              <a:gd name="connsiteX2" fmla="*/ 5763216 w 5765249"/>
              <a:gd name="connsiteY2" fmla="*/ 984728 h 4959962"/>
              <a:gd name="connsiteX3" fmla="*/ 4175048 w 5765249"/>
              <a:gd name="connsiteY3" fmla="*/ 4122565 h 4959962"/>
              <a:gd name="connsiteX4" fmla="*/ 0 w 5765249"/>
              <a:gd name="connsiteY4" fmla="*/ 4959962 h 4959962"/>
              <a:gd name="connsiteX5" fmla="*/ 0 w 5765249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209192"/>
              <a:gd name="connsiteX1" fmla="*/ 5570712 w 5763216"/>
              <a:gd name="connsiteY1" fmla="*/ 9625 h 4209192"/>
              <a:gd name="connsiteX2" fmla="*/ 5763216 w 5763216"/>
              <a:gd name="connsiteY2" fmla="*/ 984728 h 4209192"/>
              <a:gd name="connsiteX3" fmla="*/ 4175048 w 5763216"/>
              <a:gd name="connsiteY3" fmla="*/ 4122565 h 4209192"/>
              <a:gd name="connsiteX4" fmla="*/ 28876 w 5763216"/>
              <a:gd name="connsiteY4" fmla="*/ 4209192 h 4209192"/>
              <a:gd name="connsiteX5" fmla="*/ 0 w 5763216"/>
              <a:gd name="connsiteY5" fmla="*/ 0 h 4209192"/>
              <a:gd name="connsiteX0" fmla="*/ 0 w 5763216"/>
              <a:gd name="connsiteY0" fmla="*/ 0 h 4536451"/>
              <a:gd name="connsiteX1" fmla="*/ 5570712 w 5763216"/>
              <a:gd name="connsiteY1" fmla="*/ 9625 h 4536451"/>
              <a:gd name="connsiteX2" fmla="*/ 5763216 w 5763216"/>
              <a:gd name="connsiteY2" fmla="*/ 984728 h 4536451"/>
              <a:gd name="connsiteX3" fmla="*/ 4175048 w 5763216"/>
              <a:gd name="connsiteY3" fmla="*/ 4122565 h 4536451"/>
              <a:gd name="connsiteX4" fmla="*/ 0 w 5763216"/>
              <a:gd name="connsiteY4" fmla="*/ 4536451 h 4536451"/>
              <a:gd name="connsiteX5" fmla="*/ 0 w 5763216"/>
              <a:gd name="connsiteY5" fmla="*/ 0 h 4536451"/>
              <a:gd name="connsiteX0" fmla="*/ 0 w 5763216"/>
              <a:gd name="connsiteY0" fmla="*/ 0 h 4848486"/>
              <a:gd name="connsiteX1" fmla="*/ 5570712 w 5763216"/>
              <a:gd name="connsiteY1" fmla="*/ 9625 h 4848486"/>
              <a:gd name="connsiteX2" fmla="*/ 5763216 w 5763216"/>
              <a:gd name="connsiteY2" fmla="*/ 984728 h 4848486"/>
              <a:gd name="connsiteX3" fmla="*/ 4175048 w 5763216"/>
              <a:gd name="connsiteY3" fmla="*/ 4122565 h 4848486"/>
              <a:gd name="connsiteX4" fmla="*/ 0 w 5763216"/>
              <a:gd name="connsiteY4" fmla="*/ 4536451 h 4848486"/>
              <a:gd name="connsiteX5" fmla="*/ 0 w 5763216"/>
              <a:gd name="connsiteY5" fmla="*/ 0 h 4848486"/>
              <a:gd name="connsiteX0" fmla="*/ 0 w 5763216"/>
              <a:gd name="connsiteY0" fmla="*/ 0 h 4965470"/>
              <a:gd name="connsiteX1" fmla="*/ 5570712 w 5763216"/>
              <a:gd name="connsiteY1" fmla="*/ 9625 h 4965470"/>
              <a:gd name="connsiteX2" fmla="*/ 5763216 w 5763216"/>
              <a:gd name="connsiteY2" fmla="*/ 984728 h 4965470"/>
              <a:gd name="connsiteX3" fmla="*/ 4175048 w 5763216"/>
              <a:gd name="connsiteY3" fmla="*/ 4122565 h 4965470"/>
              <a:gd name="connsiteX4" fmla="*/ 0 w 5763216"/>
              <a:gd name="connsiteY4" fmla="*/ 4536451 h 4965470"/>
              <a:gd name="connsiteX5" fmla="*/ 0 w 5763216"/>
              <a:gd name="connsiteY5" fmla="*/ 0 h 4965470"/>
              <a:gd name="connsiteX0" fmla="*/ 0 w 5763216"/>
              <a:gd name="connsiteY0" fmla="*/ 0 h 4816920"/>
              <a:gd name="connsiteX1" fmla="*/ 5570712 w 5763216"/>
              <a:gd name="connsiteY1" fmla="*/ 9625 h 4816920"/>
              <a:gd name="connsiteX2" fmla="*/ 5763216 w 5763216"/>
              <a:gd name="connsiteY2" fmla="*/ 984728 h 4816920"/>
              <a:gd name="connsiteX3" fmla="*/ 4175048 w 5763216"/>
              <a:gd name="connsiteY3" fmla="*/ 4122565 h 4816920"/>
              <a:gd name="connsiteX4" fmla="*/ 0 w 5763216"/>
              <a:gd name="connsiteY4" fmla="*/ 4536451 h 4816920"/>
              <a:gd name="connsiteX5" fmla="*/ 0 w 5763216"/>
              <a:gd name="connsiteY5" fmla="*/ 0 h 4816920"/>
              <a:gd name="connsiteX0" fmla="*/ 0 w 5763216"/>
              <a:gd name="connsiteY0" fmla="*/ 0 h 4884711"/>
              <a:gd name="connsiteX1" fmla="*/ 5570712 w 5763216"/>
              <a:gd name="connsiteY1" fmla="*/ 9625 h 4884711"/>
              <a:gd name="connsiteX2" fmla="*/ 5763216 w 5763216"/>
              <a:gd name="connsiteY2" fmla="*/ 984728 h 4884711"/>
              <a:gd name="connsiteX3" fmla="*/ 4175048 w 5763216"/>
              <a:gd name="connsiteY3" fmla="*/ 4122565 h 4884711"/>
              <a:gd name="connsiteX4" fmla="*/ 0 w 5763216"/>
              <a:gd name="connsiteY4" fmla="*/ 4536451 h 4884711"/>
              <a:gd name="connsiteX5" fmla="*/ 0 w 5763216"/>
              <a:gd name="connsiteY5" fmla="*/ 0 h 4884711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1 h 4882250"/>
              <a:gd name="connsiteX1" fmla="*/ 5416708 w 5763216"/>
              <a:gd name="connsiteY1" fmla="*/ 0 h 4882250"/>
              <a:gd name="connsiteX2" fmla="*/ 5763216 w 5763216"/>
              <a:gd name="connsiteY2" fmla="*/ 984729 h 4882250"/>
              <a:gd name="connsiteX3" fmla="*/ 4175048 w 5763216"/>
              <a:gd name="connsiteY3" fmla="*/ 4122566 h 4882250"/>
              <a:gd name="connsiteX4" fmla="*/ 0 w 5763216"/>
              <a:gd name="connsiteY4" fmla="*/ 4536452 h 4882250"/>
              <a:gd name="connsiteX5" fmla="*/ 0 w 5763216"/>
              <a:gd name="connsiteY5" fmla="*/ 1 h 4882250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63216" h="4882249">
                <a:moveTo>
                  <a:pt x="0" y="0"/>
                </a:moveTo>
                <a:lnTo>
                  <a:pt x="5570712" y="9625"/>
                </a:lnTo>
                <a:cubicBezTo>
                  <a:pt x="5663755" y="334659"/>
                  <a:pt x="5708673" y="178431"/>
                  <a:pt x="5763216" y="984728"/>
                </a:cubicBezTo>
                <a:cubicBezTo>
                  <a:pt x="5753591" y="1751541"/>
                  <a:pt x="5599586" y="3009241"/>
                  <a:pt x="4175048" y="4122565"/>
                </a:cubicBezTo>
                <a:cubicBezTo>
                  <a:pt x="3139500" y="4828418"/>
                  <a:pt x="1545687" y="5197386"/>
                  <a:pt x="0" y="4536451"/>
                </a:cubicBezTo>
                <a:lnTo>
                  <a:pt x="0" y="0"/>
                </a:ln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6582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E952D46E-8737-79FB-BE80-F55C84E470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07710487"/>
              </p:ext>
            </p:extLst>
          </p:nvPr>
        </p:nvGraphicFramePr>
        <p:xfrm>
          <a:off x="2638425" y="497385"/>
          <a:ext cx="9220199" cy="53477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Объект 2">
            <a:extLst>
              <a:ext uri="{FF2B5EF4-FFF2-40B4-BE49-F238E27FC236}">
                <a16:creationId xmlns:a16="http://schemas.microsoft.com/office/drawing/2014/main" id="{255E4F6A-1C27-29CA-F8C4-5ECF28F477DA}"/>
              </a:ext>
            </a:extLst>
          </p:cNvPr>
          <p:cNvSpPr txBox="1">
            <a:spLocks/>
          </p:cNvSpPr>
          <p:nvPr/>
        </p:nvSpPr>
        <p:spPr>
          <a:xfrm>
            <a:off x="524933" y="949753"/>
            <a:ext cx="2927951" cy="444302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200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Кыргыз Республикасынын Ɵкмөтүнүн </a:t>
            </a:r>
            <a:br>
              <a:rPr lang="ru-RU" sz="2200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</a:br>
            <a:r>
              <a:rPr lang="ru-RU" sz="2200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1998-жылдын </a:t>
            </a:r>
            <a:br>
              <a:rPr lang="ru-RU" sz="2200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</a:br>
            <a:r>
              <a:rPr lang="ru-RU" sz="2200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17-февралындагы </a:t>
            </a:r>
            <a:br>
              <a:rPr lang="ru-RU" sz="2200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</a:br>
            <a:r>
              <a:rPr lang="ru-RU" sz="2200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№ 78 токтому, Кыргыз Республикасынын Ɵкмөтүнүн </a:t>
            </a:r>
            <a:br>
              <a:rPr lang="ru-RU" sz="2200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</a:br>
            <a:r>
              <a:rPr lang="ru-RU" sz="2200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2002-жылдын </a:t>
            </a:r>
            <a:br>
              <a:rPr lang="ru-RU" sz="2200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</a:br>
            <a:r>
              <a:rPr lang="ru-RU" sz="2200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29-августундагы №590 токтомунун редакциясы эске алынды</a:t>
            </a:r>
          </a:p>
        </p:txBody>
      </p:sp>
    </p:spTree>
    <p:extLst>
      <p:ext uri="{BB962C8B-B14F-4D97-AF65-F5344CB8AC3E}">
        <p14:creationId xmlns:p14="http://schemas.microsoft.com/office/powerpoint/2010/main" val="34880076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7638E9-FD16-B523-B006-B4039378DF60}"/>
              </a:ext>
            </a:extLst>
          </p:cNvPr>
          <p:cNvSpPr txBox="1">
            <a:spLocks/>
          </p:cNvSpPr>
          <p:nvPr/>
        </p:nvSpPr>
        <p:spPr>
          <a:xfrm>
            <a:off x="741581" y="286503"/>
            <a:ext cx="10642699" cy="6736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711200">
              <a:lnSpc>
                <a:spcPct val="80000"/>
              </a:lnSpc>
            </a:pPr>
            <a:r>
              <a:rPr lang="ru-RU" sz="36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ЧОИ субъекттеринин саны </a:t>
            </a:r>
            <a:r>
              <a:rPr lang="ru-RU" sz="2800" i="1" dirty="0">
                <a:solidFill>
                  <a:schemeClr val="tx1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(бирдик)</a:t>
            </a:r>
            <a:endParaRPr kumimoji="0" lang="ru-RU" sz="280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81FFEF23-2AE9-31CF-4555-E75518EF98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8078360"/>
              </p:ext>
            </p:extLst>
          </p:nvPr>
        </p:nvGraphicFramePr>
        <p:xfrm>
          <a:off x="741581" y="960120"/>
          <a:ext cx="10943999" cy="4675270"/>
        </p:xfrm>
        <a:graphic>
          <a:graphicData uri="http://schemas.openxmlformats.org/drawingml/2006/table">
            <a:tbl>
              <a:tblPr/>
              <a:tblGrid>
                <a:gridCol w="34053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46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46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646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2239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2239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57294">
                <a:tc rowSpan="2"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200" dirty="0">
                        <a:latin typeface="DIN Pro Regular" panose="020B0504020101020102" pitchFamily="34" charset="0"/>
                        <a:ea typeface="Calibri"/>
                        <a:cs typeface="DIN Pro Regular" panose="020B0504020101020102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AFDF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i="0" dirty="0">
                          <a:solidFill>
                            <a:schemeClr val="tx1"/>
                          </a:solidFill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2020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AFDF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i="0" dirty="0">
                          <a:solidFill>
                            <a:schemeClr val="tx1"/>
                          </a:solidFill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2023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AFDF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i="0" dirty="0">
                          <a:solidFill>
                            <a:schemeClr val="tx1"/>
                          </a:solidFill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2024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AFDF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solidFill>
                            <a:srgbClr val="C00000"/>
                          </a:solidFill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Ɵсүшү пайыз</a:t>
                      </a:r>
                      <a:r>
                        <a:rPr lang="ru-RU" sz="2200" b="1" kern="1200" baseline="0" dirty="0">
                          <a:solidFill>
                            <a:srgbClr val="C00000"/>
                          </a:solidFill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 менен</a:t>
                      </a:r>
                      <a:endParaRPr lang="ru-RU" sz="2200" b="1" dirty="0">
                        <a:solidFill>
                          <a:srgbClr val="C00000"/>
                        </a:solidFill>
                        <a:latin typeface="DIN Pro Regular" panose="020B0504020101020102" pitchFamily="34" charset="0"/>
                        <a:ea typeface="Calibri"/>
                        <a:cs typeface="DIN Pro Regular" panose="020B0504020101020102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AFDF"/>
                    </a:solidFill>
                  </a:tcPr>
                </a:tc>
                <a:tc hMerge="1"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2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63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solidFill>
                            <a:srgbClr val="C00000"/>
                          </a:solidFill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2020-ж. карата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AFD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solidFill>
                            <a:srgbClr val="C00000"/>
                          </a:solidFill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2023-ж. карата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A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9416">
                <a:tc>
                  <a:txBody>
                    <a:bodyPr/>
                    <a:lstStyle/>
                    <a:p>
                      <a:pPr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Чакан ишканалар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16 302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19 245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24 614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360000" algn="ct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solidFill>
                            <a:srgbClr val="C00000"/>
                          </a:solidFill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51,0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360000" algn="ct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solidFill>
                            <a:srgbClr val="C00000"/>
                          </a:solidFill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27,9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8216">
                <a:tc>
                  <a:txBody>
                    <a:bodyPr/>
                    <a:lstStyle/>
                    <a:p>
                      <a:pPr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Орто ишканалар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717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928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905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360000" algn="ct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solidFill>
                            <a:srgbClr val="C00000"/>
                          </a:solidFill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26,2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360000" algn="ct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solidFill>
                            <a:srgbClr val="C00000"/>
                          </a:solidFill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-2,5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33272">
                <a:tc>
                  <a:txBody>
                    <a:bodyPr/>
                    <a:lstStyle/>
                    <a:p>
                      <a:pPr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Жеке ишкерлер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418 763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459 191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488 365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360000" algn="ct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solidFill>
                            <a:srgbClr val="C00000"/>
                          </a:solidFill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16,6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360000" algn="ct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solidFill>
                            <a:srgbClr val="C00000"/>
                          </a:solidFill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6,4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77494">
                <a:tc>
                  <a:txBody>
                    <a:bodyPr/>
                    <a:lstStyle/>
                    <a:p>
                      <a:pPr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Дыйкан </a:t>
                      </a:r>
                    </a:p>
                    <a:p>
                      <a:pPr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(фермердик) чарбалары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461 581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486 940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474 989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360000" algn="ct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solidFill>
                            <a:srgbClr val="C00000"/>
                          </a:solidFill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2,9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360000" algn="ct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solidFill>
                            <a:srgbClr val="C00000"/>
                          </a:solidFill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-2,5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59717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650CB87A-C9B7-D3B2-BFE1-2C451E7F50E8}"/>
              </a:ext>
            </a:extLst>
          </p:cNvPr>
          <p:cNvSpPr txBox="1">
            <a:spLocks/>
          </p:cNvSpPr>
          <p:nvPr/>
        </p:nvSpPr>
        <p:spPr>
          <a:xfrm>
            <a:off x="644271" y="292609"/>
            <a:ext cx="10913745" cy="11704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711200">
              <a:lnSpc>
                <a:spcPct val="80000"/>
              </a:lnSpc>
              <a:spcBef>
                <a:spcPct val="0"/>
              </a:spcBef>
            </a:pPr>
            <a:r>
              <a:rPr lang="ru-RU" sz="32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2024-жылдагы чакан жана орто ишканалардын аймактар боюнча саны </a:t>
            </a:r>
          </a:p>
          <a:p>
            <a:pPr lvl="0" algn="l" defTabSz="711200">
              <a:lnSpc>
                <a:spcPct val="80000"/>
              </a:lnSpc>
              <a:spcBef>
                <a:spcPct val="0"/>
              </a:spcBef>
            </a:pPr>
            <a:r>
              <a:rPr lang="ru-RU" sz="2400" i="1" dirty="0">
                <a:solidFill>
                  <a:schemeClr val="tx1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(бирдик жана жыйынтыкка карата % менен)</a:t>
            </a:r>
            <a:endParaRPr kumimoji="0" lang="ru-RU" sz="240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6B62C28-07DF-5BBE-B65B-7262C8754F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9697" y="1463040"/>
            <a:ext cx="7778686" cy="4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3403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944742-90E7-D4C9-D10B-6615150FF845}"/>
              </a:ext>
            </a:extLst>
          </p:cNvPr>
          <p:cNvSpPr txBox="1">
            <a:spLocks/>
          </p:cNvSpPr>
          <p:nvPr/>
        </p:nvSpPr>
        <p:spPr>
          <a:xfrm>
            <a:off x="644271" y="292609"/>
            <a:ext cx="10913745" cy="11704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711200">
              <a:lnSpc>
                <a:spcPct val="80000"/>
              </a:lnSpc>
              <a:spcBef>
                <a:spcPct val="0"/>
              </a:spcBef>
            </a:pPr>
            <a:r>
              <a:rPr lang="ru-RU" sz="32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2024-жылдагы </a:t>
            </a:r>
            <a:r>
              <a:rPr lang="ky-KG" sz="32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катталган жеке ишкерлердин </a:t>
            </a:r>
            <a:r>
              <a:rPr lang="ru-RU" sz="32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аймактар боюнча </a:t>
            </a:r>
            <a:r>
              <a:rPr lang="ky-KG" sz="32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саны </a:t>
            </a:r>
            <a:endParaRPr lang="ru-RU" sz="3200" b="1" dirty="0">
              <a:solidFill>
                <a:srgbClr val="0059A3"/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  <a:p>
            <a:pPr lvl="0" algn="l" defTabSz="711200">
              <a:lnSpc>
                <a:spcPct val="80000"/>
              </a:lnSpc>
              <a:spcBef>
                <a:spcPct val="0"/>
              </a:spcBef>
            </a:pPr>
            <a:r>
              <a:rPr lang="ru-RU" sz="2400" i="1" dirty="0">
                <a:solidFill>
                  <a:schemeClr val="tx1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(миң бирдик жана жыйынтыкка карата % менен)</a:t>
            </a:r>
            <a:endParaRPr kumimoji="0" lang="ru-RU" sz="240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75BD3BC-05D1-9F1F-8B3A-6F29B44A15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4955" y="1463040"/>
            <a:ext cx="7934535" cy="4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67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0A03466-2C9D-4E57-70E5-146CF78EAC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3936" y="1382078"/>
            <a:ext cx="7967949" cy="4716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428CA8-E416-BB93-4108-76A174012D5E}"/>
              </a:ext>
            </a:extLst>
          </p:cNvPr>
          <p:cNvSpPr txBox="1">
            <a:spLocks/>
          </p:cNvSpPr>
          <p:nvPr/>
        </p:nvSpPr>
        <p:spPr>
          <a:xfrm>
            <a:off x="644271" y="274321"/>
            <a:ext cx="10913745" cy="11887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711200">
              <a:lnSpc>
                <a:spcPct val="80000"/>
              </a:lnSpc>
              <a:spcBef>
                <a:spcPct val="0"/>
              </a:spcBef>
            </a:pPr>
            <a:r>
              <a:rPr lang="ru-RU" sz="32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2024-жылдагы дыйкан (фермердик) чарбалардын аймактар боюнча саны</a:t>
            </a:r>
            <a:r>
              <a:rPr lang="ru-RU" sz="3200" b="1" baseline="30000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1</a:t>
            </a:r>
          </a:p>
          <a:p>
            <a:pPr lvl="0" algn="l" defTabSz="711200">
              <a:lnSpc>
                <a:spcPct val="80000"/>
              </a:lnSpc>
              <a:spcBef>
                <a:spcPct val="0"/>
              </a:spcBef>
            </a:pPr>
            <a:r>
              <a:rPr lang="ru-RU" sz="2400" i="1" dirty="0">
                <a:solidFill>
                  <a:schemeClr val="tx1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(миң бирдик жана жыйынтыкка карата % менен)</a:t>
            </a:r>
            <a:endParaRPr kumimoji="0" lang="ru-RU" sz="240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3" name="Объект 3">
            <a:extLst>
              <a:ext uri="{FF2B5EF4-FFF2-40B4-BE49-F238E27FC236}">
                <a16:creationId xmlns:a16="http://schemas.microsoft.com/office/drawing/2014/main" id="{0ACDD699-003D-2D79-99AA-7ABBB463870C}"/>
              </a:ext>
            </a:extLst>
          </p:cNvPr>
          <p:cNvSpPr txBox="1">
            <a:spLocks/>
          </p:cNvSpPr>
          <p:nvPr/>
        </p:nvSpPr>
        <p:spPr>
          <a:xfrm>
            <a:off x="644271" y="6017115"/>
            <a:ext cx="6549459" cy="3238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b="0" baseline="30000" dirty="0">
                <a:solidFill>
                  <a:srgbClr val="0059A3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1</a:t>
            </a:r>
            <a:r>
              <a:rPr lang="ru-RU" sz="1400" b="0" dirty="0">
                <a:solidFill>
                  <a:srgbClr val="0059A3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Айыл чарба ишмердиги менен алектенген жеке ишкерлерди кошкондо.</a:t>
            </a:r>
            <a:r>
              <a:rPr lang="ru-RU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9777013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B76B000-A6A7-EE34-0B88-F63407317D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6691" y="1337055"/>
            <a:ext cx="7548001" cy="4716000"/>
          </a:xfrm>
          <a:prstGeom prst="rect">
            <a:avLst/>
          </a:prstGeom>
        </p:spPr>
      </p:pic>
      <p:sp>
        <p:nvSpPr>
          <p:cNvPr id="3" name="Объект 3">
            <a:extLst>
              <a:ext uri="{FF2B5EF4-FFF2-40B4-BE49-F238E27FC236}">
                <a16:creationId xmlns:a16="http://schemas.microsoft.com/office/drawing/2014/main" id="{CD65A708-972C-09D0-772D-B9867269C750}"/>
              </a:ext>
            </a:extLst>
          </p:cNvPr>
          <p:cNvSpPr txBox="1">
            <a:spLocks/>
          </p:cNvSpPr>
          <p:nvPr/>
        </p:nvSpPr>
        <p:spPr>
          <a:xfrm>
            <a:off x="689989" y="6053055"/>
            <a:ext cx="4704969" cy="32945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b="0" baseline="30000" dirty="0">
                <a:solidFill>
                  <a:srgbClr val="0059A3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1 </a:t>
            </a:r>
            <a:r>
              <a:rPr lang="ru-RU" sz="1400" b="0" dirty="0">
                <a:solidFill>
                  <a:srgbClr val="0059A3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Дыйкан (фермердик) чарбаларын кошпогондо.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174B6FE6-C485-8C01-294D-888E682F1708}"/>
              </a:ext>
            </a:extLst>
          </p:cNvPr>
          <p:cNvSpPr txBox="1">
            <a:spLocks/>
          </p:cNvSpPr>
          <p:nvPr/>
        </p:nvSpPr>
        <p:spPr>
          <a:xfrm>
            <a:off x="571119" y="219729"/>
            <a:ext cx="10913745" cy="11704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711200">
              <a:lnSpc>
                <a:spcPct val="80000"/>
              </a:lnSpc>
              <a:spcBef>
                <a:spcPct val="0"/>
              </a:spcBef>
            </a:pPr>
            <a:r>
              <a:rPr lang="ru-RU" sz="32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2024-жылдагы экономикалык ишмердиктин түрлөрү боюнча ЧОИ субъекттеринин саны</a:t>
            </a:r>
            <a:r>
              <a:rPr lang="ru-RU" sz="3200" b="1" baseline="30000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1</a:t>
            </a:r>
          </a:p>
          <a:p>
            <a:pPr lvl="0" algn="l" defTabSz="711200">
              <a:lnSpc>
                <a:spcPct val="80000"/>
              </a:lnSpc>
              <a:spcBef>
                <a:spcPct val="0"/>
              </a:spcBef>
            </a:pPr>
            <a:r>
              <a:rPr lang="ru-RU" sz="2400" i="1" dirty="0">
                <a:solidFill>
                  <a:schemeClr val="tx1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(жыйынтыкка карата % менен)</a:t>
            </a:r>
            <a:endParaRPr kumimoji="0" lang="ru-RU" sz="240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79586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3">
            <a:extLst>
              <a:ext uri="{FF2B5EF4-FFF2-40B4-BE49-F238E27FC236}">
                <a16:creationId xmlns:a16="http://schemas.microsoft.com/office/drawing/2014/main" id="{FB838FEA-FFFC-5021-FC77-C1B01A38FFE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7199987"/>
              </p:ext>
            </p:extLst>
          </p:nvPr>
        </p:nvGraphicFramePr>
        <p:xfrm>
          <a:off x="640997" y="1012262"/>
          <a:ext cx="10079999" cy="5152288"/>
        </p:xfrm>
        <a:graphic>
          <a:graphicData uri="http://schemas.openxmlformats.org/drawingml/2006/table">
            <a:tbl>
              <a:tblPr/>
              <a:tblGrid>
                <a:gridCol w="61899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50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50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72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 </a:t>
                      </a:r>
                      <a:endParaRPr lang="ru-RU" sz="1800" b="1" dirty="0">
                        <a:effectLst/>
                        <a:latin typeface="DIN Pro Regular" panose="020B0504020101020102" pitchFamily="34" charset="0"/>
                        <a:ea typeface="Times New Roman"/>
                        <a:cs typeface="DIN Pro Regular" panose="020B0504020101020102" pitchFamily="34" charset="0"/>
                      </a:endParaRPr>
                    </a:p>
                  </a:txBody>
                  <a:tcPr marL="0" marR="0" marT="0" marB="0" anchor="b">
                    <a:solidFill>
                      <a:srgbClr val="79A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2023</a:t>
                      </a:r>
                      <a:endParaRPr lang="ru-RU" sz="2000" b="1" dirty="0">
                        <a:effectLst/>
                        <a:latin typeface="DIN Pro Regular" panose="020B0504020101020102" pitchFamily="34" charset="0"/>
                        <a:ea typeface="Times New Roman"/>
                        <a:cs typeface="DIN Pro Regular" panose="020B0504020101020102" pitchFamily="34" charset="0"/>
                      </a:endParaRPr>
                    </a:p>
                  </a:txBody>
                  <a:tcPr marL="0" marR="0" marT="0" marB="0" anchor="ctr">
                    <a:solidFill>
                      <a:srgbClr val="79A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2024</a:t>
                      </a:r>
                      <a:endParaRPr lang="ru-RU" sz="2000" b="1" dirty="0">
                        <a:effectLst/>
                        <a:latin typeface="DIN Pro Regular" panose="020B0504020101020102" pitchFamily="34" charset="0"/>
                        <a:ea typeface="Times New Roman"/>
                        <a:cs typeface="DIN Pro Regular" panose="020B0504020101020102" pitchFamily="34" charset="0"/>
                      </a:endParaRPr>
                    </a:p>
                  </a:txBody>
                  <a:tcPr marL="0" marR="0" marT="0" marB="0" anchor="ctr">
                    <a:solidFill>
                      <a:srgbClr val="79A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6856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rgbClr val="0059A3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Кошумча дүң наркынын көлөмү,  </a:t>
                      </a:r>
                      <a:r>
                        <a:rPr lang="ru-RU" sz="2000" b="1" i="1" kern="1200" dirty="0">
                          <a:solidFill>
                            <a:srgbClr val="0059A3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млрд. сом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rgbClr val="0059A3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512,4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rgbClr val="0059A3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664,6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1073">
                <a:tc>
                  <a:txBody>
                    <a:bodyPr/>
                    <a:lstStyle/>
                    <a:p>
                      <a:pPr marL="0" indent="12700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чакан ишканалар</a:t>
                      </a:r>
                    </a:p>
                  </a:txBody>
                  <a:tcPr marL="11430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136,0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235,8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1073">
                <a:tc>
                  <a:txBody>
                    <a:bodyPr/>
                    <a:lstStyle/>
                    <a:p>
                      <a:pPr marL="0" indent="12700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орто ишканалар</a:t>
                      </a:r>
                    </a:p>
                  </a:txBody>
                  <a:tcPr marL="11430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67,4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69,0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1073">
                <a:tc>
                  <a:txBody>
                    <a:bodyPr/>
                    <a:lstStyle/>
                    <a:p>
                      <a:pPr marL="0" indent="12700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жеке ишкерлер</a:t>
                      </a:r>
                    </a:p>
                  </a:txBody>
                  <a:tcPr marL="11430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235,1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282,5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1073">
                <a:tc>
                  <a:txBody>
                    <a:bodyPr/>
                    <a:lstStyle/>
                    <a:p>
                      <a:pPr marL="0" indent="12700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дыйкан (фермердик) чарбалары</a:t>
                      </a:r>
                    </a:p>
                  </a:txBody>
                  <a:tcPr marL="11430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73,9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77,3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5309">
                <a:tc>
                  <a:txBody>
                    <a:bodyPr/>
                    <a:lstStyle/>
                    <a:p>
                      <a:pPr marL="0" indent="-71755" algn="l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rgbClr val="0059A3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ИДПга кошумча дүң наркынын көлөмүнүн салыштырма салмагы, </a:t>
                      </a:r>
                      <a:r>
                        <a:rPr lang="ru-RU" sz="2000" b="1" i="1" kern="1200" dirty="0">
                          <a:solidFill>
                            <a:srgbClr val="0059A3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% менен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rgbClr val="0059A3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38,4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rgbClr val="0059A3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43,6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1073">
                <a:tc>
                  <a:txBody>
                    <a:bodyPr/>
                    <a:lstStyle/>
                    <a:p>
                      <a:pPr marL="0" indent="12700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чакан ишканалар</a:t>
                      </a:r>
                    </a:p>
                  </a:txBody>
                  <a:tcPr marL="11430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10,2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15,5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1073">
                <a:tc>
                  <a:txBody>
                    <a:bodyPr/>
                    <a:lstStyle/>
                    <a:p>
                      <a:pPr marL="0" indent="12700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орто ишканалар</a:t>
                      </a:r>
                    </a:p>
                  </a:txBody>
                  <a:tcPr marL="11430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5,1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4,5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1073">
                <a:tc>
                  <a:txBody>
                    <a:bodyPr/>
                    <a:lstStyle/>
                    <a:p>
                      <a:pPr marL="0" indent="12700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жеке ишкерлер</a:t>
                      </a:r>
                    </a:p>
                  </a:txBody>
                  <a:tcPr marL="11430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17,6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18,5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61073">
                <a:tc>
                  <a:txBody>
                    <a:bodyPr/>
                    <a:lstStyle/>
                    <a:p>
                      <a:pPr marL="0" indent="12700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дыйкан (фермердик) чарбалары</a:t>
                      </a:r>
                    </a:p>
                  </a:txBody>
                  <a:tcPr marL="11430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5,5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5,1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FF948500-BB45-2928-EDE3-440281BA4E52}"/>
              </a:ext>
            </a:extLst>
          </p:cNvPr>
          <p:cNvSpPr txBox="1">
            <a:spLocks/>
          </p:cNvSpPr>
          <p:nvPr/>
        </p:nvSpPr>
        <p:spPr>
          <a:xfrm>
            <a:off x="741581" y="257167"/>
            <a:ext cx="10079999" cy="637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711200">
              <a:lnSpc>
                <a:spcPct val="80000"/>
              </a:lnSpc>
              <a:spcBef>
                <a:spcPct val="0"/>
              </a:spcBef>
            </a:pPr>
            <a:r>
              <a:rPr lang="ru-RU" sz="34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ЧОИ субъекттеринин кошумча дүң наркы </a:t>
            </a:r>
            <a:endParaRPr kumimoji="0" lang="ru-RU" sz="3400" i="1" u="none" strike="noStrike" kern="1200" cap="none" spc="0" normalizeH="0" baseline="0" noProof="0" dirty="0">
              <a:ln>
                <a:noFill/>
              </a:ln>
              <a:solidFill>
                <a:srgbClr val="0059A3"/>
              </a:solidFill>
              <a:effectLst/>
              <a:uLnTx/>
              <a:uFillTx/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22474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3E8F014-0E3D-3174-07AA-B78944B1A8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078" y="1331765"/>
            <a:ext cx="8894835" cy="4852837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E0AE98-384C-EDDA-7241-E2D067883DE1}"/>
              </a:ext>
            </a:extLst>
          </p:cNvPr>
          <p:cNvSpPr txBox="1">
            <a:spLocks/>
          </p:cNvSpPr>
          <p:nvPr/>
        </p:nvSpPr>
        <p:spPr>
          <a:xfrm>
            <a:off x="383095" y="91713"/>
            <a:ext cx="11622977" cy="13715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711200">
              <a:lnSpc>
                <a:spcPct val="80000"/>
              </a:lnSpc>
              <a:spcBef>
                <a:spcPct val="0"/>
              </a:spcBef>
            </a:pPr>
            <a:r>
              <a:rPr lang="ru-RU" sz="30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2024-жылдагы ЧОИ субъекттери тарабынан өндүрүлгөн продукциялардын жана көрсөтүлгөн кызматтардын салыштырма салмагы </a:t>
            </a:r>
            <a:r>
              <a:rPr lang="ru-RU" sz="2000" i="1" dirty="0">
                <a:solidFill>
                  <a:schemeClr val="tx1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(республика боюнча жалпы көлөмүнө карата % менен)</a:t>
            </a:r>
            <a:endParaRPr kumimoji="0" lang="ru-RU" sz="200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0757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592E0F-84D7-B6BB-7ED1-53D122C420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29213" y="1123952"/>
            <a:ext cx="1933574" cy="1933574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9288DCD8-4B50-2A0D-9A6B-95183DC9162F}"/>
              </a:ext>
            </a:extLst>
          </p:cNvPr>
          <p:cNvSpPr txBox="1">
            <a:spLocks/>
          </p:cNvSpPr>
          <p:nvPr/>
        </p:nvSpPr>
        <p:spPr>
          <a:xfrm>
            <a:off x="2164708" y="5546882"/>
            <a:ext cx="1746786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facebook</a:t>
            </a:r>
            <a:endParaRPr lang="ru-RU" sz="2800" dirty="0"/>
          </a:p>
        </p:txBody>
      </p:sp>
      <p:pic>
        <p:nvPicPr>
          <p:cNvPr id="15" name="Рисунок 5">
            <a:extLst>
              <a:ext uri="{FF2B5EF4-FFF2-40B4-BE49-F238E27FC236}">
                <a16:creationId xmlns:a16="http://schemas.microsoft.com/office/drawing/2014/main" id="{248D3090-FB4E-8A89-6EDE-A9FBB3F873C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5045" y="7087587"/>
            <a:ext cx="992878" cy="992878"/>
          </a:xfrm>
          <a:prstGeom prst="rect">
            <a:avLst/>
          </a:prstGeom>
        </p:spPr>
      </p:pic>
      <p:pic>
        <p:nvPicPr>
          <p:cNvPr id="16" name="Рисунок 7">
            <a:extLst>
              <a:ext uri="{FF2B5EF4-FFF2-40B4-BE49-F238E27FC236}">
                <a16:creationId xmlns:a16="http://schemas.microsoft.com/office/drawing/2014/main" id="{139E8173-BBFD-840B-37FF-8A9B7301489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4787" y="7087587"/>
            <a:ext cx="992878" cy="992878"/>
          </a:xfrm>
          <a:prstGeom prst="rect">
            <a:avLst/>
          </a:prstGeom>
        </p:spPr>
      </p:pic>
      <p:pic>
        <p:nvPicPr>
          <p:cNvPr id="17" name="Рисунок 9">
            <a:extLst>
              <a:ext uri="{FF2B5EF4-FFF2-40B4-BE49-F238E27FC236}">
                <a16:creationId xmlns:a16="http://schemas.microsoft.com/office/drawing/2014/main" id="{E83D6BE1-7531-5FF4-FCEB-CA781F8BE8F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4529" y="7087587"/>
            <a:ext cx="992878" cy="992878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58D220EB-3CE9-514C-36A5-B7AFCBAD81E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579418" y="2591257"/>
            <a:ext cx="3102178" cy="3102178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ECF5C5E0-1999-4F7A-FC2A-15F4D17745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271145" y="2591257"/>
            <a:ext cx="3102178" cy="3102178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B5864F34-4D4B-D7D4-E148-B438AF83888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962872" y="2630648"/>
            <a:ext cx="2916234" cy="2916234"/>
          </a:xfrm>
          <a:prstGeom prst="rect">
            <a:avLst/>
          </a:prstGeom>
        </p:spPr>
      </p:pic>
      <p:sp>
        <p:nvSpPr>
          <p:cNvPr id="24" name="Заголовок 1">
            <a:extLst>
              <a:ext uri="{FF2B5EF4-FFF2-40B4-BE49-F238E27FC236}">
                <a16:creationId xmlns:a16="http://schemas.microsoft.com/office/drawing/2014/main" id="{448AC119-4EF3-AB7A-8DE3-9D6528ACBB3D}"/>
              </a:ext>
            </a:extLst>
          </p:cNvPr>
          <p:cNvSpPr txBox="1">
            <a:spLocks/>
          </p:cNvSpPr>
          <p:nvPr/>
        </p:nvSpPr>
        <p:spPr>
          <a:xfrm>
            <a:off x="5816243" y="5504166"/>
            <a:ext cx="1746786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instagram</a:t>
            </a:r>
            <a:endParaRPr lang="ru-RU" sz="2800" dirty="0"/>
          </a:p>
        </p:txBody>
      </p:sp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DDDBA8CC-4E06-2F24-FE2D-66424351D7E8}"/>
              </a:ext>
            </a:extLst>
          </p:cNvPr>
          <p:cNvSpPr txBox="1">
            <a:spLocks/>
          </p:cNvSpPr>
          <p:nvPr/>
        </p:nvSpPr>
        <p:spPr>
          <a:xfrm>
            <a:off x="8962872" y="5404712"/>
            <a:ext cx="1746786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telegram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140163006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275</TotalTime>
  <Words>372</Words>
  <Application>Microsoft Office PowerPoint</Application>
  <PresentationFormat>Широкоэкранный</PresentationFormat>
  <Paragraphs>104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DIN Pro Bold</vt:lpstr>
      <vt:lpstr>DIN Pro Regular</vt:lpstr>
      <vt:lpstr>Обложка</vt:lpstr>
      <vt:lpstr>1_Обложка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Proto</dc:creator>
  <cp:lastModifiedBy>Малика Абдукадирова</cp:lastModifiedBy>
  <cp:revision>37</cp:revision>
  <dcterms:created xsi:type="dcterms:W3CDTF">2024-10-02T10:12:32Z</dcterms:created>
  <dcterms:modified xsi:type="dcterms:W3CDTF">2025-10-14T14:09:05Z</dcterms:modified>
</cp:coreProperties>
</file>