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1"/>
  </p:notesMasterIdLst>
  <p:handoutMasterIdLst>
    <p:handoutMasterId r:id="rId12"/>
  </p:handoutMasterIdLst>
  <p:sldIdLst>
    <p:sldId id="379" r:id="rId2"/>
    <p:sldId id="388" r:id="rId3"/>
    <p:sldId id="387" r:id="rId4"/>
    <p:sldId id="406" r:id="rId5"/>
    <p:sldId id="391" r:id="rId6"/>
    <p:sldId id="392" r:id="rId7"/>
    <p:sldId id="394" r:id="rId8"/>
    <p:sldId id="409" r:id="rId9"/>
    <p:sldId id="378" r:id="rId10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3177D"/>
    <a:srgbClr val="B9CD76"/>
    <a:srgbClr val="006600"/>
    <a:srgbClr val="69BFFF"/>
    <a:srgbClr val="003300"/>
    <a:srgbClr val="4D9505"/>
    <a:srgbClr val="DD23A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10" autoAdjust="0"/>
    <p:restoredTop sz="99828" autoAdjust="0"/>
  </p:normalViewPr>
  <p:slideViewPr>
    <p:cSldViewPr>
      <p:cViewPr>
        <p:scale>
          <a:sx n="100" d="100"/>
          <a:sy n="100" d="100"/>
        </p:scale>
        <p:origin x="1512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10.05.2024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907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9907"/>
            <a:ext cx="2946246" cy="495134"/>
          </a:xfrm>
          <a:prstGeom prst="rect">
            <a:avLst/>
          </a:prstGeom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4953"/>
            <a:ext cx="5435896" cy="44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Click to edit Master text styles</a:t>
            </a:r>
          </a:p>
          <a:p>
            <a:pPr lvl="1"/>
            <a:r>
              <a:rPr lang="ru-RU" noProof="0"/>
              <a:t>Second level</a:t>
            </a:r>
          </a:p>
          <a:p>
            <a:pPr lvl="2"/>
            <a:r>
              <a:rPr lang="ru-RU" noProof="0"/>
              <a:t>Third level</a:t>
            </a:r>
          </a:p>
          <a:p>
            <a:pPr lvl="3"/>
            <a:r>
              <a:rPr lang="ru-RU" noProof="0"/>
              <a:t>Fourth level</a:t>
            </a:r>
          </a:p>
          <a:p>
            <a:pPr lvl="4"/>
            <a:r>
              <a:rPr lang="ru-RU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907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07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4FF9-7106-4B0C-957D-9CF39ABA9901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3E7E7-E71D-4FC9-B419-577C760DB4C7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5A1798-480A-47BE-B489-1F51BE577D69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0601B-F43C-43D2-BD19-DBEFE29B39CF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C634E-D59B-4384-941F-3FF551528039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7F4FB-553C-4245-8076-D3D4CAE4A598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3F310-C185-46AD-8D92-0D51B9537B12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4C7BC-F127-4F17-9E5E-B26BFA72BE34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6D43C-87BE-4BBB-AB1C-6F4AECB3A88D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7887A-8EF7-4099-9103-E2BFC85AFD80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08578-FBA1-497E-BD26-5BDFCE16571A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10"/>
          <p:cNvSpPr>
            <a:spLocks/>
          </p:cNvSpPr>
          <p:nvPr/>
        </p:nvSpPr>
        <p:spPr bwMode="auto">
          <a:xfrm>
            <a:off x="1447800" y="213519"/>
            <a:ext cx="7543800" cy="100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600" b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62200" y="5562600"/>
            <a:ext cx="4267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2024-жылдын 11-майы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статистикасы бөлүмү</a:t>
            </a:r>
          </a:p>
        </p:txBody>
      </p:sp>
      <p:sp>
        <p:nvSpPr>
          <p:cNvPr id="8" name="WordArt 11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7437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</a:endParaRPr>
          </a:p>
        </p:txBody>
      </p:sp>
      <p:pic>
        <p:nvPicPr>
          <p:cNvPr id="10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841" y="312177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87450" y="333375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35458" y="1524000"/>
            <a:ext cx="7920681" cy="320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2023-жылдагы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 банктардын жана банктык эмес финансылык-кредиттик уюмдардын (БэФКУ)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ишмердигинин к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рс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64241" y="327058"/>
            <a:ext cx="7896932" cy="838200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 банктар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944"/>
            <a:ext cx="8382000" cy="4441856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-"/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республикада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 банк иш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ү, а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нын ичинен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банк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капиталдын катышуусу менен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банк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жоюлуу стадиясында турат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бир банктан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ишмердик ж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лицензиясы кайра чакыртылып алынган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мекемелеринин </a:t>
            </a:r>
            <a:r>
              <a:rPr lang="ky-KG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тарамын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республиканын бардык региондорундагы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алардын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321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филиалы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банктарда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иштегендердин саны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20,4 </a:t>
            </a:r>
            <a:r>
              <a:rPr lang="ky-KG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ky-KG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 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-"/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Кардарлардын эсептеринин саны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11,4 миллионго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жетти, алардын жалпы санынын 96,5%ы (11 миллионго жакын) жеке жактарга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туура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келди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2</a:t>
            </a: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64240" y="286906"/>
            <a:ext cx="8046359" cy="1008495"/>
          </a:xfrm>
        </p:spPr>
        <p:txBody>
          <a:bodyPr>
            <a:normAutofit/>
          </a:bodyPr>
          <a:lstStyle/>
          <a:p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Коммерциялык банктардын ишмердигинин финансылык 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рс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5373" cy="388619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-"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банктардын кирешелери 2022-жылга салыштырмалуу 14,3%га көбөйүп,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 миллиард </a:t>
            </a:r>
            <a:r>
              <a:rPr lang="ru-RU" alt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сомду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-"/>
            </a:pP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2023-жылдын жыйынтыгы </a:t>
            </a:r>
            <a:r>
              <a:rPr lang="ru-RU" alt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26,3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млрд. сом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суммасында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сальдолоштурулган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 алынды,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2022-жылдын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деңгээлинен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7,2%га </a:t>
            </a:r>
            <a:r>
              <a:rPr lang="ru-RU" alt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өп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-"/>
            </a:pP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банк пайда алды, 1 банк чыгым тартты.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-"/>
            </a:pP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пайданын көлөмү боюнча алдыңкы позицияны «Айыл Банк»</a:t>
            </a:r>
            <a:r>
              <a:rPr lang="ky-KG" sz="2400" dirty="0"/>
              <a:t>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ААК жана «КЫРГЫЗСТАН коммерциялык банкы» ээледи.</a:t>
            </a:r>
            <a:endParaRPr lang="ru-RU" alt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3</a:t>
            </a: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572" y="304800"/>
            <a:ext cx="7998028" cy="914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 депозиттери жана коммерциялык б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анктардын кредиттери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12572" y="1333570"/>
            <a:ext cx="8226628" cy="437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банктардагы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салымдарынын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жылдын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ичинде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дээрлик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млн.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эсептерге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(же 36%га)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көбөйүп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миллионго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жакын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ү,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мобилдик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банкинг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системасынын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үгүшү менен камсыздалган.</a:t>
            </a:r>
            <a:endParaRPr lang="ky-KG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банктардын депозиттик эсептерине (чыгып кетүү агымын эсепке алуу менен)  </a:t>
            </a:r>
            <a:r>
              <a:rPr lang="ky-KG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45,7 млрд. сом 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суммадагы калктын каражаттары тартылды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2024-жылдын 1-январына карата калктын салымдарынын калдыктары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214,3 млрд.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сомду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ү.</a:t>
            </a:r>
          </a:p>
          <a:p>
            <a:pPr marL="342900" indent="-342900" eaLnBrk="1" hangingPunct="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банктар </a:t>
            </a:r>
            <a:r>
              <a:rPr lang="ru-RU" alt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тарабынан</a:t>
            </a:r>
            <a:r>
              <a:rPr lang="ru-RU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берилген</a:t>
            </a:r>
            <a:r>
              <a:rPr lang="ru-RU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</a:t>
            </a:r>
            <a:r>
              <a:rPr lang="ru-RU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өлөмү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дээрлик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 млрд. </a:t>
            </a:r>
            <a:r>
              <a:rPr lang="ru-RU" alt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сомго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жетти</a:t>
            </a:r>
            <a:r>
              <a:rPr lang="ru-RU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alt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Ачык</a:t>
            </a:r>
            <a:r>
              <a:rPr lang="ru-RU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кредиттик портфель</a:t>
            </a:r>
            <a:r>
              <a:rPr lang="ky-KG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жылдын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ичинде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26,5%га өсүп,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alt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ылдын</a:t>
            </a:r>
            <a:r>
              <a:rPr lang="ru-RU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аягына</a:t>
            </a:r>
            <a:r>
              <a:rPr lang="ru-RU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258,3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млрд. </a:t>
            </a:r>
            <a:r>
              <a:rPr lang="ru-RU" alt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сомду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ү.</a:t>
            </a:r>
            <a:endParaRPr lang="ky-KG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Банктардын кредиттик портфелинин к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мүнүн 51%ы (131,7 млрд. сому) Бишкек шаарынын зайымчыларына туура келди.</a:t>
            </a:r>
          </a:p>
          <a:p>
            <a:pPr marL="285750" indent="-28575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жактардын кредиттерине кредиттик </a:t>
            </a:r>
            <a:r>
              <a:rPr lang="ru-RU" alt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портфелдин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59%ы </a:t>
            </a:r>
            <a:r>
              <a:rPr lang="ky-KG" alt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туура </a:t>
            </a:r>
            <a:r>
              <a:rPr lang="ky-KG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келди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  <p:extLst>
      <p:ext uri="{BB962C8B-B14F-4D97-AF65-F5344CB8AC3E}">
        <p14:creationId xmlns:p14="http://schemas.microsoft.com/office/powerpoint/2010/main" val="335679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24" y="228601"/>
            <a:ext cx="8439151" cy="838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alt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Алуунун максаттары </a:t>
            </a:r>
            <a:r>
              <a:rPr lang="ru-RU" alt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 банктардын кредиттери</a:t>
            </a:r>
            <a:br>
              <a:rPr lang="ru-RU" alt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 жалпы көлөмүнө карата пайыз менен</a:t>
            </a:r>
            <a:r>
              <a:rPr lang="ru-RU" alt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5</a:t>
            </a:r>
          </a:p>
        </p:txBody>
      </p:sp>
      <p:pic>
        <p:nvPicPr>
          <p:cNvPr id="15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89DF7F-E0BE-0B40-44F9-2EC524470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23" y="1066802"/>
            <a:ext cx="8370449" cy="4778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381000"/>
            <a:ext cx="8003973" cy="916461"/>
          </a:xfrm>
        </p:spPr>
        <p:txBody>
          <a:bodyPr>
            <a:normAutofit/>
          </a:bodyPr>
          <a:lstStyle/>
          <a:p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Банктык эмес финансылык-кредиттик уюмдар (БэФКУ)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38316" y="1371600"/>
            <a:ext cx="8124684" cy="4540873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республикада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621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банктык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эмес финансылык-кредиттик уюмдар иш жүргүздү, анын ичинде: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en-US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 микрокредиттик уюм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373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өө</a:t>
            </a:r>
            <a:r>
              <a:rPr lang="ky-K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alt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кредиттик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союздар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адистештирилген финансылык-кредиттик мекеме (ФККС)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Аларда иштегендердин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саны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адамды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түздү.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Республиканын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аймагында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алардын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407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филиалы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ишмердигин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жүргүзүштү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Кардарлардын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(юридикалык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жеке жактар)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дээрлик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763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ңге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кирешелер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2022-жылга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салыштырмалуу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29%га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өбөйүп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13,6 млрд. сомду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2023-жылдын жыйынтыгы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4,6 млрд. сом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 алынды, бул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өткөн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жылдын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21,7%га 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Пайданын жалпы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88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%ы микрокредиттик уюмдар тарабынан алынды.</a:t>
            </a: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6</a:t>
            </a: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912473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11941" y="5905249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80999"/>
            <a:ext cx="8435975" cy="76200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БэФКУ кредиттери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1" y="1219200"/>
            <a:ext cx="8239660" cy="4457071"/>
          </a:xfrm>
        </p:spPr>
        <p:txBody>
          <a:bodyPr>
            <a:normAutofit lnSpcReduction="10000"/>
          </a:bodyPr>
          <a:lstStyle/>
          <a:p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2023-жылы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БэФКУ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тарабынан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 млрд. сом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суммасында кредиттер берилди.</a:t>
            </a:r>
            <a:r>
              <a:rPr lang="ru-RU" alt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2023-жылдын аягына карата кредиттик портфелдин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млрд. </a:t>
            </a:r>
            <a:r>
              <a:rPr lang="ru-RU" alt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сомду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ү. </a:t>
            </a:r>
          </a:p>
          <a:p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жалпы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мүнүн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97%дан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ашыгы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улуттук валютада берилди.</a:t>
            </a:r>
          </a:p>
          <a:p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жактарга кредит бер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кредиттик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портфелдин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94,5%ы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туура келди.</a:t>
            </a:r>
          </a:p>
          <a:p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 негизги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алуучулар тарабынан алынган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40000" indent="0">
              <a:buFont typeface="Wingdings" panose="05000000000000000000" pitchFamily="2" charset="2"/>
              <a:buChar char="§"/>
            </a:pP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Бишкек шаары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540000" indent="0">
              <a:buFont typeface="Wingdings" panose="05000000000000000000" pitchFamily="2" charset="2"/>
              <a:buChar char="§"/>
            </a:pP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Ош облусу жана Ош шаары (19%га жакын) </a:t>
            </a:r>
          </a:p>
          <a:p>
            <a:pPr marL="540000" indent="0">
              <a:buFont typeface="Wingdings" panose="05000000000000000000" pitchFamily="2" charset="2"/>
              <a:buChar char="§"/>
            </a:pP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облусу (16%) </a:t>
            </a:r>
          </a:p>
          <a:p>
            <a:pPr marL="540000" indent="0">
              <a:buFont typeface="Wingdings" panose="05000000000000000000" pitchFamily="2" charset="2"/>
              <a:buChar char="§"/>
            </a:pP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Жалал-Абад облусу (12,6%).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1"/>
            <a:ext cx="8435975" cy="1066800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ru-RU" alt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Алуунун максаттары боюнча БэФКУ кредиттери</a:t>
            </a:r>
            <a:br>
              <a:rPr lang="ru-RU" alt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кредиттердин жалпы көлөмүнө карата пайыз менен</a:t>
            </a:r>
            <a:r>
              <a:rPr lang="ru-RU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8</a:t>
            </a:r>
          </a:p>
        </p:txBody>
      </p:sp>
      <p:pic>
        <p:nvPicPr>
          <p:cNvPr id="1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D6D54C-FA86-C746-E9D3-2E4A1B615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143000"/>
            <a:ext cx="8101720" cy="46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6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85800" y="1600200"/>
            <a:ext cx="8077200" cy="3002392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 бурганыңыздар үчүн рахмат!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12505</TotalTime>
  <Words>679</Words>
  <Application>Microsoft Office PowerPoint</Application>
  <PresentationFormat>Экран (4:3)</PresentationFormat>
  <Paragraphs>62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Коммерциялык банктар</vt:lpstr>
      <vt:lpstr>Коммерциялык банктардын ишмердигинин финансылык көрсөткүчтөрү  </vt:lpstr>
      <vt:lpstr>Калктын депозиттери жана коммерциялык банктардын кредиттери</vt:lpstr>
      <vt:lpstr>Алуунун максаттары боюнча банктардын кредиттери (кредиттердин жалпы көлөмүнө карата пайыз менен)</vt:lpstr>
      <vt:lpstr>Банктык эмес финансылык-кредиттик уюмдар (БэФКУ)</vt:lpstr>
      <vt:lpstr>БэФКУ кредиттери</vt:lpstr>
      <vt:lpstr>Алуунун максаттары боюнча БэФКУ кредиттери (кредиттердин жалпы көлөмүнө карата пайыз менен)</vt:lpstr>
      <vt:lpstr>Презентация PowerPoint</vt:lpstr>
    </vt:vector>
  </TitlesOfParts>
  <Company>UNICEF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Малика Абдукадирова</cp:lastModifiedBy>
  <cp:revision>571</cp:revision>
  <cp:lastPrinted>2018-11-30T05:25:51Z</cp:lastPrinted>
  <dcterms:created xsi:type="dcterms:W3CDTF">2009-04-16T08:20:23Z</dcterms:created>
  <dcterms:modified xsi:type="dcterms:W3CDTF">2024-05-10T05:52:36Z</dcterms:modified>
</cp:coreProperties>
</file>