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2" r:id="rId3"/>
    <p:sldId id="257" r:id="rId4"/>
    <p:sldId id="292" r:id="rId5"/>
    <p:sldId id="293" r:id="rId6"/>
    <p:sldId id="294" r:id="rId7"/>
    <p:sldId id="295" r:id="rId8"/>
    <p:sldId id="297" r:id="rId9"/>
    <p:sldId id="298" r:id="rId10"/>
    <p:sldId id="299" r:id="rId11"/>
    <p:sldId id="300" r:id="rId12"/>
    <p:sldId id="301" r:id="rId13"/>
    <p:sldId id="302" r:id="rId14"/>
    <p:sldId id="288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2"/>
          </p14:sldIdLst>
        </p14:section>
        <p14:section name="Основная часть" id="{1F1C8C30-0E0A-473A-85B6-DBD365E752C7}">
          <p14:sldIdLst>
            <p14:sldId id="257"/>
            <p14:sldId id="292"/>
            <p14:sldId id="293"/>
            <p14:sldId id="294"/>
            <p14:sldId id="295"/>
            <p14:sldId id="297"/>
            <p14:sldId id="298"/>
            <p14:sldId id="299"/>
            <p14:sldId id="300"/>
            <p14:sldId id="301"/>
            <p14:sldId id="302"/>
            <p14:sldId id="288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0702" autoAdjust="0"/>
  </p:normalViewPr>
  <p:slideViewPr>
    <p:cSldViewPr snapToGrid="0">
      <p:cViewPr varScale="1">
        <p:scale>
          <a:sx n="71" d="100"/>
          <a:sy n="71" d="100"/>
        </p:scale>
        <p:origin x="54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%20-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5\12%20&#1080;&#1102;&#1085;&#1103;%20_&#1089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hmanova\Desktop\&#1055;&#1088;&#1077;&#1079;&#1077;&#1085;&#1090;&#1072;&#1094;&#1080;&#1103;\2025\12%20&#1080;&#1102;&#1085;&#1103;%20_&#1089;&#1086;&#1094;&#1086;&#1073;&#1077;&#1089;&#1087;&#1077;&#1095;&#1077;&#1085;&#1080;&#1077;\&#1043;&#1088;&#1072;&#1092;&#1080;&#1082;&#1080;&#1057;&#1086;&#1094;&#1086;&#1073;&#1077;&#1089;&#1087;&#1077;&#1095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5\12%20&#1080;&#1102;&#1085;&#1103;%20_&#1089;&#1086;&#1094;&#1086;&#1073;&#1077;&#1089;&#1087;&#1077;&#1095;&#1077;&#1085;&#1080;&#1077;\&#1043;&#1088;&#1072;&#1092;&#1080;&#1082;&#1080;&#1057;&#1086;&#1094;&#1086;&#1073;&#1077;&#1089;&#1087;&#1077;&#109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2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3.2786098383259112E-2"/>
                  <c:y val="9.5141743364098226E-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defRPr>
                    </a:pPr>
                    <a:fld id="{5F82C2F6-6ED8-4AED-94C4-8A42A1A41864}" type="CATEGORYNAME"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[ИМЯ КАТЕГОРИИ]</a:t>
                    </a:fld>
                    <a:r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; </a:t>
                    </a:r>
                  </a:p>
                  <a:p>
                    <a:pPr>
                      <a:defRPr sz="140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defRPr>
                    </a:pPr>
                    <a:fld id="{70D93249-D5F1-491C-B411-654976359B85}" type="VALUE"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[ЗНАЧЕНИЕ]</a:t>
                    </a:fld>
                    <a:r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82344133427603"/>
                      <c:h val="0.2466344675412119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421330844498605"/>
                  <c:y val="-7.600425364735288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defRPr>
                    </a:pPr>
                    <a:fld id="{BFBB7DE7-B904-48F7-8FC5-A0D57BEFD941}" type="CATEGORYNAME"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[ИМЯ КАТЕГОРИИ]</a:t>
                    </a:fld>
                    <a:r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; </a:t>
                    </a:r>
                  </a:p>
                  <a:p>
                    <a:pPr>
                      <a:defRPr sz="140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defRPr>
                    </a:pPr>
                    <a:fld id="{03F1F7A3-D569-4C6F-B438-02D5E5C2E9DF}" type="VALUE"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[ЗНАЧЕНИЕ]</a:t>
                    </a:fld>
                    <a:r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49502447355656"/>
                      <c:h val="0.2676886294044861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0009963367873244"/>
                  <c:y val="-6.528792281231503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defRPr>
                    </a:pPr>
                    <a:fld id="{BBE1F04D-A76E-48B7-8144-36F1E776607C}" type="CATEGORYNAME"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[ИМЯ КАТЕГОРИИ]</a:t>
                    </a:fld>
                    <a:r>
                      <a:rPr lang="ru-RU" sz="1400" b="1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; </a:t>
                    </a:r>
                    <a:fld id="{CC416A89-C767-47EE-95AF-B73BC0A08D9A}" type="VALUE"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[ЗНАЧЕНИЕ]</a:t>
                    </a:fld>
                    <a:r>
                      <a:rPr lang="ru-RU" sz="1400" b="1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44749623172821"/>
                      <c:h val="0.1906442585123326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3.0618677087843556E-2"/>
                  <c:y val="0.2098374779288097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defRPr>
                    </a:pPr>
                    <a:fld id="{ADDE5456-ABCC-4A50-9DC6-F89E2A030DD3}" type="CATEGORYNAME"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[ИМЯ КАТЕГОРИИ]</a:t>
                    </a:fld>
                    <a:r>
                      <a:rPr lang="ru-RU" sz="1400" b="1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; </a:t>
                    </a:r>
                    <a:fld id="{6AAF831C-8D4A-4986-94D0-DB5ADB682D1C}" type="VALUE">
                      <a:rPr lang="ru-RU" sz="1400" b="1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[ЗНАЧЕНИЕ]</a:t>
                    </a:fld>
                    <a:r>
                      <a:rPr lang="ru-RU" sz="1400" b="1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88238548821029"/>
                      <c:h val="0.213802311685777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7820141156870837"/>
                  <c:y val="2.120555199777152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defRPr>
                    </a:pPr>
                    <a:fld id="{1D2E0080-4576-4517-8BDB-628BEA97070D}" type="CATEGORYNAME"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pPr>
                        <a:defRPr sz="14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defRPr>
                      </a:pPr>
                      <a:t>[ИМЯ КАТЕГОРИИ]</a:t>
                    </a:fld>
                    <a:r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;</a:t>
                    </a:r>
                  </a:p>
                  <a:p>
                    <a:pPr>
                      <a:defRPr sz="140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defRPr>
                    </a:pPr>
                    <a:r>
                      <a:rPr lang="ru-RU" sz="1400" b="1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rPr>
                      <a:t>2,0%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07736881531938"/>
                      <c:h val="0.16125798155585383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spc="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'[ГрафикиСоцобеспеч.xlsx]графики 2023'!$A$35:$A$39</c:f>
              <c:strCache>
                <c:ptCount val="5"/>
                <c:pt idx="0">
                  <c:v>Лица с ограниченными возможностями здоровья с детства</c:v>
                </c:pt>
                <c:pt idx="1">
                  <c:v>Лица с ограниченными возможностями здоровья от общего заболевания</c:v>
                </c:pt>
                <c:pt idx="2">
                  <c:v>Получатели по случаю потери кормильца</c:v>
                </c:pt>
                <c:pt idx="3">
                  <c:v>Дети с ограниченными возможностями здоровья </c:v>
                </c:pt>
                <c:pt idx="4">
                  <c:v>Другие виды пособий</c:v>
                </c:pt>
              </c:strCache>
            </c:strRef>
          </c:cat>
          <c:val>
            <c:numRef>
              <c:f>'[ГрафикиСоцобеспеч.xlsx]графики 2023'!$B$35:$B$39</c:f>
              <c:numCache>
                <c:formatCode>#\ ##0.0</c:formatCode>
                <c:ptCount val="5"/>
                <c:pt idx="0">
                  <c:v>36.5</c:v>
                </c:pt>
                <c:pt idx="1">
                  <c:v>9.5</c:v>
                </c:pt>
                <c:pt idx="2">
                  <c:v>18.100000000000001</c:v>
                </c:pt>
                <c:pt idx="3">
                  <c:v>33.9</c:v>
                </c:pt>
                <c:pt idx="4" formatCode="0.0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'[ГрафикиСоцобеспеч.xlsx]графики 2023'!$A$49</c:f>
              <c:strCache>
                <c:ptCount val="1"/>
                <c:pt idx="0">
                  <c:v>Ежемесячное пособие малообеспеченным семьям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2023'!$B$48:$C$48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'[ГрафикиСоцобеспеч.xlsx]графики 2023'!$B$49:$C$49</c:f>
              <c:numCache>
                <c:formatCode>#\ ##0.0</c:formatCode>
                <c:ptCount val="2"/>
                <c:pt idx="0" formatCode="General">
                  <c:v>868.6</c:v>
                </c:pt>
                <c:pt idx="1">
                  <c:v>1400.6</c:v>
                </c:pt>
              </c:numCache>
            </c:numRef>
          </c:val>
        </c:ser>
        <c:ser>
          <c:idx val="1"/>
          <c:order val="1"/>
          <c:tx>
            <c:strRef>
              <c:f>'[ГрафикиСоцобеспеч.xlsx]графики 2023'!$A$50</c:f>
              <c:strCache>
                <c:ptCount val="1"/>
                <c:pt idx="0">
                  <c:v>Социальное пособие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'[ГрафикиСоцобеспеч.xlsx]графики 2023'!$B$48:$C$48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'[ГрафикиСоцобеспеч.xlsx]графики 2023'!$B$50:$C$50</c:f>
              <c:numCache>
                <c:formatCode>#\ ##0.0</c:formatCode>
                <c:ptCount val="2"/>
                <c:pt idx="0">
                  <c:v>3043.9</c:v>
                </c:pt>
                <c:pt idx="1">
                  <c:v>6324.5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886560"/>
        <c:axId val="232887344"/>
      </c:barChart>
      <c:catAx>
        <c:axId val="232886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32887344"/>
        <c:crosses val="autoZero"/>
        <c:auto val="1"/>
        <c:lblAlgn val="ctr"/>
        <c:lblOffset val="100"/>
        <c:noMultiLvlLbl val="0"/>
      </c:catAx>
      <c:valAx>
        <c:axId val="2328873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3288656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Численность получателей пенсий, </a:t>
            </a:r>
            <a:r>
              <a:rPr lang="ru-RU" sz="2000" b="0" i="1" dirty="0">
                <a:latin typeface="Times New Roman" pitchFamily="18" charset="0"/>
                <a:cs typeface="Times New Roman" pitchFamily="18" charset="0"/>
              </a:rPr>
              <a:t>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0232696"/>
        <c:axId val="230448936"/>
      </c:lineChart>
      <c:catAx>
        <c:axId val="450232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30448936"/>
        <c:crosses val="autoZero"/>
        <c:auto val="1"/>
        <c:lblAlgn val="ctr"/>
        <c:lblOffset val="100"/>
        <c:noMultiLvlLbl val="0"/>
      </c:catAx>
      <c:valAx>
        <c:axId val="230448936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50232696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r>
              <a:rPr lang="ru-RU" sz="1400">
                <a:solidFill>
                  <a:srgbClr val="002060"/>
                </a:solidFill>
              </a:rPr>
              <a:t>Численность получателей пенсий,
 тысяч человек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150611663313818"/>
          <c:y val="0.18691976097827445"/>
          <c:w val="0.84783475384629481"/>
          <c:h val="0.69947843914895569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2024'!$A$71</c:f>
              <c:strCache>
                <c:ptCount val="1"/>
                <c:pt idx="0">
                  <c:v>Численность получателей пенсий,
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2024'!$B$70:$F$70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'графики 2024'!$B$71:$F$71</c:f>
              <c:numCache>
                <c:formatCode>General</c:formatCode>
                <c:ptCount val="5"/>
                <c:pt idx="0">
                  <c:v>736</c:v>
                </c:pt>
                <c:pt idx="1">
                  <c:v>758</c:v>
                </c:pt>
                <c:pt idx="2">
                  <c:v>790</c:v>
                </c:pt>
                <c:pt idx="3">
                  <c:v>817</c:v>
                </c:pt>
                <c:pt idx="4">
                  <c:v>846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449720"/>
        <c:axId val="230450112"/>
      </c:lineChart>
      <c:catAx>
        <c:axId val="230449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</a:defRPr>
            </a:pPr>
            <a:endParaRPr lang="ru-RU"/>
          </a:p>
        </c:txPr>
        <c:crossAx val="230450112"/>
        <c:crosses val="autoZero"/>
        <c:auto val="1"/>
        <c:lblAlgn val="ctr"/>
        <c:lblOffset val="100"/>
        <c:noMultiLvlLbl val="0"/>
      </c:catAx>
      <c:valAx>
        <c:axId val="230450112"/>
        <c:scaling>
          <c:orientation val="minMax"/>
          <c:max val="860"/>
          <c:min val="72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ru-RU"/>
          </a:p>
        </c:txPr>
        <c:crossAx val="230449720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r>
              <a:rPr lang="ru-RU" sz="1400">
                <a:solidFill>
                  <a:srgbClr val="002060"/>
                </a:solidFill>
              </a:rPr>
              <a:t>Средний размер назначенных месячных пенсий, сомов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960584445540812"/>
          <c:y val="0.17725175334936474"/>
          <c:w val="0.80344616855931872"/>
          <c:h val="0.70274320601515838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2024'!$A$75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dLbl>
              <c:idx val="0"/>
              <c:layout>
                <c:manualLayout>
                  <c:x val="-7.5500293135816396E-2"/>
                  <c:y val="-5.1720228374986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450017940552745E-2"/>
                  <c:y val="-8.42152277002991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114838759282634"/>
                  <c:y val="-3.6584010405418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31307025328216"/>
                  <c:y val="-4.35275229477160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5897352006458598"/>
                  <c:y val="4.938967792346635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2024'!$B$74:$F$74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'графики 2024'!$B$75:$F$75</c:f>
              <c:numCache>
                <c:formatCode>General</c:formatCode>
                <c:ptCount val="5"/>
                <c:pt idx="0">
                  <c:v>6102</c:v>
                </c:pt>
                <c:pt idx="1">
                  <c:v>6412</c:v>
                </c:pt>
                <c:pt idx="2">
                  <c:v>8114</c:v>
                </c:pt>
                <c:pt idx="3" formatCode="#,##0">
                  <c:v>9380</c:v>
                </c:pt>
                <c:pt idx="4" formatCode="#,##0">
                  <c:v>10717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450504"/>
        <c:axId val="230451680"/>
      </c:lineChart>
      <c:catAx>
        <c:axId val="230450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</a:defRPr>
            </a:pPr>
            <a:endParaRPr lang="ru-RU"/>
          </a:p>
        </c:txPr>
        <c:crossAx val="230451680"/>
        <c:crosses val="autoZero"/>
        <c:auto val="1"/>
        <c:lblAlgn val="ctr"/>
        <c:lblOffset val="100"/>
        <c:noMultiLvlLbl val="0"/>
      </c:catAx>
      <c:valAx>
        <c:axId val="230451680"/>
        <c:scaling>
          <c:orientation val="minMax"/>
          <c:max val="11000"/>
          <c:min val="6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ru-RU"/>
          </a:p>
        </c:txPr>
        <c:crossAx val="230450504"/>
        <c:crosses val="autoZero"/>
        <c:crossBetween val="between"/>
        <c:majorUnit val="5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СНГ!$B$48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layout/>
              <c:tx>
                <c:rich>
                  <a:bodyPr/>
                  <a:lstStyle/>
                  <a:p>
                    <a:fld id="{C5495848-6368-46AE-9183-EA0CA01C2DAF}" type="VALUE">
                      <a:rPr lang="en-US">
                        <a:solidFill>
                          <a:srgbClr val="C0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СНГ!$A$49:$A$57</c:f>
              <c:strCache>
                <c:ptCount val="9"/>
                <c:pt idx="0">
                  <c:v>Азербайджан</c:v>
                </c:pt>
                <c:pt idx="1">
                  <c:v>Казахстан </c:v>
                </c:pt>
                <c:pt idx="2">
                  <c:v>Россия</c:v>
                </c:pt>
                <c:pt idx="3">
                  <c:v>Беларусь</c:v>
                </c:pt>
                <c:pt idx="4">
                  <c:v>Молдова</c:v>
                </c:pt>
                <c:pt idx="5">
                  <c:v>Армения </c:v>
                </c:pt>
                <c:pt idx="6">
                  <c:v>Кыргызстан</c:v>
                </c:pt>
                <c:pt idx="7">
                  <c:v>Узбекистан</c:v>
                </c:pt>
                <c:pt idx="8">
                  <c:v>Таджикистан</c:v>
                </c:pt>
              </c:strCache>
            </c:strRef>
          </c:cat>
          <c:val>
            <c:numRef>
              <c:f>СНГ!$B$49:$B$57</c:f>
              <c:numCache>
                <c:formatCode>General</c:formatCode>
                <c:ptCount val="9"/>
                <c:pt idx="0">
                  <c:v>279</c:v>
                </c:pt>
                <c:pt idx="1">
                  <c:v>250</c:v>
                </c:pt>
                <c:pt idx="2">
                  <c:v>249</c:v>
                </c:pt>
                <c:pt idx="3">
                  <c:v>221</c:v>
                </c:pt>
                <c:pt idx="4">
                  <c:v>212</c:v>
                </c:pt>
                <c:pt idx="5">
                  <c:v>123</c:v>
                </c:pt>
                <c:pt idx="6">
                  <c:v>107</c:v>
                </c:pt>
                <c:pt idx="7">
                  <c:v>101</c:v>
                </c:pt>
                <c:pt idx="8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884992"/>
        <c:axId val="82997912"/>
      </c:barChart>
      <c:catAx>
        <c:axId val="23288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2997912"/>
        <c:crosses val="autoZero"/>
        <c:auto val="1"/>
        <c:lblAlgn val="ctr"/>
        <c:lblOffset val="100"/>
        <c:noMultiLvlLbl val="0"/>
      </c:catAx>
      <c:valAx>
        <c:axId val="8299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2884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0C55B-994D-4E9C-AF35-8D43B0CAAEDA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169FD-B251-4F74-BC64-508E57819A78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престарелых и взрослых лиц с ограниченными возможностями здоровья</a:t>
          </a:r>
        </a:p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(11 домов-интернатов)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88D99B2-8167-4DBD-BE86-E1CB774E824A}" type="parTrans" cxnId="{D68FA91E-BDFA-4FE1-AD7D-D51141FE69F7}">
      <dgm:prSet/>
      <dgm:spPr/>
      <dgm:t>
        <a:bodyPr/>
        <a:lstStyle/>
        <a:p>
          <a:endParaRPr lang="ru-RU"/>
        </a:p>
      </dgm:t>
    </dgm:pt>
    <dgm:pt modelId="{BD5E796A-AE85-4540-8ABA-69AC39ED52CB}" type="sibTrans" cxnId="{D68FA91E-BDFA-4FE1-AD7D-D51141FE69F7}">
      <dgm:prSet/>
      <dgm:spPr/>
      <dgm:t>
        <a:bodyPr/>
        <a:lstStyle/>
        <a:p>
          <a:endParaRPr lang="ru-RU"/>
        </a:p>
      </dgm:t>
    </dgm:pt>
    <dgm:pt modelId="{47DDB424-81A5-41D0-86CC-FC2E4CC0053E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2020г. – 2 450 мест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1F0500D-B1CD-4870-A197-55F40DC196B9}" type="parTrans" cxnId="{950A0E98-AFF4-43A0-BCA6-027042C5F267}">
      <dgm:prSet/>
      <dgm:spPr/>
      <dgm:t>
        <a:bodyPr/>
        <a:lstStyle/>
        <a:p>
          <a:endParaRPr lang="ru-RU"/>
        </a:p>
      </dgm:t>
    </dgm:pt>
    <dgm:pt modelId="{D4C31292-8BCD-4D31-AF2D-37DC21510FC2}" type="sibTrans" cxnId="{950A0E98-AFF4-43A0-BCA6-027042C5F267}">
      <dgm:prSet/>
      <dgm:spPr/>
      <dgm:t>
        <a:bodyPr/>
        <a:lstStyle/>
        <a:p>
          <a:endParaRPr lang="ru-RU"/>
        </a:p>
      </dgm:t>
    </dgm:pt>
    <dgm:pt modelId="{320393A9-AB0B-4E1C-A1A8-82470158D495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2024г. – 2 150 мест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9898312-C436-41E0-B972-FD259F28AA70}" type="parTrans" cxnId="{B492E5BC-CDB3-4D9F-A3A8-9E0EF22C80CC}">
      <dgm:prSet/>
      <dgm:spPr/>
      <dgm:t>
        <a:bodyPr/>
        <a:lstStyle/>
        <a:p>
          <a:endParaRPr lang="ru-RU"/>
        </a:p>
      </dgm:t>
    </dgm:pt>
    <dgm:pt modelId="{49C13293-6058-4559-B4B1-6D2A2312812C}" type="sibTrans" cxnId="{B492E5BC-CDB3-4D9F-A3A8-9E0EF22C80CC}">
      <dgm:prSet/>
      <dgm:spPr/>
      <dgm:t>
        <a:bodyPr/>
        <a:lstStyle/>
        <a:p>
          <a:endParaRPr lang="ru-RU"/>
        </a:p>
      </dgm:t>
    </dgm:pt>
    <dgm:pt modelId="{96BECFED-A81E-4CCD-89E1-5B3C4AF889F3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детей с ограниченными возможностями здоровья</a:t>
          </a:r>
        </a:p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(6 домов-интернатов)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34E7D60-41B4-492D-B712-C3E11B7E992C}" type="parTrans" cxnId="{6108B83D-B5AB-430A-866E-61819806C105}">
      <dgm:prSet/>
      <dgm:spPr/>
      <dgm:t>
        <a:bodyPr/>
        <a:lstStyle/>
        <a:p>
          <a:endParaRPr lang="ru-RU"/>
        </a:p>
      </dgm:t>
    </dgm:pt>
    <dgm:pt modelId="{459FC33D-6FF5-4ABD-B7A0-DFA8024CD46C}" type="sibTrans" cxnId="{6108B83D-B5AB-430A-866E-61819806C105}">
      <dgm:prSet/>
      <dgm:spPr/>
      <dgm:t>
        <a:bodyPr/>
        <a:lstStyle/>
        <a:p>
          <a:endParaRPr lang="ru-RU"/>
        </a:p>
      </dgm:t>
    </dgm:pt>
    <dgm:pt modelId="{12802370-336F-4666-BCAB-5AB0DD78D764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2020г. - 561 место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C5419C5-471B-4687-A27A-575A35DC5718}" type="parTrans" cxnId="{A97D8D72-0328-4702-8CD0-6A95803D6AA4}">
      <dgm:prSet/>
      <dgm:spPr/>
      <dgm:t>
        <a:bodyPr/>
        <a:lstStyle/>
        <a:p>
          <a:endParaRPr lang="ru-RU"/>
        </a:p>
      </dgm:t>
    </dgm:pt>
    <dgm:pt modelId="{902E1394-968D-48FA-A313-C08244F0F0F8}" type="sibTrans" cxnId="{A97D8D72-0328-4702-8CD0-6A95803D6AA4}">
      <dgm:prSet/>
      <dgm:spPr/>
      <dgm:t>
        <a:bodyPr/>
        <a:lstStyle/>
        <a:p>
          <a:endParaRPr lang="ru-RU"/>
        </a:p>
      </dgm:t>
    </dgm:pt>
    <dgm:pt modelId="{12DD2949-8F3D-4CCD-BC6F-2374E5346B82}">
      <dgm:prSet phldrT="[Текст]" custT="1"/>
      <dgm:spPr/>
      <dgm:t>
        <a:bodyPr/>
        <a:lstStyle/>
        <a:p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2024г. - 631 место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ACB9DA8-FB92-4966-9914-E548C4DB84E5}" type="parTrans" cxnId="{0E65796D-737A-45E0-99FF-5C2A537BA718}">
      <dgm:prSet/>
      <dgm:spPr/>
      <dgm:t>
        <a:bodyPr/>
        <a:lstStyle/>
        <a:p>
          <a:endParaRPr lang="ru-RU"/>
        </a:p>
      </dgm:t>
    </dgm:pt>
    <dgm:pt modelId="{06668FEA-8579-4C21-A529-8518DBB08BAF}" type="sibTrans" cxnId="{0E65796D-737A-45E0-99FF-5C2A537BA718}">
      <dgm:prSet/>
      <dgm:spPr/>
      <dgm:t>
        <a:bodyPr/>
        <a:lstStyle/>
        <a:p>
          <a:endParaRPr lang="ru-RU"/>
        </a:p>
      </dgm:t>
    </dgm:pt>
    <dgm:pt modelId="{AF936EC9-C9D4-49C5-A12A-778B274C2572}" type="pres">
      <dgm:prSet presAssocID="{0920C55B-994D-4E9C-AF35-8D43B0CAAE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BC989-50F2-475D-97C4-3F2044064AF5}" type="pres">
      <dgm:prSet presAssocID="{B34169FD-B251-4F74-BC64-508E57819A78}" presName="circle1" presStyleLbl="node1" presStyleIdx="0" presStyleCnt="2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36323BF4-AB24-4BA3-A7BC-74BD08A358B0}" type="pres">
      <dgm:prSet presAssocID="{B34169FD-B251-4F74-BC64-508E57819A78}" presName="space" presStyleCnt="0"/>
      <dgm:spPr/>
      <dgm:t>
        <a:bodyPr/>
        <a:lstStyle/>
        <a:p>
          <a:endParaRPr lang="ru-RU"/>
        </a:p>
      </dgm:t>
    </dgm:pt>
    <dgm:pt modelId="{6F236EC8-5E8A-4046-9C70-50E587DC0986}" type="pres">
      <dgm:prSet presAssocID="{B34169FD-B251-4F74-BC64-508E57819A78}" presName="rect1" presStyleLbl="alignAcc1" presStyleIdx="0" presStyleCnt="2" custScaleX="108689" custLinFactNeighborX="-342" custLinFactNeighborY="632"/>
      <dgm:spPr/>
      <dgm:t>
        <a:bodyPr/>
        <a:lstStyle/>
        <a:p>
          <a:endParaRPr lang="ru-RU"/>
        </a:p>
      </dgm:t>
    </dgm:pt>
    <dgm:pt modelId="{BC8D5014-649B-4AFA-AE29-207C2A40138E}" type="pres">
      <dgm:prSet presAssocID="{96BECFED-A81E-4CCD-89E1-5B3C4AF889F3}" presName="vertSpace2" presStyleLbl="node1" presStyleIdx="0" presStyleCnt="2"/>
      <dgm:spPr/>
      <dgm:t>
        <a:bodyPr/>
        <a:lstStyle/>
        <a:p>
          <a:endParaRPr lang="ru-RU"/>
        </a:p>
      </dgm:t>
    </dgm:pt>
    <dgm:pt modelId="{D64E1226-44FF-4EE7-9226-B071F575B113}" type="pres">
      <dgm:prSet presAssocID="{96BECFED-A81E-4CCD-89E1-5B3C4AF889F3}" presName="circle2" presStyleLbl="node1" presStyleIdx="1" presStyleCnt="2" custScaleY="98159" custLinFactNeighborX="-9437" custLinFactNeighborY="347"/>
      <dgm:spPr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874DA64B-0572-4161-A662-285624FB4245}" type="pres">
      <dgm:prSet presAssocID="{96BECFED-A81E-4CCD-89E1-5B3C4AF889F3}" presName="rect2" presStyleLbl="alignAcc1" presStyleIdx="1" presStyleCnt="2" custScaleX="107459" custScaleY="97500"/>
      <dgm:spPr/>
      <dgm:t>
        <a:bodyPr/>
        <a:lstStyle/>
        <a:p>
          <a:endParaRPr lang="ru-RU"/>
        </a:p>
      </dgm:t>
    </dgm:pt>
    <dgm:pt modelId="{25655752-A9C3-4597-981F-C1028D972D95}" type="pres">
      <dgm:prSet presAssocID="{B34169FD-B251-4F74-BC64-508E57819A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206D0-EEBD-492C-86CF-2B4BC4B3A66D}" type="pres">
      <dgm:prSet presAssocID="{B34169FD-B251-4F74-BC64-508E57819A78}" presName="rect1ChTx" presStyleLbl="alignAcc1" presStyleIdx="1" presStyleCnt="2" custScaleX="103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083CC-C5DE-4B7F-94E7-2EDE4F961FFD}" type="pres">
      <dgm:prSet presAssocID="{96BECFED-A81E-4CCD-89E1-5B3C4AF889F3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88D03-31C8-4FF7-86BD-01FC5F34A202}" type="pres">
      <dgm:prSet presAssocID="{96BECFED-A81E-4CCD-89E1-5B3C4AF889F3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63858F-4D0E-41BA-B7C7-3085F1CBA68A}" type="presOf" srcId="{96BECFED-A81E-4CCD-89E1-5B3C4AF889F3}" destId="{7EA083CC-C5DE-4B7F-94E7-2EDE4F961FFD}" srcOrd="1" destOrd="0" presId="urn:microsoft.com/office/officeart/2005/8/layout/target3"/>
    <dgm:cxn modelId="{494B4C88-FE38-4F64-818C-AFDC831DA70B}" type="presOf" srcId="{B34169FD-B251-4F74-BC64-508E57819A78}" destId="{6F236EC8-5E8A-4046-9C70-50E587DC0986}" srcOrd="0" destOrd="0" presId="urn:microsoft.com/office/officeart/2005/8/layout/target3"/>
    <dgm:cxn modelId="{950A0E98-AFF4-43A0-BCA6-027042C5F267}" srcId="{B34169FD-B251-4F74-BC64-508E57819A78}" destId="{47DDB424-81A5-41D0-86CC-FC2E4CC0053E}" srcOrd="0" destOrd="0" parTransId="{91F0500D-B1CD-4870-A197-55F40DC196B9}" sibTransId="{D4C31292-8BCD-4D31-AF2D-37DC21510FC2}"/>
    <dgm:cxn modelId="{42D6ED1C-D8B2-426D-904C-0393139B9CB4}" type="presOf" srcId="{320393A9-AB0B-4E1C-A1A8-82470158D495}" destId="{AB1206D0-EEBD-492C-86CF-2B4BC4B3A66D}" srcOrd="0" destOrd="1" presId="urn:microsoft.com/office/officeart/2005/8/layout/target3"/>
    <dgm:cxn modelId="{A97D8D72-0328-4702-8CD0-6A95803D6AA4}" srcId="{96BECFED-A81E-4CCD-89E1-5B3C4AF889F3}" destId="{12802370-336F-4666-BCAB-5AB0DD78D764}" srcOrd="0" destOrd="0" parTransId="{6C5419C5-471B-4687-A27A-575A35DC5718}" sibTransId="{902E1394-968D-48FA-A313-C08244F0F0F8}"/>
    <dgm:cxn modelId="{D68FA91E-BDFA-4FE1-AD7D-D51141FE69F7}" srcId="{0920C55B-994D-4E9C-AF35-8D43B0CAAEDA}" destId="{B34169FD-B251-4F74-BC64-508E57819A78}" srcOrd="0" destOrd="0" parTransId="{588D99B2-8167-4DBD-BE86-E1CB774E824A}" sibTransId="{BD5E796A-AE85-4540-8ABA-69AC39ED52CB}"/>
    <dgm:cxn modelId="{3E4B7CF6-FE24-488A-8367-FA8C87E1F4EC}" type="presOf" srcId="{12DD2949-8F3D-4CCD-BC6F-2374E5346B82}" destId="{78988D03-31C8-4FF7-86BD-01FC5F34A202}" srcOrd="0" destOrd="1" presId="urn:microsoft.com/office/officeart/2005/8/layout/target3"/>
    <dgm:cxn modelId="{2312B219-E2BB-4EB4-A2A8-4BB10ADA12E5}" type="presOf" srcId="{12802370-336F-4666-BCAB-5AB0DD78D764}" destId="{78988D03-31C8-4FF7-86BD-01FC5F34A202}" srcOrd="0" destOrd="0" presId="urn:microsoft.com/office/officeart/2005/8/layout/target3"/>
    <dgm:cxn modelId="{6108B83D-B5AB-430A-866E-61819806C105}" srcId="{0920C55B-994D-4E9C-AF35-8D43B0CAAEDA}" destId="{96BECFED-A81E-4CCD-89E1-5B3C4AF889F3}" srcOrd="1" destOrd="0" parTransId="{634E7D60-41B4-492D-B712-C3E11B7E992C}" sibTransId="{459FC33D-6FF5-4ABD-B7A0-DFA8024CD46C}"/>
    <dgm:cxn modelId="{A13D213F-5BAF-4D26-A456-AF04FCEF5D14}" type="presOf" srcId="{96BECFED-A81E-4CCD-89E1-5B3C4AF889F3}" destId="{874DA64B-0572-4161-A662-285624FB4245}" srcOrd="0" destOrd="0" presId="urn:microsoft.com/office/officeart/2005/8/layout/target3"/>
    <dgm:cxn modelId="{0E65796D-737A-45E0-99FF-5C2A537BA718}" srcId="{96BECFED-A81E-4CCD-89E1-5B3C4AF889F3}" destId="{12DD2949-8F3D-4CCD-BC6F-2374E5346B82}" srcOrd="1" destOrd="0" parTransId="{7ACB9DA8-FB92-4966-9914-E548C4DB84E5}" sibTransId="{06668FEA-8579-4C21-A529-8518DBB08BAF}"/>
    <dgm:cxn modelId="{8AC3F040-BAF1-45A1-973A-237E88C53D80}" type="presOf" srcId="{0920C55B-994D-4E9C-AF35-8D43B0CAAEDA}" destId="{AF936EC9-C9D4-49C5-A12A-778B274C2572}" srcOrd="0" destOrd="0" presId="urn:microsoft.com/office/officeart/2005/8/layout/target3"/>
    <dgm:cxn modelId="{B492E5BC-CDB3-4D9F-A3A8-9E0EF22C80CC}" srcId="{B34169FD-B251-4F74-BC64-508E57819A78}" destId="{320393A9-AB0B-4E1C-A1A8-82470158D495}" srcOrd="1" destOrd="0" parTransId="{F9898312-C436-41E0-B972-FD259F28AA70}" sibTransId="{49C13293-6058-4559-B4B1-6D2A2312812C}"/>
    <dgm:cxn modelId="{D0652880-0E2E-4842-986A-5DF673F5401B}" type="presOf" srcId="{47DDB424-81A5-41D0-86CC-FC2E4CC0053E}" destId="{AB1206D0-EEBD-492C-86CF-2B4BC4B3A66D}" srcOrd="0" destOrd="0" presId="urn:microsoft.com/office/officeart/2005/8/layout/target3"/>
    <dgm:cxn modelId="{8E3AE56D-CFA4-44F8-A645-0405883DF0F0}" type="presOf" srcId="{B34169FD-B251-4F74-BC64-508E57819A78}" destId="{25655752-A9C3-4597-981F-C1028D972D95}" srcOrd="1" destOrd="0" presId="urn:microsoft.com/office/officeart/2005/8/layout/target3"/>
    <dgm:cxn modelId="{42490F5B-02D6-4C75-901C-90F4E8C91463}" type="presParOf" srcId="{AF936EC9-C9D4-49C5-A12A-778B274C2572}" destId="{C40BC989-50F2-475D-97C4-3F2044064AF5}" srcOrd="0" destOrd="0" presId="urn:microsoft.com/office/officeart/2005/8/layout/target3"/>
    <dgm:cxn modelId="{53B8F046-B00A-4DC8-91BC-4FB344D8B9EA}" type="presParOf" srcId="{AF936EC9-C9D4-49C5-A12A-778B274C2572}" destId="{36323BF4-AB24-4BA3-A7BC-74BD08A358B0}" srcOrd="1" destOrd="0" presId="urn:microsoft.com/office/officeart/2005/8/layout/target3"/>
    <dgm:cxn modelId="{1247F8FA-E5C4-4F07-893B-048992E44C08}" type="presParOf" srcId="{AF936EC9-C9D4-49C5-A12A-778B274C2572}" destId="{6F236EC8-5E8A-4046-9C70-50E587DC0986}" srcOrd="2" destOrd="0" presId="urn:microsoft.com/office/officeart/2005/8/layout/target3"/>
    <dgm:cxn modelId="{0B723E1E-D614-4A2C-B82D-1939F320F418}" type="presParOf" srcId="{AF936EC9-C9D4-49C5-A12A-778B274C2572}" destId="{BC8D5014-649B-4AFA-AE29-207C2A40138E}" srcOrd="3" destOrd="0" presId="urn:microsoft.com/office/officeart/2005/8/layout/target3"/>
    <dgm:cxn modelId="{0294A21E-0C8C-44C4-BF00-B61A8255CA41}" type="presParOf" srcId="{AF936EC9-C9D4-49C5-A12A-778B274C2572}" destId="{D64E1226-44FF-4EE7-9226-B071F575B113}" srcOrd="4" destOrd="0" presId="urn:microsoft.com/office/officeart/2005/8/layout/target3"/>
    <dgm:cxn modelId="{125BA6A8-63FB-4558-BDAE-09BD14FA1B1E}" type="presParOf" srcId="{AF936EC9-C9D4-49C5-A12A-778B274C2572}" destId="{874DA64B-0572-4161-A662-285624FB4245}" srcOrd="5" destOrd="0" presId="urn:microsoft.com/office/officeart/2005/8/layout/target3"/>
    <dgm:cxn modelId="{BE846142-2DA0-4BF5-9186-8658C4B22493}" type="presParOf" srcId="{AF936EC9-C9D4-49C5-A12A-778B274C2572}" destId="{25655752-A9C3-4597-981F-C1028D972D95}" srcOrd="6" destOrd="0" presId="urn:microsoft.com/office/officeart/2005/8/layout/target3"/>
    <dgm:cxn modelId="{7739779D-E7C5-40B5-8232-4597B130E68D}" type="presParOf" srcId="{AF936EC9-C9D4-49C5-A12A-778B274C2572}" destId="{AB1206D0-EEBD-492C-86CF-2B4BC4B3A66D}" srcOrd="7" destOrd="0" presId="urn:microsoft.com/office/officeart/2005/8/layout/target3"/>
    <dgm:cxn modelId="{B3AE4637-0143-434C-A144-3A36EE9630C4}" type="presParOf" srcId="{AF936EC9-C9D4-49C5-A12A-778B274C2572}" destId="{7EA083CC-C5DE-4B7F-94E7-2EDE4F961FFD}" srcOrd="8" destOrd="0" presId="urn:microsoft.com/office/officeart/2005/8/layout/target3"/>
    <dgm:cxn modelId="{453CE74D-2AD7-4E62-90B8-2B5DF1AD4B02}" type="presParOf" srcId="{AF936EC9-C9D4-49C5-A12A-778B274C2572}" destId="{78988D03-31C8-4FF7-86BD-01FC5F34A20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BC989-50F2-475D-97C4-3F2044064AF5}">
      <dsp:nvSpPr>
        <dsp:cNvPr id="0" name=""/>
        <dsp:cNvSpPr/>
      </dsp:nvSpPr>
      <dsp:spPr>
        <a:xfrm>
          <a:off x="-127481" y="0"/>
          <a:ext cx="4536504" cy="453650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236EC8-5E8A-4046-9C70-50E587DC0986}">
      <dsp:nvSpPr>
        <dsp:cNvPr id="0" name=""/>
        <dsp:cNvSpPr/>
      </dsp:nvSpPr>
      <dsp:spPr>
        <a:xfrm>
          <a:off x="1865735" y="0"/>
          <a:ext cx="6378579" cy="45365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00206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престарелых и взрослых лиц с ограниченными возможностями здоровья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(11 домов-интернатов)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865735" y="0"/>
        <a:ext cx="3189289" cy="2154839"/>
      </dsp:txXfrm>
    </dsp:sp>
    <dsp:sp modelId="{D64E1226-44FF-4EE7-9226-B071F575B113}">
      <dsp:nvSpPr>
        <dsp:cNvPr id="0" name=""/>
        <dsp:cNvSpPr/>
      </dsp:nvSpPr>
      <dsp:spPr>
        <a:xfrm>
          <a:off x="859998" y="2162316"/>
          <a:ext cx="2154839" cy="2115168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4DA64B-0572-4161-A662-285624FB4245}">
      <dsp:nvSpPr>
        <dsp:cNvPr id="0" name=""/>
        <dsp:cNvSpPr/>
      </dsp:nvSpPr>
      <dsp:spPr>
        <a:xfrm>
          <a:off x="1921898" y="2181774"/>
          <a:ext cx="6306394" cy="21009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00206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Для детей с ограниченными возможностями здоровья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(6 домов-интернатов)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921898" y="2181774"/>
        <a:ext cx="3153197" cy="2100968"/>
      </dsp:txXfrm>
    </dsp:sp>
    <dsp:sp modelId="{AB1206D0-EEBD-492C-86CF-2B4BC4B3A66D}">
      <dsp:nvSpPr>
        <dsp:cNvPr id="0" name=""/>
        <dsp:cNvSpPr/>
      </dsp:nvSpPr>
      <dsp:spPr>
        <a:xfrm>
          <a:off x="5029174" y="0"/>
          <a:ext cx="3026170" cy="2154839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2020г. – 2 450 мест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2024г. – 2 150 мест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029174" y="0"/>
        <a:ext cx="3026170" cy="2154839"/>
      </dsp:txXfrm>
    </dsp:sp>
    <dsp:sp modelId="{78988D03-31C8-4FF7-86BD-01FC5F34A202}">
      <dsp:nvSpPr>
        <dsp:cNvPr id="0" name=""/>
        <dsp:cNvSpPr/>
      </dsp:nvSpPr>
      <dsp:spPr>
        <a:xfrm>
          <a:off x="5075096" y="2154839"/>
          <a:ext cx="2934325" cy="2154839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2020г. - 561 место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2024г. - 631 место</a:t>
          </a: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075096" y="2154839"/>
        <a:ext cx="2934325" cy="2154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4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721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017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825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16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879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 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34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endParaRPr lang="ru-RU" altLang="ru-RU" dirty="0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D134AC-3220-4B72-863A-702EB51FCA25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21928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z="16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520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008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096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47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9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3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0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03.06.2025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69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xmlns="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259184" y="3987349"/>
            <a:ext cx="6673735" cy="1804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Социальное обеспечение населения 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в Кыргызской Республике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xmlns="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DC0DFA-C3D9-A028-00B6-D51E86CD74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10" y="447973"/>
            <a:ext cx="1804573" cy="18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7587A649-A754-D1CC-BAEB-5ED2860DC45C}"/>
              </a:ext>
            </a:extLst>
          </p:cNvPr>
          <p:cNvSpPr txBox="1">
            <a:spLocks/>
          </p:cNvSpPr>
          <p:nvPr/>
        </p:nvSpPr>
        <p:spPr>
          <a:xfrm>
            <a:off x="1344705" y="295836"/>
            <a:ext cx="10071847" cy="995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Источники данных по статистике социального обеспечения: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02C072C7-EE70-3E0B-DFBB-373908443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264" y="23865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95082" y="1721224"/>
            <a:ext cx="10421470" cy="1976718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Министерства труда, социального обеспечения и миграции Кыргызской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Республики; 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Социальный Фонд Кыргызской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Республики;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Другие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государственные органы.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481" y="345233"/>
            <a:ext cx="10521989" cy="1440159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Получатели государственных пособий, состоящих на учете в органах Министерства труда, социального обеспечения и миграции КР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человек)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190335"/>
              </p:ext>
            </p:extLst>
          </p:nvPr>
        </p:nvGraphicFramePr>
        <p:xfrm>
          <a:off x="1042481" y="2204864"/>
          <a:ext cx="9728612" cy="2441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91"/>
                <a:gridCol w="1989711"/>
                <a:gridCol w="1973010"/>
              </a:tblGrid>
              <a:tr h="406844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получателей - всего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435 898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329 142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из них: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18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пособие «</a:t>
                      </a:r>
                      <a:r>
                        <a:rPr lang="ru-RU" sz="18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үй-бүлөгө</a:t>
                      </a:r>
                      <a:r>
                        <a:rPr lang="ru-RU" sz="18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көмөк</a:t>
                      </a:r>
                      <a:r>
                        <a:rPr lang="ru-RU" sz="18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340 507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218 273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получающих</a:t>
                      </a:r>
                      <a:r>
                        <a:rPr lang="ru-RU" sz="18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социальное пособие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95 391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110 869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00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274639"/>
            <a:ext cx="8568952" cy="919373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Получатели социальных пособий в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2024г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процентах к итогу)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2620337" y="1628800"/>
          <a:ext cx="7488832" cy="451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835863"/>
              </p:ext>
            </p:extLst>
          </p:nvPr>
        </p:nvGraphicFramePr>
        <p:xfrm>
          <a:off x="1344706" y="1075765"/>
          <a:ext cx="8552329" cy="5607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333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7447" y="143525"/>
            <a:ext cx="9144000" cy="1008112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Средний размер назначенных месячных 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государственных пособий по видам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конец года, сомов)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890229"/>
              </p:ext>
            </p:extLst>
          </p:nvPr>
        </p:nvGraphicFramePr>
        <p:xfrm>
          <a:off x="2191927" y="1355012"/>
          <a:ext cx="7113436" cy="4938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98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111396" y="395120"/>
            <a:ext cx="9143999" cy="957263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Число детей с ограниченными возможностями 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здоровья в возрасте до 18 лет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3169958"/>
              </p:ext>
            </p:extLst>
          </p:nvPr>
        </p:nvGraphicFramePr>
        <p:xfrm>
          <a:off x="1138290" y="1849597"/>
          <a:ext cx="9645122" cy="269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7144"/>
                <a:gridCol w="1053669"/>
                <a:gridCol w="1053669"/>
                <a:gridCol w="1053669"/>
                <a:gridCol w="1053669"/>
                <a:gridCol w="1023302"/>
              </a:tblGrid>
              <a:tr h="587560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7" marB="45717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780591">
                <a:tc>
                  <a:txBody>
                    <a:bodyPr/>
                    <a:lstStyle/>
                    <a:p>
                      <a:pPr indent="190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Численность детей 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1800" b="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инвалидностью</a:t>
                      </a:r>
                      <a:r>
                        <a:rPr lang="ru-RU" sz="18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человек 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32 634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34 181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36 441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37 494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r" defTabSz="6858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37 627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47429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Доля детей с инвалидностью в общей численности лиц 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ограниченными возможностями здоровья, </a:t>
                      </a:r>
                      <a:r>
                        <a:rPr lang="ru-RU" sz="1800" i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800" i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процентах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16,5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16,9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17,2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17,3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17,1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70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Пособие по </a:t>
                      </a:r>
                      <a:r>
                        <a:rPr lang="ru-RU" sz="18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инвалидности,</a:t>
                      </a:r>
                      <a:r>
                        <a:rPr lang="ru-RU" sz="1800" b="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сомов</a:t>
                      </a:r>
                      <a:endParaRPr lang="ru-RU" sz="18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8 000</a:t>
                      </a: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43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711624" y="188640"/>
            <a:ext cx="6768752" cy="778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Пенсионное обеспечение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991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9107137"/>
              </p:ext>
            </p:extLst>
          </p:nvPr>
        </p:nvGraphicFramePr>
        <p:xfrm>
          <a:off x="968188" y="966738"/>
          <a:ext cx="4693023" cy="5339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602078"/>
              </p:ext>
            </p:extLst>
          </p:nvPr>
        </p:nvGraphicFramePr>
        <p:xfrm>
          <a:off x="6059210" y="966738"/>
          <a:ext cx="4994272" cy="538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2304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3"/>
          <p:cNvGrpSpPr>
            <a:grpSpLocks/>
          </p:cNvGrpSpPr>
          <p:nvPr/>
        </p:nvGrpSpPr>
        <p:grpSpPr bwMode="auto">
          <a:xfrm>
            <a:off x="1520032" y="1341740"/>
            <a:ext cx="8971756" cy="4674887"/>
            <a:chOff x="-30956" y="1756258"/>
            <a:chExt cx="8971756" cy="3616958"/>
          </a:xfrm>
        </p:grpSpPr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147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1573212 w 2273"/>
                <a:gd name="T1" fmla="*/ 22225 h 1083"/>
                <a:gd name="T2" fmla="*/ 1782762 w 2273"/>
                <a:gd name="T3" fmla="*/ 44450 h 1083"/>
                <a:gd name="T4" fmla="*/ 1844675 w 2273"/>
                <a:gd name="T5" fmla="*/ 198437 h 1083"/>
                <a:gd name="T6" fmla="*/ 1912937 w 2273"/>
                <a:gd name="T7" fmla="*/ 282575 h 1083"/>
                <a:gd name="T8" fmla="*/ 1900237 w 2273"/>
                <a:gd name="T9" fmla="*/ 339725 h 1083"/>
                <a:gd name="T10" fmla="*/ 2054225 w 2273"/>
                <a:gd name="T11" fmla="*/ 344487 h 1083"/>
                <a:gd name="T12" fmla="*/ 2200275 w 2273"/>
                <a:gd name="T13" fmla="*/ 366712 h 1083"/>
                <a:gd name="T14" fmla="*/ 2341562 w 2273"/>
                <a:gd name="T15" fmla="*/ 412750 h 1083"/>
                <a:gd name="T16" fmla="*/ 2217737 w 2273"/>
                <a:gd name="T17" fmla="*/ 474662 h 1083"/>
                <a:gd name="T18" fmla="*/ 2297112 w 2273"/>
                <a:gd name="T19" fmla="*/ 554037 h 1083"/>
                <a:gd name="T20" fmla="*/ 2416175 w 2273"/>
                <a:gd name="T21" fmla="*/ 565150 h 1083"/>
                <a:gd name="T22" fmla="*/ 2381250 w 2273"/>
                <a:gd name="T23" fmla="*/ 690562 h 1083"/>
                <a:gd name="T24" fmla="*/ 2522537 w 2273"/>
                <a:gd name="T25" fmla="*/ 712787 h 1083"/>
                <a:gd name="T26" fmla="*/ 2663825 w 2273"/>
                <a:gd name="T27" fmla="*/ 701675 h 1083"/>
                <a:gd name="T28" fmla="*/ 2828925 w 2273"/>
                <a:gd name="T29" fmla="*/ 695325 h 1083"/>
                <a:gd name="T30" fmla="*/ 2873375 w 2273"/>
                <a:gd name="T31" fmla="*/ 752475 h 1083"/>
                <a:gd name="T32" fmla="*/ 2890837 w 2273"/>
                <a:gd name="T33" fmla="*/ 836612 h 1083"/>
                <a:gd name="T34" fmla="*/ 2924175 w 2273"/>
                <a:gd name="T35" fmla="*/ 938212 h 1083"/>
                <a:gd name="T36" fmla="*/ 3111500 w 2273"/>
                <a:gd name="T37" fmla="*/ 915987 h 1083"/>
                <a:gd name="T38" fmla="*/ 3190875 w 2273"/>
                <a:gd name="T39" fmla="*/ 989012 h 1083"/>
                <a:gd name="T40" fmla="*/ 3332162 w 2273"/>
                <a:gd name="T41" fmla="*/ 1001712 h 1083"/>
                <a:gd name="T42" fmla="*/ 3462337 w 2273"/>
                <a:gd name="T43" fmla="*/ 984250 h 1083"/>
                <a:gd name="T44" fmla="*/ 3552825 w 2273"/>
                <a:gd name="T45" fmla="*/ 989012 h 1083"/>
                <a:gd name="T46" fmla="*/ 3513137 w 2273"/>
                <a:gd name="T47" fmla="*/ 1092200 h 1083"/>
                <a:gd name="T48" fmla="*/ 3270250 w 2273"/>
                <a:gd name="T49" fmla="*/ 1114425 h 1083"/>
                <a:gd name="T50" fmla="*/ 3014662 w 2273"/>
                <a:gd name="T51" fmla="*/ 1154112 h 1083"/>
                <a:gd name="T52" fmla="*/ 2782887 w 2273"/>
                <a:gd name="T53" fmla="*/ 1136650 h 1083"/>
                <a:gd name="T54" fmla="*/ 2449512 w 2273"/>
                <a:gd name="T55" fmla="*/ 1182687 h 1083"/>
                <a:gd name="T56" fmla="*/ 2336800 w 2273"/>
                <a:gd name="T57" fmla="*/ 1368425 h 1083"/>
                <a:gd name="T58" fmla="*/ 2257425 w 2273"/>
                <a:gd name="T59" fmla="*/ 1520825 h 1083"/>
                <a:gd name="T60" fmla="*/ 1668462 w 2273"/>
                <a:gd name="T61" fmla="*/ 1690687 h 1083"/>
                <a:gd name="T62" fmla="*/ 968375 w 2273"/>
                <a:gd name="T63" fmla="*/ 1560512 h 1083"/>
                <a:gd name="T64" fmla="*/ 730250 w 2273"/>
                <a:gd name="T65" fmla="*/ 1520825 h 1083"/>
                <a:gd name="T66" fmla="*/ 661987 w 2273"/>
                <a:gd name="T67" fmla="*/ 1447800 h 1083"/>
                <a:gd name="T68" fmla="*/ 509587 w 2273"/>
                <a:gd name="T69" fmla="*/ 1385887 h 1083"/>
                <a:gd name="T70" fmla="*/ 374650 w 2273"/>
                <a:gd name="T71" fmla="*/ 1266825 h 1083"/>
                <a:gd name="T72" fmla="*/ 255587 w 2273"/>
                <a:gd name="T73" fmla="*/ 1158875 h 1083"/>
                <a:gd name="T74" fmla="*/ 300037 w 2273"/>
                <a:gd name="T75" fmla="*/ 1035050 h 1083"/>
                <a:gd name="T76" fmla="*/ 441325 w 2273"/>
                <a:gd name="T77" fmla="*/ 989012 h 1083"/>
                <a:gd name="T78" fmla="*/ 509587 w 2273"/>
                <a:gd name="T79" fmla="*/ 904875 h 1083"/>
                <a:gd name="T80" fmla="*/ 708025 w 2273"/>
                <a:gd name="T81" fmla="*/ 854075 h 1083"/>
                <a:gd name="T82" fmla="*/ 798512 w 2273"/>
                <a:gd name="T83" fmla="*/ 695325 h 1083"/>
                <a:gd name="T84" fmla="*/ 679450 w 2273"/>
                <a:gd name="T85" fmla="*/ 684212 h 1083"/>
                <a:gd name="T86" fmla="*/ 538162 w 2273"/>
                <a:gd name="T87" fmla="*/ 717550 h 1083"/>
                <a:gd name="T88" fmla="*/ 396875 w 2273"/>
                <a:gd name="T89" fmla="*/ 706437 h 1083"/>
                <a:gd name="T90" fmla="*/ 244475 w 2273"/>
                <a:gd name="T91" fmla="*/ 690562 h 1083"/>
                <a:gd name="T92" fmla="*/ 141287 w 2273"/>
                <a:gd name="T93" fmla="*/ 587375 h 1083"/>
                <a:gd name="T94" fmla="*/ 271462 w 2273"/>
                <a:gd name="T95" fmla="*/ 666750 h 1083"/>
                <a:gd name="T96" fmla="*/ 220662 w 2273"/>
                <a:gd name="T97" fmla="*/ 554037 h 1083"/>
                <a:gd name="T98" fmla="*/ 114300 w 2273"/>
                <a:gd name="T99" fmla="*/ 481012 h 1083"/>
                <a:gd name="T100" fmla="*/ 6350 w 2273"/>
                <a:gd name="T101" fmla="*/ 452437 h 1083"/>
                <a:gd name="T102" fmla="*/ 141287 w 2273"/>
                <a:gd name="T103" fmla="*/ 395287 h 1083"/>
                <a:gd name="T104" fmla="*/ 317500 w 2273"/>
                <a:gd name="T105" fmla="*/ 423862 h 1083"/>
                <a:gd name="T106" fmla="*/ 447675 w 2273"/>
                <a:gd name="T107" fmla="*/ 406400 h 1083"/>
                <a:gd name="T108" fmla="*/ 503237 w 2273"/>
                <a:gd name="T109" fmla="*/ 271462 h 1083"/>
                <a:gd name="T110" fmla="*/ 622300 w 2273"/>
                <a:gd name="T111" fmla="*/ 185737 h 1083"/>
                <a:gd name="T112" fmla="*/ 781050 w 2273"/>
                <a:gd name="T113" fmla="*/ 158750 h 1083"/>
                <a:gd name="T114" fmla="*/ 922337 w 2273"/>
                <a:gd name="T115" fmla="*/ 107950 h 1083"/>
                <a:gd name="T116" fmla="*/ 904875 w 2273"/>
                <a:gd name="T117" fmla="*/ 15875 h 1083"/>
                <a:gd name="T118" fmla="*/ 1052512 w 2273"/>
                <a:gd name="T119" fmla="*/ 15875 h 1083"/>
                <a:gd name="T120" fmla="*/ 1176337 w 2273"/>
                <a:gd name="T121" fmla="*/ 11112 h 1083"/>
                <a:gd name="T122" fmla="*/ 1306512 w 2273"/>
                <a:gd name="T123" fmla="*/ 11112 h 1083"/>
                <a:gd name="T124" fmla="*/ 1436687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1860 w 2291"/>
                <a:gd name="T1" fmla="*/ 606 h 709"/>
                <a:gd name="T2" fmla="*/ 1846 w 2291"/>
                <a:gd name="T3" fmla="*/ 552 h 709"/>
                <a:gd name="T4" fmla="*/ 1789 w 2291"/>
                <a:gd name="T5" fmla="*/ 591 h 709"/>
                <a:gd name="T6" fmla="*/ 1742 w 2291"/>
                <a:gd name="T7" fmla="*/ 631 h 709"/>
                <a:gd name="T8" fmla="*/ 1721 w 2291"/>
                <a:gd name="T9" fmla="*/ 588 h 709"/>
                <a:gd name="T10" fmla="*/ 1735 w 2291"/>
                <a:gd name="T11" fmla="*/ 541 h 709"/>
                <a:gd name="T12" fmla="*/ 1696 w 2291"/>
                <a:gd name="T13" fmla="*/ 570 h 709"/>
                <a:gd name="T14" fmla="*/ 1625 w 2291"/>
                <a:gd name="T15" fmla="*/ 577 h 709"/>
                <a:gd name="T16" fmla="*/ 1532 w 2291"/>
                <a:gd name="T17" fmla="*/ 613 h 709"/>
                <a:gd name="T18" fmla="*/ 1511 w 2291"/>
                <a:gd name="T19" fmla="*/ 677 h 709"/>
                <a:gd name="T20" fmla="*/ 1272 w 2291"/>
                <a:gd name="T21" fmla="*/ 684 h 709"/>
                <a:gd name="T22" fmla="*/ 1008 w 2291"/>
                <a:gd name="T23" fmla="*/ 606 h 709"/>
                <a:gd name="T24" fmla="*/ 812 w 2291"/>
                <a:gd name="T25" fmla="*/ 388 h 709"/>
                <a:gd name="T26" fmla="*/ 720 w 2291"/>
                <a:gd name="T27" fmla="*/ 374 h 709"/>
                <a:gd name="T28" fmla="*/ 645 w 2291"/>
                <a:gd name="T29" fmla="*/ 531 h 709"/>
                <a:gd name="T30" fmla="*/ 314 w 2291"/>
                <a:gd name="T31" fmla="*/ 506 h 709"/>
                <a:gd name="T32" fmla="*/ 235 w 2291"/>
                <a:gd name="T33" fmla="*/ 381 h 709"/>
                <a:gd name="T34" fmla="*/ 86 w 2291"/>
                <a:gd name="T35" fmla="*/ 363 h 709"/>
                <a:gd name="T36" fmla="*/ 64 w 2291"/>
                <a:gd name="T37" fmla="*/ 299 h 709"/>
                <a:gd name="T38" fmla="*/ 217 w 2291"/>
                <a:gd name="T39" fmla="*/ 199 h 709"/>
                <a:gd name="T40" fmla="*/ 342 w 2291"/>
                <a:gd name="T41" fmla="*/ 128 h 709"/>
                <a:gd name="T42" fmla="*/ 460 w 2291"/>
                <a:gd name="T43" fmla="*/ 64 h 709"/>
                <a:gd name="T44" fmla="*/ 577 w 2291"/>
                <a:gd name="T45" fmla="*/ 7 h 709"/>
                <a:gd name="T46" fmla="*/ 652 w 2291"/>
                <a:gd name="T47" fmla="*/ 18 h 709"/>
                <a:gd name="T48" fmla="*/ 723 w 2291"/>
                <a:gd name="T49" fmla="*/ 3 h 709"/>
                <a:gd name="T50" fmla="*/ 795 w 2291"/>
                <a:gd name="T51" fmla="*/ 32 h 709"/>
                <a:gd name="T52" fmla="*/ 877 w 2291"/>
                <a:gd name="T53" fmla="*/ 50 h 709"/>
                <a:gd name="T54" fmla="*/ 937 w 2291"/>
                <a:gd name="T55" fmla="*/ 68 h 709"/>
                <a:gd name="T56" fmla="*/ 987 w 2291"/>
                <a:gd name="T57" fmla="*/ 82 h 709"/>
                <a:gd name="T58" fmla="*/ 1012 w 2291"/>
                <a:gd name="T59" fmla="*/ 32 h 709"/>
                <a:gd name="T60" fmla="*/ 1048 w 2291"/>
                <a:gd name="T61" fmla="*/ 0 h 709"/>
                <a:gd name="T62" fmla="*/ 1112 w 2291"/>
                <a:gd name="T63" fmla="*/ 18 h 709"/>
                <a:gd name="T64" fmla="*/ 1162 w 2291"/>
                <a:gd name="T65" fmla="*/ 28 h 709"/>
                <a:gd name="T66" fmla="*/ 1215 w 2291"/>
                <a:gd name="T67" fmla="*/ 46 h 709"/>
                <a:gd name="T68" fmla="*/ 1276 w 2291"/>
                <a:gd name="T69" fmla="*/ 57 h 709"/>
                <a:gd name="T70" fmla="*/ 1329 w 2291"/>
                <a:gd name="T71" fmla="*/ 85 h 709"/>
                <a:gd name="T72" fmla="*/ 1375 w 2291"/>
                <a:gd name="T73" fmla="*/ 60 h 709"/>
                <a:gd name="T74" fmla="*/ 1422 w 2291"/>
                <a:gd name="T75" fmla="*/ 50 h 709"/>
                <a:gd name="T76" fmla="*/ 1482 w 2291"/>
                <a:gd name="T77" fmla="*/ 50 h 709"/>
                <a:gd name="T78" fmla="*/ 1557 w 2291"/>
                <a:gd name="T79" fmla="*/ 64 h 709"/>
                <a:gd name="T80" fmla="*/ 1596 w 2291"/>
                <a:gd name="T81" fmla="*/ 100 h 709"/>
                <a:gd name="T82" fmla="*/ 1653 w 2291"/>
                <a:gd name="T83" fmla="*/ 103 h 709"/>
                <a:gd name="T84" fmla="*/ 1724 w 2291"/>
                <a:gd name="T85" fmla="*/ 110 h 709"/>
                <a:gd name="T86" fmla="*/ 1803 w 2291"/>
                <a:gd name="T87" fmla="*/ 117 h 709"/>
                <a:gd name="T88" fmla="*/ 1785 w 2291"/>
                <a:gd name="T89" fmla="*/ 171 h 709"/>
                <a:gd name="T90" fmla="*/ 1821 w 2291"/>
                <a:gd name="T91" fmla="*/ 174 h 709"/>
                <a:gd name="T92" fmla="*/ 1892 w 2291"/>
                <a:gd name="T93" fmla="*/ 189 h 709"/>
                <a:gd name="T94" fmla="*/ 1945 w 2291"/>
                <a:gd name="T95" fmla="*/ 242 h 709"/>
                <a:gd name="T96" fmla="*/ 1938 w 2291"/>
                <a:gd name="T97" fmla="*/ 303 h 709"/>
                <a:gd name="T98" fmla="*/ 1874 w 2291"/>
                <a:gd name="T99" fmla="*/ 256 h 709"/>
                <a:gd name="T100" fmla="*/ 1899 w 2291"/>
                <a:gd name="T101" fmla="*/ 303 h 709"/>
                <a:gd name="T102" fmla="*/ 1977 w 2291"/>
                <a:gd name="T103" fmla="*/ 324 h 709"/>
                <a:gd name="T104" fmla="*/ 2045 w 2291"/>
                <a:gd name="T105" fmla="*/ 331 h 709"/>
                <a:gd name="T106" fmla="*/ 2124 w 2291"/>
                <a:gd name="T107" fmla="*/ 335 h 709"/>
                <a:gd name="T108" fmla="*/ 2181 w 2291"/>
                <a:gd name="T109" fmla="*/ 328 h 709"/>
                <a:gd name="T110" fmla="*/ 2280 w 2291"/>
                <a:gd name="T111" fmla="*/ 292 h 709"/>
                <a:gd name="T112" fmla="*/ 2266 w 2291"/>
                <a:gd name="T113" fmla="*/ 374 h 709"/>
                <a:gd name="T114" fmla="*/ 2195 w 2291"/>
                <a:gd name="T115" fmla="*/ 431 h 709"/>
                <a:gd name="T116" fmla="*/ 2095 w 2291"/>
                <a:gd name="T117" fmla="*/ 456 h 709"/>
                <a:gd name="T118" fmla="*/ 2074 w 2291"/>
                <a:gd name="T119" fmla="*/ 509 h 709"/>
                <a:gd name="T120" fmla="*/ 1992 w 2291"/>
                <a:gd name="T121" fmla="*/ 517 h 709"/>
                <a:gd name="T122" fmla="*/ 1931 w 2291"/>
                <a:gd name="T123" fmla="*/ 55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31" y="620"/>
                  </a:lnTo>
                  <a:lnTo>
                    <a:pt x="1928" y="623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1269 w 2330"/>
                <a:gd name="T1" fmla="*/ 866 h 901"/>
                <a:gd name="T2" fmla="*/ 1226 w 2330"/>
                <a:gd name="T3" fmla="*/ 859 h 901"/>
                <a:gd name="T4" fmla="*/ 1173 w 2330"/>
                <a:gd name="T5" fmla="*/ 880 h 901"/>
                <a:gd name="T6" fmla="*/ 1112 w 2330"/>
                <a:gd name="T7" fmla="*/ 869 h 901"/>
                <a:gd name="T8" fmla="*/ 1044 w 2330"/>
                <a:gd name="T9" fmla="*/ 869 h 901"/>
                <a:gd name="T10" fmla="*/ 1012 w 2330"/>
                <a:gd name="T11" fmla="*/ 837 h 901"/>
                <a:gd name="T12" fmla="*/ 962 w 2330"/>
                <a:gd name="T13" fmla="*/ 827 h 901"/>
                <a:gd name="T14" fmla="*/ 888 w 2330"/>
                <a:gd name="T15" fmla="*/ 827 h 901"/>
                <a:gd name="T16" fmla="*/ 863 w 2330"/>
                <a:gd name="T17" fmla="*/ 777 h 901"/>
                <a:gd name="T18" fmla="*/ 834 w 2330"/>
                <a:gd name="T19" fmla="*/ 727 h 901"/>
                <a:gd name="T20" fmla="*/ 855 w 2330"/>
                <a:gd name="T21" fmla="*/ 709 h 901"/>
                <a:gd name="T22" fmla="*/ 816 w 2330"/>
                <a:gd name="T23" fmla="*/ 684 h 901"/>
                <a:gd name="T24" fmla="*/ 741 w 2330"/>
                <a:gd name="T25" fmla="*/ 684 h 901"/>
                <a:gd name="T26" fmla="*/ 677 w 2330"/>
                <a:gd name="T27" fmla="*/ 684 h 901"/>
                <a:gd name="T28" fmla="*/ 610 w 2330"/>
                <a:gd name="T29" fmla="*/ 688 h 901"/>
                <a:gd name="T30" fmla="*/ 546 w 2330"/>
                <a:gd name="T31" fmla="*/ 681 h 901"/>
                <a:gd name="T32" fmla="*/ 531 w 2330"/>
                <a:gd name="T33" fmla="*/ 631 h 901"/>
                <a:gd name="T34" fmla="*/ 535 w 2330"/>
                <a:gd name="T35" fmla="*/ 584 h 901"/>
                <a:gd name="T36" fmla="*/ 478 w 2330"/>
                <a:gd name="T37" fmla="*/ 595 h 901"/>
                <a:gd name="T38" fmla="*/ 421 w 2330"/>
                <a:gd name="T39" fmla="*/ 574 h 901"/>
                <a:gd name="T40" fmla="*/ 467 w 2330"/>
                <a:gd name="T41" fmla="*/ 545 h 901"/>
                <a:gd name="T42" fmla="*/ 492 w 2330"/>
                <a:gd name="T43" fmla="*/ 506 h 901"/>
                <a:gd name="T44" fmla="*/ 428 w 2330"/>
                <a:gd name="T45" fmla="*/ 481 h 901"/>
                <a:gd name="T46" fmla="*/ 360 w 2330"/>
                <a:gd name="T47" fmla="*/ 467 h 901"/>
                <a:gd name="T48" fmla="*/ 293 w 2330"/>
                <a:gd name="T49" fmla="*/ 456 h 901"/>
                <a:gd name="T50" fmla="*/ 228 w 2330"/>
                <a:gd name="T51" fmla="*/ 463 h 901"/>
                <a:gd name="T52" fmla="*/ 228 w 2330"/>
                <a:gd name="T53" fmla="*/ 442 h 901"/>
                <a:gd name="T54" fmla="*/ 221 w 2330"/>
                <a:gd name="T55" fmla="*/ 395 h 901"/>
                <a:gd name="T56" fmla="*/ 182 w 2330"/>
                <a:gd name="T57" fmla="*/ 360 h 901"/>
                <a:gd name="T58" fmla="*/ 171 w 2330"/>
                <a:gd name="T59" fmla="*/ 274 h 901"/>
                <a:gd name="T60" fmla="*/ 57 w 2330"/>
                <a:gd name="T61" fmla="*/ 271 h 901"/>
                <a:gd name="T62" fmla="*/ 11 w 2330"/>
                <a:gd name="T63" fmla="*/ 239 h 901"/>
                <a:gd name="T64" fmla="*/ 79 w 2330"/>
                <a:gd name="T65" fmla="*/ 203 h 901"/>
                <a:gd name="T66" fmla="*/ 100 w 2330"/>
                <a:gd name="T67" fmla="*/ 178 h 901"/>
                <a:gd name="T68" fmla="*/ 179 w 2330"/>
                <a:gd name="T69" fmla="*/ 171 h 901"/>
                <a:gd name="T70" fmla="*/ 253 w 2330"/>
                <a:gd name="T71" fmla="*/ 167 h 901"/>
                <a:gd name="T72" fmla="*/ 307 w 2330"/>
                <a:gd name="T73" fmla="*/ 132 h 901"/>
                <a:gd name="T74" fmla="*/ 367 w 2330"/>
                <a:gd name="T75" fmla="*/ 100 h 901"/>
                <a:gd name="T76" fmla="*/ 421 w 2330"/>
                <a:gd name="T77" fmla="*/ 78 h 901"/>
                <a:gd name="T78" fmla="*/ 485 w 2330"/>
                <a:gd name="T79" fmla="*/ 85 h 901"/>
                <a:gd name="T80" fmla="*/ 549 w 2330"/>
                <a:gd name="T81" fmla="*/ 82 h 901"/>
                <a:gd name="T82" fmla="*/ 613 w 2330"/>
                <a:gd name="T83" fmla="*/ 71 h 901"/>
                <a:gd name="T84" fmla="*/ 681 w 2330"/>
                <a:gd name="T85" fmla="*/ 68 h 901"/>
                <a:gd name="T86" fmla="*/ 741 w 2330"/>
                <a:gd name="T87" fmla="*/ 53 h 901"/>
                <a:gd name="T88" fmla="*/ 788 w 2330"/>
                <a:gd name="T89" fmla="*/ 14 h 901"/>
                <a:gd name="T90" fmla="*/ 991 w 2330"/>
                <a:gd name="T91" fmla="*/ 11 h 901"/>
                <a:gd name="T92" fmla="*/ 1162 w 2330"/>
                <a:gd name="T93" fmla="*/ 43 h 901"/>
                <a:gd name="T94" fmla="*/ 1315 w 2330"/>
                <a:gd name="T95" fmla="*/ 39 h 901"/>
                <a:gd name="T96" fmla="*/ 1529 w 2330"/>
                <a:gd name="T97" fmla="*/ 60 h 901"/>
                <a:gd name="T98" fmla="*/ 1789 w 2330"/>
                <a:gd name="T99" fmla="*/ 142 h 901"/>
                <a:gd name="T100" fmla="*/ 1967 w 2330"/>
                <a:gd name="T101" fmla="*/ 242 h 901"/>
                <a:gd name="T102" fmla="*/ 2159 w 2330"/>
                <a:gd name="T103" fmla="*/ 253 h 901"/>
                <a:gd name="T104" fmla="*/ 2298 w 2330"/>
                <a:gd name="T105" fmla="*/ 363 h 901"/>
                <a:gd name="T106" fmla="*/ 2327 w 2330"/>
                <a:gd name="T107" fmla="*/ 435 h 901"/>
                <a:gd name="T108" fmla="*/ 2181 w 2330"/>
                <a:gd name="T109" fmla="*/ 449 h 901"/>
                <a:gd name="T110" fmla="*/ 1963 w 2330"/>
                <a:gd name="T111" fmla="*/ 584 h 901"/>
                <a:gd name="T112" fmla="*/ 1928 w 2330"/>
                <a:gd name="T113" fmla="*/ 559 h 901"/>
                <a:gd name="T114" fmla="*/ 1796 w 2330"/>
                <a:gd name="T115" fmla="*/ 602 h 901"/>
                <a:gd name="T116" fmla="*/ 1646 w 2330"/>
                <a:gd name="T117" fmla="*/ 648 h 901"/>
                <a:gd name="T118" fmla="*/ 1547 w 2330"/>
                <a:gd name="T119" fmla="*/ 695 h 901"/>
                <a:gd name="T120" fmla="*/ 1379 w 2330"/>
                <a:gd name="T121" fmla="*/ 770 h 901"/>
                <a:gd name="T122" fmla="*/ 1333 w 2330"/>
                <a:gd name="T123" fmla="*/ 85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0" name="TextBox 6"/>
            <p:cNvSpPr txBox="1">
              <a:spLocks noChangeArrowheads="1"/>
            </p:cNvSpPr>
            <p:nvPr/>
          </p:nvSpPr>
          <p:spPr bwMode="auto">
            <a:xfrm>
              <a:off x="-30956" y="4599639"/>
              <a:ext cx="1792288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Баткенская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 область</a:t>
              </a:r>
              <a:r>
                <a:rPr lang="en-US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, </a:t>
              </a:r>
              <a:endParaRPr lang="ru-RU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10 351 сомов</a:t>
              </a:r>
              <a:endParaRPr lang="en-US" altLang="ru-RU" sz="14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1" name="TextBox 7"/>
            <p:cNvSpPr txBox="1">
              <a:spLocks noChangeArrowheads="1"/>
            </p:cNvSpPr>
            <p:nvPr/>
          </p:nvSpPr>
          <p:spPr bwMode="auto">
            <a:xfrm>
              <a:off x="2408004" y="4147725"/>
              <a:ext cx="2079625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Ошская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область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9 770 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2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Иссык-Кульская область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10 294 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3" name="TextBox 9"/>
            <p:cNvSpPr txBox="1">
              <a:spLocks noChangeArrowheads="1"/>
            </p:cNvSpPr>
            <p:nvPr/>
          </p:nvSpPr>
          <p:spPr bwMode="auto">
            <a:xfrm>
              <a:off x="4584577" y="3354304"/>
              <a:ext cx="1436687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Нарынская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11 427 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4" name="TextBox 10"/>
            <p:cNvSpPr txBox="1">
              <a:spLocks noChangeArrowheads="1"/>
            </p:cNvSpPr>
            <p:nvPr/>
          </p:nvSpPr>
          <p:spPr bwMode="auto">
            <a:xfrm>
              <a:off x="1616075" y="3157066"/>
              <a:ext cx="2179637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Джалал-Абадская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9 787 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55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56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7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8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59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0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1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2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63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581 w 1400"/>
                <a:gd name="T1" fmla="*/ 28 h 395"/>
                <a:gd name="T2" fmla="*/ 667 w 1400"/>
                <a:gd name="T3" fmla="*/ 43 h 395"/>
                <a:gd name="T4" fmla="*/ 727 w 1400"/>
                <a:gd name="T5" fmla="*/ 43 h 395"/>
                <a:gd name="T6" fmla="*/ 798 w 1400"/>
                <a:gd name="T7" fmla="*/ 68 h 395"/>
                <a:gd name="T8" fmla="*/ 891 w 1400"/>
                <a:gd name="T9" fmla="*/ 82 h 395"/>
                <a:gd name="T10" fmla="*/ 969 w 1400"/>
                <a:gd name="T11" fmla="*/ 125 h 395"/>
                <a:gd name="T12" fmla="*/ 1055 w 1400"/>
                <a:gd name="T13" fmla="*/ 153 h 395"/>
                <a:gd name="T14" fmla="*/ 1140 w 1400"/>
                <a:gd name="T15" fmla="*/ 153 h 395"/>
                <a:gd name="T16" fmla="*/ 1226 w 1400"/>
                <a:gd name="T17" fmla="*/ 182 h 395"/>
                <a:gd name="T18" fmla="*/ 1290 w 1400"/>
                <a:gd name="T19" fmla="*/ 206 h 395"/>
                <a:gd name="T20" fmla="*/ 1347 w 1400"/>
                <a:gd name="T21" fmla="*/ 196 h 395"/>
                <a:gd name="T22" fmla="*/ 1361 w 1400"/>
                <a:gd name="T23" fmla="*/ 185 h 395"/>
                <a:gd name="T24" fmla="*/ 1397 w 1400"/>
                <a:gd name="T25" fmla="*/ 196 h 395"/>
                <a:gd name="T26" fmla="*/ 1383 w 1400"/>
                <a:gd name="T27" fmla="*/ 224 h 395"/>
                <a:gd name="T28" fmla="*/ 1375 w 1400"/>
                <a:gd name="T29" fmla="*/ 253 h 395"/>
                <a:gd name="T30" fmla="*/ 1329 w 1400"/>
                <a:gd name="T31" fmla="*/ 267 h 395"/>
                <a:gd name="T32" fmla="*/ 1286 w 1400"/>
                <a:gd name="T33" fmla="*/ 264 h 395"/>
                <a:gd name="T34" fmla="*/ 1237 w 1400"/>
                <a:gd name="T35" fmla="*/ 278 h 395"/>
                <a:gd name="T36" fmla="*/ 1201 w 1400"/>
                <a:gd name="T37" fmla="*/ 274 h 395"/>
                <a:gd name="T38" fmla="*/ 1151 w 1400"/>
                <a:gd name="T39" fmla="*/ 285 h 395"/>
                <a:gd name="T40" fmla="*/ 1119 w 1400"/>
                <a:gd name="T41" fmla="*/ 296 h 395"/>
                <a:gd name="T42" fmla="*/ 1098 w 1400"/>
                <a:gd name="T43" fmla="*/ 321 h 395"/>
                <a:gd name="T44" fmla="*/ 1126 w 1400"/>
                <a:gd name="T45" fmla="*/ 335 h 395"/>
                <a:gd name="T46" fmla="*/ 1126 w 1400"/>
                <a:gd name="T47" fmla="*/ 356 h 395"/>
                <a:gd name="T48" fmla="*/ 1090 w 1400"/>
                <a:gd name="T49" fmla="*/ 363 h 395"/>
                <a:gd name="T50" fmla="*/ 1066 w 1400"/>
                <a:gd name="T51" fmla="*/ 360 h 395"/>
                <a:gd name="T52" fmla="*/ 1044 w 1400"/>
                <a:gd name="T53" fmla="*/ 360 h 395"/>
                <a:gd name="T54" fmla="*/ 1016 w 1400"/>
                <a:gd name="T55" fmla="*/ 374 h 395"/>
                <a:gd name="T56" fmla="*/ 1001 w 1400"/>
                <a:gd name="T57" fmla="*/ 388 h 395"/>
                <a:gd name="T58" fmla="*/ 962 w 1400"/>
                <a:gd name="T59" fmla="*/ 392 h 395"/>
                <a:gd name="T60" fmla="*/ 937 w 1400"/>
                <a:gd name="T61" fmla="*/ 374 h 395"/>
                <a:gd name="T62" fmla="*/ 905 w 1400"/>
                <a:gd name="T63" fmla="*/ 356 h 395"/>
                <a:gd name="T64" fmla="*/ 877 w 1400"/>
                <a:gd name="T65" fmla="*/ 353 h 395"/>
                <a:gd name="T66" fmla="*/ 845 w 1400"/>
                <a:gd name="T67" fmla="*/ 345 h 395"/>
                <a:gd name="T68" fmla="*/ 816 w 1400"/>
                <a:gd name="T69" fmla="*/ 342 h 395"/>
                <a:gd name="T70" fmla="*/ 781 w 1400"/>
                <a:gd name="T71" fmla="*/ 342 h 395"/>
                <a:gd name="T72" fmla="*/ 766 w 1400"/>
                <a:gd name="T73" fmla="*/ 328 h 395"/>
                <a:gd name="T74" fmla="*/ 731 w 1400"/>
                <a:gd name="T75" fmla="*/ 313 h 395"/>
                <a:gd name="T76" fmla="*/ 695 w 1400"/>
                <a:gd name="T77" fmla="*/ 313 h 395"/>
                <a:gd name="T78" fmla="*/ 681 w 1400"/>
                <a:gd name="T79" fmla="*/ 328 h 395"/>
                <a:gd name="T80" fmla="*/ 659 w 1400"/>
                <a:gd name="T81" fmla="*/ 349 h 395"/>
                <a:gd name="T82" fmla="*/ 652 w 1400"/>
                <a:gd name="T83" fmla="*/ 385 h 395"/>
                <a:gd name="T84" fmla="*/ 631 w 1400"/>
                <a:gd name="T85" fmla="*/ 392 h 395"/>
                <a:gd name="T86" fmla="*/ 602 w 1400"/>
                <a:gd name="T87" fmla="*/ 385 h 395"/>
                <a:gd name="T88" fmla="*/ 577 w 1400"/>
                <a:gd name="T89" fmla="*/ 374 h 395"/>
                <a:gd name="T90" fmla="*/ 545 w 1400"/>
                <a:gd name="T91" fmla="*/ 367 h 395"/>
                <a:gd name="T92" fmla="*/ 499 w 1400"/>
                <a:gd name="T93" fmla="*/ 353 h 395"/>
                <a:gd name="T94" fmla="*/ 456 w 1400"/>
                <a:gd name="T95" fmla="*/ 345 h 395"/>
                <a:gd name="T96" fmla="*/ 417 w 1400"/>
                <a:gd name="T97" fmla="*/ 331 h 395"/>
                <a:gd name="T98" fmla="*/ 382 w 1400"/>
                <a:gd name="T99" fmla="*/ 317 h 395"/>
                <a:gd name="T100" fmla="*/ 342 w 1400"/>
                <a:gd name="T101" fmla="*/ 324 h 395"/>
                <a:gd name="T102" fmla="*/ 307 w 1400"/>
                <a:gd name="T103" fmla="*/ 328 h 395"/>
                <a:gd name="T104" fmla="*/ 275 w 1400"/>
                <a:gd name="T105" fmla="*/ 324 h 395"/>
                <a:gd name="T106" fmla="*/ 225 w 1400"/>
                <a:gd name="T107" fmla="*/ 313 h 395"/>
                <a:gd name="T108" fmla="*/ 164 w 1400"/>
                <a:gd name="T109" fmla="*/ 299 h 395"/>
                <a:gd name="T110" fmla="*/ 36 w 1400"/>
                <a:gd name="T111" fmla="*/ 285 h 395"/>
                <a:gd name="T112" fmla="*/ 36 w 1400"/>
                <a:gd name="T113" fmla="*/ 214 h 395"/>
                <a:gd name="T114" fmla="*/ 146 w 1400"/>
                <a:gd name="T115" fmla="*/ 128 h 395"/>
                <a:gd name="T116" fmla="*/ 175 w 1400"/>
                <a:gd name="T117" fmla="*/ 78 h 395"/>
                <a:gd name="T118" fmla="*/ 207 w 1400"/>
                <a:gd name="T119" fmla="*/ 35 h 395"/>
                <a:gd name="T120" fmla="*/ 325 w 1400"/>
                <a:gd name="T121" fmla="*/ 25 h 395"/>
                <a:gd name="T122" fmla="*/ 396 w 1400"/>
                <a:gd name="T123" fmla="*/ 21 h 395"/>
                <a:gd name="T124" fmla="*/ 492 w 1400"/>
                <a:gd name="T125" fmla="*/ 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178175" y="2133097"/>
              <a:ext cx="3319462" cy="1125075"/>
            </a:xfrm>
            <a:custGeom>
              <a:avLst/>
              <a:gdLst>
                <a:gd name="T0" fmla="*/ 2147483647 w 2091"/>
                <a:gd name="T1" fmla="*/ 2147483647 h 709"/>
                <a:gd name="T2" fmla="*/ 2147483647 w 2091"/>
                <a:gd name="T3" fmla="*/ 2147483647 h 709"/>
                <a:gd name="T4" fmla="*/ 2147483647 w 2091"/>
                <a:gd name="T5" fmla="*/ 2147483647 h 709"/>
                <a:gd name="T6" fmla="*/ 2147483647 w 2091"/>
                <a:gd name="T7" fmla="*/ 2147483647 h 709"/>
                <a:gd name="T8" fmla="*/ 2147483647 w 2091"/>
                <a:gd name="T9" fmla="*/ 2147483647 h 709"/>
                <a:gd name="T10" fmla="*/ 2147483647 w 2091"/>
                <a:gd name="T11" fmla="*/ 2147483647 h 709"/>
                <a:gd name="T12" fmla="*/ 2147483647 w 2091"/>
                <a:gd name="T13" fmla="*/ 2147483647 h 709"/>
                <a:gd name="T14" fmla="*/ 2147483647 w 2091"/>
                <a:gd name="T15" fmla="*/ 2147483647 h 709"/>
                <a:gd name="T16" fmla="*/ 2147483647 w 2091"/>
                <a:gd name="T17" fmla="*/ 2147483647 h 709"/>
                <a:gd name="T18" fmla="*/ 2147483647 w 2091"/>
                <a:gd name="T19" fmla="*/ 2147483647 h 709"/>
                <a:gd name="T20" fmla="*/ 2147483647 w 2091"/>
                <a:gd name="T21" fmla="*/ 2147483647 h 709"/>
                <a:gd name="T22" fmla="*/ 2147483647 w 2091"/>
                <a:gd name="T23" fmla="*/ 2147483647 h 709"/>
                <a:gd name="T24" fmla="*/ 2147483647 w 2091"/>
                <a:gd name="T25" fmla="*/ 2147483647 h 709"/>
                <a:gd name="T26" fmla="*/ 2147483647 w 2091"/>
                <a:gd name="T27" fmla="*/ 2147483647 h 709"/>
                <a:gd name="T28" fmla="*/ 2147483647 w 2091"/>
                <a:gd name="T29" fmla="*/ 2147483647 h 709"/>
                <a:gd name="T30" fmla="*/ 2147483647 w 2091"/>
                <a:gd name="T31" fmla="*/ 2147483647 h 709"/>
                <a:gd name="T32" fmla="*/ 2147483647 w 2091"/>
                <a:gd name="T33" fmla="*/ 2147483647 h 709"/>
                <a:gd name="T34" fmla="*/ 2147483647 w 2091"/>
                <a:gd name="T35" fmla="*/ 2147483647 h 709"/>
                <a:gd name="T36" fmla="*/ 2147483647 w 2091"/>
                <a:gd name="T37" fmla="*/ 2147483647 h 709"/>
                <a:gd name="T38" fmla="*/ 2147483647 w 2091"/>
                <a:gd name="T39" fmla="*/ 2147483647 h 709"/>
                <a:gd name="T40" fmla="*/ 2147483647 w 2091"/>
                <a:gd name="T41" fmla="*/ 2147483647 h 709"/>
                <a:gd name="T42" fmla="*/ 2147483647 w 2091"/>
                <a:gd name="T43" fmla="*/ 2147483647 h 709"/>
                <a:gd name="T44" fmla="*/ 2147483647 w 2091"/>
                <a:gd name="T45" fmla="*/ 2147483647 h 709"/>
                <a:gd name="T46" fmla="*/ 2147483647 w 2091"/>
                <a:gd name="T47" fmla="*/ 2147483647 h 709"/>
                <a:gd name="T48" fmla="*/ 2147483647 w 2091"/>
                <a:gd name="T49" fmla="*/ 2147483647 h 709"/>
                <a:gd name="T50" fmla="*/ 2147483647 w 2091"/>
                <a:gd name="T51" fmla="*/ 2147483647 h 709"/>
                <a:gd name="T52" fmla="*/ 2147483647 w 2091"/>
                <a:gd name="T53" fmla="*/ 2147483647 h 709"/>
                <a:gd name="T54" fmla="*/ 2147483647 w 2091"/>
                <a:gd name="T55" fmla="*/ 2147483647 h 709"/>
                <a:gd name="T56" fmla="*/ 2147483647 w 2091"/>
                <a:gd name="T57" fmla="*/ 2147483647 h 709"/>
                <a:gd name="T58" fmla="*/ 2147483647 w 2091"/>
                <a:gd name="T59" fmla="*/ 2147483647 h 709"/>
                <a:gd name="T60" fmla="*/ 2147483647 w 2091"/>
                <a:gd name="T61" fmla="*/ 2147483647 h 709"/>
                <a:gd name="T62" fmla="*/ 2147483647 w 2091"/>
                <a:gd name="T63" fmla="*/ 2147483647 h 709"/>
                <a:gd name="T64" fmla="*/ 2147483647 w 2091"/>
                <a:gd name="T65" fmla="*/ 2147483647 h 709"/>
                <a:gd name="T66" fmla="*/ 2147483647 w 2091"/>
                <a:gd name="T67" fmla="*/ 2147483647 h 709"/>
                <a:gd name="T68" fmla="*/ 2147483647 w 2091"/>
                <a:gd name="T69" fmla="*/ 2147483647 h 709"/>
                <a:gd name="T70" fmla="*/ 2147483647 w 2091"/>
                <a:gd name="T71" fmla="*/ 2147483647 h 709"/>
                <a:gd name="T72" fmla="*/ 2147483647 w 2091"/>
                <a:gd name="T73" fmla="*/ 2147483647 h 709"/>
                <a:gd name="T74" fmla="*/ 2147483647 w 2091"/>
                <a:gd name="T75" fmla="*/ 2147483647 h 709"/>
                <a:gd name="T76" fmla="*/ 2147483647 w 2091"/>
                <a:gd name="T77" fmla="*/ 2147483647 h 709"/>
                <a:gd name="T78" fmla="*/ 2147483647 w 2091"/>
                <a:gd name="T79" fmla="*/ 2147483647 h 709"/>
                <a:gd name="T80" fmla="*/ 2147483647 w 2091"/>
                <a:gd name="T81" fmla="*/ 2147483647 h 709"/>
                <a:gd name="T82" fmla="*/ 2147483647 w 2091"/>
                <a:gd name="T83" fmla="*/ 2147483647 h 709"/>
                <a:gd name="T84" fmla="*/ 2147483647 w 2091"/>
                <a:gd name="T85" fmla="*/ 2147483647 h 709"/>
                <a:gd name="T86" fmla="*/ 2147483647 w 2091"/>
                <a:gd name="T87" fmla="*/ 2147483647 h 709"/>
                <a:gd name="T88" fmla="*/ 2147483647 w 2091"/>
                <a:gd name="T89" fmla="*/ 2147483647 h 709"/>
                <a:gd name="T90" fmla="*/ 2147483647 w 2091"/>
                <a:gd name="T91" fmla="*/ 2147483647 h 709"/>
                <a:gd name="T92" fmla="*/ 2147483647 w 2091"/>
                <a:gd name="T93" fmla="*/ 2147483647 h 709"/>
                <a:gd name="T94" fmla="*/ 2147483647 w 2091"/>
                <a:gd name="T95" fmla="*/ 2147483647 h 709"/>
                <a:gd name="T96" fmla="*/ 2147483647 w 2091"/>
                <a:gd name="T97" fmla="*/ 2147483647 h 709"/>
                <a:gd name="T98" fmla="*/ 2147483647 w 2091"/>
                <a:gd name="T99" fmla="*/ 2147483647 h 709"/>
                <a:gd name="T100" fmla="*/ 2147483647 w 2091"/>
                <a:gd name="T101" fmla="*/ 2147483647 h 709"/>
                <a:gd name="T102" fmla="*/ 2147483647 w 2091"/>
                <a:gd name="T103" fmla="*/ 2147483647 h 709"/>
                <a:gd name="T104" fmla="*/ 2147483647 w 2091"/>
                <a:gd name="T105" fmla="*/ 2147483647 h 709"/>
                <a:gd name="T106" fmla="*/ 2147483647 w 2091"/>
                <a:gd name="T107" fmla="*/ 2147483647 h 709"/>
                <a:gd name="T108" fmla="*/ 2147483647 w 2091"/>
                <a:gd name="T109" fmla="*/ 2147483647 h 709"/>
                <a:gd name="T110" fmla="*/ 2147483647 w 2091"/>
                <a:gd name="T111" fmla="*/ 2147483647 h 709"/>
                <a:gd name="T112" fmla="*/ 2147483647 w 2091"/>
                <a:gd name="T113" fmla="*/ 2147483647 h 709"/>
                <a:gd name="T114" fmla="*/ 2147483647 w 2091"/>
                <a:gd name="T115" fmla="*/ 2147483647 h 709"/>
                <a:gd name="T116" fmla="*/ 2147483647 w 2091"/>
                <a:gd name="T117" fmla="*/ 2147483647 h 709"/>
                <a:gd name="T118" fmla="*/ 2147483647 w 2091"/>
                <a:gd name="T119" fmla="*/ 2147483647 h 709"/>
                <a:gd name="T120" fmla="*/ 2147483647 w 2091"/>
                <a:gd name="T121" fmla="*/ 2147483647 h 709"/>
                <a:gd name="T122" fmla="*/ 2147483647 w 2091"/>
                <a:gd name="T123" fmla="*/ 2147483647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6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68" name="TextBox 32"/>
            <p:cNvSpPr txBox="1">
              <a:spLocks noChangeArrowheads="1"/>
            </p:cNvSpPr>
            <p:nvPr/>
          </p:nvSpPr>
          <p:spPr bwMode="auto">
            <a:xfrm>
              <a:off x="1290015" y="2471852"/>
              <a:ext cx="1857375" cy="73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Таласская</a:t>
              </a: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область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9 877 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69" name="TextBox 33"/>
            <p:cNvSpPr txBox="1">
              <a:spLocks noChangeArrowheads="1"/>
            </p:cNvSpPr>
            <p:nvPr/>
          </p:nvSpPr>
          <p:spPr bwMode="auto">
            <a:xfrm>
              <a:off x="3361078" y="2206589"/>
              <a:ext cx="1368425" cy="57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Чуйская область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10 407 сомов</a:t>
              </a:r>
              <a:endParaRPr lang="en-US" altLang="ru-RU" sz="14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0" name="Straight Connector 36"/>
            <p:cNvCxnSpPr/>
            <p:nvPr/>
          </p:nvCxnSpPr>
          <p:spPr>
            <a:xfrm flipV="1">
              <a:off x="4491037" y="2123667"/>
              <a:ext cx="512423" cy="31772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1" name="TextBox 37"/>
            <p:cNvSpPr txBox="1">
              <a:spLocks noChangeArrowheads="1"/>
            </p:cNvSpPr>
            <p:nvPr/>
          </p:nvSpPr>
          <p:spPr bwMode="auto">
            <a:xfrm>
              <a:off x="1084263" y="3841236"/>
              <a:ext cx="1841500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>
                  <a:solidFill>
                    <a:srgbClr val="002060"/>
                  </a:solidFill>
                  <a:cs typeface="Arial" panose="020B0604020202020204" pitchFamily="34" charset="0"/>
                </a:rPr>
                <a:t>г. Ош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10 208 сомов</a:t>
              </a:r>
              <a:endParaRPr lang="en-US" altLang="ru-RU" sz="1400" i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2" name="Straight Connector 39"/>
            <p:cNvCxnSpPr/>
            <p:nvPr/>
          </p:nvCxnSpPr>
          <p:spPr>
            <a:xfrm>
              <a:off x="2629298" y="4152597"/>
              <a:ext cx="353614" cy="1495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73" name="TextBox 34"/>
            <p:cNvSpPr txBox="1">
              <a:spLocks noChangeArrowheads="1"/>
            </p:cNvSpPr>
            <p:nvPr/>
          </p:nvSpPr>
          <p:spPr bwMode="auto">
            <a:xfrm>
              <a:off x="4332288" y="1756258"/>
              <a:ext cx="2504282" cy="40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г. Бишкек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2060"/>
                  </a:solidFill>
                  <a:cs typeface="Arial" panose="020B0604020202020204" pitchFamily="34" charset="0"/>
                </a:rPr>
                <a:t>13 442 сомов</a:t>
              </a:r>
              <a:endParaRPr lang="ru-RU" altLang="ru-RU" sz="14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123" name="Прямоугольник 2047"/>
          <p:cNvSpPr>
            <a:spLocks noChangeArrowheads="1"/>
          </p:cNvSpPr>
          <p:nvPr/>
        </p:nvSpPr>
        <p:spPr bwMode="auto">
          <a:xfrm>
            <a:off x="1524000" y="271438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Средний размер месячных пенсий </a:t>
            </a:r>
            <a:b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 регионам в </a:t>
            </a:r>
            <a:r>
              <a:rPr lang="ru-RU" altLang="ru-RU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2024 </a:t>
            </a:r>
            <a:r>
              <a:rPr lang="ru-RU" altLang="ru-RU" sz="2800" b="1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году </a:t>
            </a:r>
          </a:p>
        </p:txBody>
      </p:sp>
    </p:spTree>
    <p:extLst>
      <p:ext uri="{BB962C8B-B14F-4D97-AF65-F5344CB8AC3E}">
        <p14:creationId xmlns:p14="http://schemas.microsoft.com/office/powerpoint/2010/main" val="318666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649" y="188641"/>
            <a:ext cx="6800543" cy="740941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Накопительный пенсионный фонд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8530" y="1110424"/>
            <a:ext cx="10421470" cy="1800200"/>
          </a:xfrm>
        </p:spPr>
        <p:txBody>
          <a:bodyPr>
            <a:normAutofit/>
          </a:bodyPr>
          <a:lstStyle/>
          <a:p>
            <a:pPr marL="388620" algn="just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конец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2024г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число участников составило 1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137 человек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 сравнению с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2020г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уменьшилось на 40 процентов. </a:t>
            </a:r>
          </a:p>
          <a:p>
            <a:pPr marL="388620" algn="just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 участников фонда - женщины. </a:t>
            </a:r>
          </a:p>
          <a:p>
            <a:pPr marL="388620" algn="just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его направлена на сбор добровольных пенсионных взносов.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540767" y="3091466"/>
            <a:ext cx="4338324" cy="27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0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656" y="188640"/>
            <a:ext cx="6341408" cy="8640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Число мест в домах-интернатах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173631"/>
              </p:ext>
            </p:extLst>
          </p:nvPr>
        </p:nvGraphicFramePr>
        <p:xfrm>
          <a:off x="2063280" y="1215844"/>
          <a:ext cx="81369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998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2792" y="368663"/>
            <a:ext cx="8784975" cy="92211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Расходы на социальную защиту 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из государственного бюджета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51324090"/>
              </p:ext>
            </p:extLst>
          </p:nvPr>
        </p:nvGraphicFramePr>
        <p:xfrm>
          <a:off x="1264024" y="1772818"/>
          <a:ext cx="9466728" cy="2987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8116"/>
                <a:gridCol w="2051246"/>
                <a:gridCol w="2287366"/>
              </a:tblGrid>
              <a:tr h="767599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6194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Расходы - всего, млн. сомов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34 376,5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62 211,0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401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процентах к общим расходам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20,0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14,6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6024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процентах к ВВП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5,4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4,1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4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134470"/>
            <a:ext cx="12035117" cy="1115115"/>
          </a:xfrm>
        </p:spPr>
        <p:txBody>
          <a:bodyPr>
            <a:normAutofit fontScale="90000"/>
          </a:bodyPr>
          <a:lstStyle/>
          <a:p>
            <a:pPr algn="ctr"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Размер трудовой пенсии по </a:t>
            </a: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</a:rPr>
              <a:t>возрасту </a:t>
            </a:r>
            <a:br>
              <a:rPr lang="ru-RU" sz="31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странах Содружества </a:t>
            </a: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</a:rPr>
              <a:t>в 2023 </a:t>
            </a:r>
            <a:r>
              <a:rPr lang="ru-RU" sz="3100" b="1" dirty="0">
                <a:solidFill>
                  <a:schemeClr val="tx2">
                    <a:lumMod val="50000"/>
                  </a:schemeClr>
                </a:solidFill>
              </a:rPr>
              <a:t>году</a:t>
            </a:r>
            <a:br>
              <a:rPr lang="ru-RU" sz="31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i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(в долларах США)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26999"/>
              </p:ext>
            </p:extLst>
          </p:nvPr>
        </p:nvGraphicFramePr>
        <p:xfrm>
          <a:off x="1831041" y="1370608"/>
          <a:ext cx="8012206" cy="486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146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009" y="1215189"/>
            <a:ext cx="8639131" cy="10708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3800" b="1" dirty="0">
                <a:solidFill>
                  <a:srgbClr val="002060"/>
                </a:solidFill>
              </a:rPr>
              <a:t>СПАСИБО ЗА ВНИМАНИЕ!</a:t>
            </a:r>
            <a:br>
              <a:rPr lang="ru-RU" sz="3800" b="1" dirty="0">
                <a:solidFill>
                  <a:srgbClr val="002060"/>
                </a:solidFill>
              </a:rPr>
            </a:br>
            <a:endParaRPr lang="ru-RU" sz="3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3823</TotalTime>
  <Words>398</Words>
  <Application>Microsoft Office PowerPoint</Application>
  <PresentationFormat>Широкоэкранный</PresentationFormat>
  <Paragraphs>132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DIN Pro Bold</vt:lpstr>
      <vt:lpstr>DIN Pro Regular</vt:lpstr>
      <vt:lpstr>Times New Roman</vt:lpstr>
      <vt:lpstr>Обложка</vt:lpstr>
      <vt:lpstr>1_Обложка</vt:lpstr>
      <vt:lpstr>Презентация PowerPoint</vt:lpstr>
      <vt:lpstr>Презентация PowerPoint</vt:lpstr>
      <vt:lpstr>Получатели государственных пособий, состоящих на учете в органах Министерства труда, социального обеспечения и миграции КР  (на конец года, человек)</vt:lpstr>
      <vt:lpstr>Получатели социальных пособий в 2024г. (в процентах к итогу)</vt:lpstr>
      <vt:lpstr>Средний размер назначенных месячных  государственных пособий по видам (на конец года, сомов)</vt:lpstr>
      <vt:lpstr>Число детей с ограниченными возможностями  здоровья в возрасте до 18 лет</vt:lpstr>
      <vt:lpstr>Пенсионное обеспечение</vt:lpstr>
      <vt:lpstr>Презентация PowerPoint</vt:lpstr>
      <vt:lpstr>Накопительный пенсионный фонд</vt:lpstr>
      <vt:lpstr>Число мест в домах-интернатах</vt:lpstr>
      <vt:lpstr>Расходы на социальную защиту  из государственного бюджета</vt:lpstr>
      <vt:lpstr>Размер трудовой пенсии по возрасту  в странах Содружества в 2023 году  (в долларах США)</vt:lpstr>
      <vt:lpstr>     СПАСИБО ЗА ВНИМАНИЕ!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rahmanova</cp:lastModifiedBy>
  <cp:revision>128</cp:revision>
  <cp:lastPrinted>2025-02-26T10:27:40Z</cp:lastPrinted>
  <dcterms:created xsi:type="dcterms:W3CDTF">2024-10-02T10:12:32Z</dcterms:created>
  <dcterms:modified xsi:type="dcterms:W3CDTF">2025-06-03T11:20:22Z</dcterms:modified>
</cp:coreProperties>
</file>