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CCCCFF"/>
    <a:srgbClr val="0000FF"/>
    <a:srgbClr val="3333CC"/>
    <a:srgbClr val="3366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509" autoAdjust="0"/>
  </p:normalViewPr>
  <p:slideViewPr>
    <p:cSldViewPr snapToGrid="0">
      <p:cViewPr varScale="1">
        <p:scale>
          <a:sx n="78" d="100"/>
          <a:sy n="78" d="100"/>
        </p:scale>
        <p:origin x="9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766F7-3558-40E7-970D-60BF4AE3A30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6773F-73D2-44A2-B34A-DA05908B8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459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 играет огромную роль в современном мире и применяется в самых различных сферах жизни, от науки и бизнеса до политики и социальных наук. С ее помощью мы можем получить объективную информацию о происходящих явлениях, анализировать данные, выявлять закономерности и делать достоверные выводы.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Одной из важнейших областей применения статистики является экономика. Статистические данные позволяют изучать состояние рынка, прогнозировать тенденции развития отрасли, оценивать эффективность бизнес-процессов, анализировать влияние различных факторов на экономику.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Большинство из нас так или иначе имеют дело со статистикой каждый день, даже если вы зарабатываете себе на жизнь без жонглирования цифрами. Статистику «излучают» наши телевизоры, она просачивается из телефонов и радиоприемников, ее много в социальных сетях.</a:t>
            </a:r>
          </a:p>
          <a:p>
            <a:pPr marL="0" marR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 ЭТОМ Статистика очень полезна: она помогает прогнозировать погоду, систематизировать информацию в интернете, развивать экономику, медицину, формировать модные тенденции. Статистика помогает побеждать на выборах, зарабатывать деньги, доказывать свое превосходство.</a:t>
            </a:r>
            <a:endParaRPr lang="ru-RU" dirty="0"/>
          </a:p>
          <a:p>
            <a:pPr marL="0" marR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Так что же делает статистику такой необходимой? Самое простое объяснение заключается в том, что статистика помогает контролировать огромное количество важных вещей, что, в свою очередь, помогает лучше понять наш сложно устроенный мир и управлять им. 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6773F-73D2-44A2-B34A-DA05908B8E7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058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Одним из вызовов на сегодня являются </a:t>
            </a:r>
            <a:r>
              <a:rPr lang="ru-RU" u="sng" dirty="0"/>
              <a:t>большой поток</a:t>
            </a:r>
            <a:r>
              <a:rPr lang="ru-RU" dirty="0"/>
              <a:t> данных. Ежедневно создается 2,5 квинтильона байтов данных, в результате чего 90% данных в  сегодняшнем мире были созданы только за последние несколько лет. Но эти данные являются сырой информацией и для большинства пользователей они мало о чем говорят.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dirty="0"/>
              <a:t>Статистика преобразует эти сырые данные в информацию и показатели, которые можно использовать и принимать на основе них решения. 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Таким образом, официальная статистика является  незаменимым компонентом в информационной системе современного общества, предоставляющего госорганам , бизнес сектору и общественности данные о положении в экономической, демографической, социальной и экологической областях для принятия обоснованных решений.</a:t>
            </a: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6773F-73D2-44A2-B34A-DA05908B8E7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394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6773F-73D2-44A2-B34A-DA05908B8E7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895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целом, статистика играет неотъемлемую роль в понимании и анализе мира вокруг нас. Она помогает нам принимать обоснованные решения, опираясь на факты и числа, а не на субъективные оценки и предположения.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6773F-73D2-44A2-B34A-DA05908B8E7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554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 играет важную роль в современном бизнесе, обеспечивая компаниям ценные инструменты для принятия решений и улучшение операций.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Одним из основных применений статистики в бизнесе является анализ данных. Компании используют статистические методы для сбора, организации и интерпретации данных о своей деятельности. Это помогает им понять текущие тренды, идентифицировать проблемы и прогнозировать будущие результаты.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 также используется для проведения маркетинговых исследований. Компании собирают данные о своих клиентах, их предпочтениях и поведении, чтобы лучше понять свою целевую аудиторию и разработать эффективные маркетинговые стратегии.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Кроме того, статистика помогает в оценке эффективности бизнес-процессов. Компании могут использовать статистические методы, чтобы определить, насколько успешными являются их операции, идентифицировать проблемные области и предложить улучшения.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 также играет важную роль в принятии решений в бизнесе. Компании используют статистические методы для анализа рисков и определения оптимальных стратегий. Они могут использовать статистические модели для прогнозирования будущих результатов и принятия информированных решений.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целом, статистика является неотъемлемой частью современного бизнеса. Она помогает компаниям лучше понять свою деятельность, принять информированные решения и улучшить свою эффективность.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6773F-73D2-44A2-B34A-DA05908B8E7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852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 играет важную роль в медицине и здравоохранении, помогая выявить и анализировать тенденции, связанные с здоровьем и болезнями. Она используется для сбора, оценки и интерпретации данных, что позволяет сделать выводы о состоянии здоровья населения и определить необходимые меры для его улучшения.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 из основных применений статистики в медицине – это исследования и клинические испытания новых методов диагностики, лечения и профилактики болезней. С помощью статистического анализа можно определить эффективность и безопасность новых лекарственных средств, медицинских технологий и процедур, а также оценить их влияние на качество жизни пациентов.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 также используется для мониторинга распространения заболеваний и оценки их воздействия на население. Например, эпидемиологические исследования позволяют определить распространенность и влияние инфекционных и хронических заболеваний на конкретные группы людей или население в целом. Это информация может быть полезной при разработке программ предотвращения и контроля болезней.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Кроме того, статистика в медицине помогает оценить результаты медицинских услуг и системы здравоохранения в целом. Сбор и анализ данных о качестве и доступности медицинской помощи позволяют выявить проблемные области и разработать стратегии для их улучшения. Также статистика может быть использована для определения эффективности различных подходов к лечению, позволяя принять обоснованные решения и улучшить результаты для пациентов.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целом, использование статистики в медицине и здравоохранении помогает принимать обоснованные решения и оптимизировать процессы в сфере здравоохранения. Благодаря анализу данных и оценке результатов, можно разработать более эффективные стратегии предотвращения заболеваний, улучшить качество медицинской помощи и повысить общий уровень здоровья населения.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6773F-73D2-44A2-B34A-DA05908B8E7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621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 играет важную роль в политике и экономике, предоставляя надежные данные и информацию, необходимую для принятия взвешенных решений.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политике статистика используется для изучения общественного мнения и предпочтений избирателей. Опросы, проводимые статистическими организациями, позволяют политикам анализировать тенденции голосования и учитывать общественное мнение при разработке программы и кампании.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Экономика также использует статистику для анализа и прогнозирования тенденций. Статистические данные о сырьевых рынках, стоимости жизни, безработице и других экономических показателях помогают экономистам и правительствам принимать решения о политике и регулировании рынков.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Статистический анализ также используется для оценки эффективности политических и экономических мероприятий. Сравнение данных до и после введения новой политики или экономической меры может показать её положительные или отрицательные результаты. Это позволяет оценить эффективность действий и корректировать стратегию в будущем.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 в политике и экономике также позволяет контролировать и оценивать социальное неравенство и состояние рынка труда. Анализ статистических данных помогает выявить области с наивысшим уровнем безработицы и неравенства и разработать соответствующие программы для улучшения ситуации.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статистика является незаменимым инструментом в политике и экономике, помогая принимать обоснованные решения и анализировать результаты действий.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6773F-73D2-44A2-B34A-DA05908B8E7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888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 играет важную роль в современных исследованиях, предоставляя инструменты и методологию для сбора, анализа и интерпретации данных. Она позволяет исследователям извлекать информацию из больших объемов данных и делать выводы на основе статистических закономерностей.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цель статистики в исследованиях — обобщение данных и выявление закономерностей в явлениях или явлений в выборке. С помощью статистических методов исследователи могут проверять гипотезы, делать предсказания и принимать решения на основе имеющихся данных.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 также помогает исследователям описывать данные, определять и измерять связи между переменными и выявлять причинно-следственные отношения. Например, в медицинских исследованиях статистика позволяет выявлять эффективность нового лекарства, сравнивая результаты в группах пациентов, принимавших данное лекарство и плацебо.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целом, статистика играет важную роль в исследованиях, предоставляя исследователям инструменты для анализа и интерпретации данных. Без статистической методологии исследователи не смогли бы достоверно выявлять зависимости и делать выводы на основе имеющихся данных.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роль статистики в современном мире невозможно переоценить. Она является ключевым инструментом для сбора, анализа и интерпретации данных, которые позволяют делать обоснованные выводы и принимать рациональные решения. Без статистики сложно представить себе эффективное управление, научные исследования и успешный бизнес.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6773F-73D2-44A2-B34A-DA05908B8E7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92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alphaModFix amt="95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5CCB40-DEE8-E923-CFBA-B11EB4DD3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0255B6-BDA8-9C51-A1F9-691C3F973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99678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alphaModFix amt="64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A1FA64-F908-0149-1088-AA5826E06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7B0428-B7DD-A17C-0076-62999B138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475E0A-AE19-14B4-02C4-B4B5231B5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4E80-0E6D-408E-B1A1-3AB4FB82741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8BAADB-6BC0-BAFA-7AFA-4BD38F297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56963D-AA65-0910-86DA-1434A080E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0FF0-5828-47C3-A9A0-30310D642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264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F5ABC-1E27-723A-B077-4ADAEF11E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C2B0F6E-8AEC-B90E-41CC-3D7AD77C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4E80-0E6D-408E-B1A1-3AB4FB82741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360F611-F52B-B0C9-287A-1294A09D8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E2EB0D1-F754-62A4-1F4D-12D430CA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0FF0-5828-47C3-A9A0-30310D642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005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B44442-ED9B-A38A-A844-15FB92AAF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908F41F-40F1-7910-E84E-390FCD8E9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4E80-0E6D-408E-B1A1-3AB4FB82741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D2E319-4C42-06EA-360E-CC1CC58FA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ECD68F9-32EC-8B4D-5441-7DD41AA9A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0FF0-5828-47C3-A9A0-30310D642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245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8E8DC0-AFC2-1B98-9322-D62EB8F42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BAF237-8E55-4A4D-0937-40236D08B4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ACAD540-AE4A-AA64-75A5-BA3036AD4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CDEE08-C026-8CD0-7F4A-5989B7E36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4E80-0E6D-408E-B1A1-3AB4FB82741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08DEE5-1A71-8403-8BEF-FD2398E3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2D4737-08CF-EBC2-AD7C-CDF28B9E3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0FF0-5828-47C3-A9A0-30310D642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15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ABF36C-6D46-0D8C-9433-49321E292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B1B549-5DAB-9079-5CF9-2DF24C891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52CD23-CC32-DEEE-A26F-289A6C9820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17162F-7A58-4D3B-9190-19D0D3DCDF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19273C8-5EE3-2C20-DDC6-2F65505281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6E29CAC-AE7E-A59B-0BAD-06A9F7CF7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4E80-0E6D-408E-B1A1-3AB4FB82741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E02DB4-EED5-A27F-670C-BAE93C246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4672277-F69F-B518-1FD6-7FC31E6EE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0FF0-5828-47C3-A9A0-30310D642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21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BE46DD6-5B96-E6F1-DAFD-6936FA774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4E80-0E6D-408E-B1A1-3AB4FB82741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926603-E4DF-0092-E362-43EF36394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78407E2-F46A-7D22-5CDF-26F90F5EB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0FF0-5828-47C3-A9A0-30310D642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396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E2089-CC41-F038-AE4E-AA423F7F0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49B6C4-58AE-6149-8C07-44BDA7048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852E5C-3FD1-6B7A-6CFD-29F90D091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546357-3477-C135-819A-29D7628BF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4E80-0E6D-408E-B1A1-3AB4FB82741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2E8B80-A665-6552-5FC5-D3C9AD891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5964E7-67D2-EE06-2939-0753D1E13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0FF0-5828-47C3-A9A0-30310D642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09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3961E9-A136-533D-CDB7-40913F1AE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AE0C464-A7F4-1613-BFBD-1A78F56E3F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1C33372-3109-B4F9-2F82-D2F7F270E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9068F0-45A4-392A-1CAA-71B382F18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4E80-0E6D-408E-B1A1-3AB4FB82741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BA7BCF-48A9-781A-192D-D86D62F49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89EC72-6048-F804-7D51-8EDE11878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0FF0-5828-47C3-A9A0-30310D642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78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6315B6-D786-F0FA-03E8-4DC975BBA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3FB793-D1B8-57AF-2DDC-013A5D452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9912C4-FDFE-E0A0-FCC0-0A10D7ECA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4E80-0E6D-408E-B1A1-3AB4FB82741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1A055F-CEE9-AAB4-91E5-921F1F25E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3F3730-73A0-A0B9-3C7E-7CFF0C18C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0FF0-5828-47C3-A9A0-30310D642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603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A64A34A-87CE-5013-B1DA-5964DEA7FF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DF8428-1A5A-4903-FC5D-D3E2D541A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67B8EF-127C-AF81-7D16-0D88BDB80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4E80-0E6D-408E-B1A1-3AB4FB82741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E6790F-6D47-A8CE-10E6-C0E2359E8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A06C25-1C1B-BA76-F3E3-D19C9A3C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50FF0-5828-47C3-A9A0-30310D642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329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820666-46BA-42C7-DB20-9BF5CA628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5FF253-AA0A-88BB-69BA-BC4EF65507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CD9A92-36C1-8BA6-C852-C298CEB16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1A2C-5A31-490E-8BE3-41E847EAD22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3B122D-B28B-9939-FF17-F1F0037C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5DE716-A93D-233D-BC72-CD080DA5A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8D75-6A2C-4B1D-A220-CB09CA954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265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12331-4CD4-758D-CAAA-B2B3F7BE8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266950-CD78-2FB6-55EA-78E91CEA3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537CAD-976C-6631-8B43-8AC011785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1A2C-5A31-490E-8BE3-41E847EAD22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58E951-7E4D-06FB-E0B1-B51035C8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5BFD92-2371-EFFB-C1C9-3715CC08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8D75-6A2C-4B1D-A220-CB09CA954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981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1BF1A6-DA10-2FEB-B1F3-1A1480D43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D1B09A-CEA4-E57E-A4C7-E3B49BD2E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AEF068-D453-8355-9231-BED141B8B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1A2C-5A31-490E-8BE3-41E847EAD22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793318-072A-844B-1CA4-5133AEBCA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809065-A7DE-0B57-340D-550EF5D2B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8D75-6A2C-4B1D-A220-CB09CA954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004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8FBDBD-B4CF-D502-9C43-4D58A426C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1AE8C8-FD1C-F3A5-964F-82992328B9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7285FD-4277-ABEC-D716-9BAE4B334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5DB641-F81B-C5F7-3378-4BCEB83EE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1A2C-5A31-490E-8BE3-41E847EAD22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693462-8A1D-1C6E-0085-0A999C26D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2DEAFF-B5FA-BCA3-F079-CA7E36D08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8D75-6A2C-4B1D-A220-CB09CA954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318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F97CF4-E4F3-70E5-DE40-D1851ABD2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6EAE0F-5D0B-B292-7474-ABCF5BED2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72B4262-D419-03E0-EE9C-20B8C3A319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AEE904B-4AFD-3E74-67C6-D57A66F21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4D9278A-4A95-861B-2C29-69C1CEDC21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F180B8-C1DA-3198-6786-9B0E53044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1A2C-5A31-490E-8BE3-41E847EAD22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9C22AE-2C95-15F3-960C-25EC71480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7C52B0F-5688-7F76-14CB-358CDCFD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8D75-6A2C-4B1D-A220-CB09CA954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2904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39E78-D72A-86A4-FC22-29C153234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898DC8B-81C0-FAE2-727B-80AABBE5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1A2C-5A31-490E-8BE3-41E847EAD22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E0BB6B-D971-AA19-6734-4BDB65044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2A9759B-76E1-FEFF-7E70-7C1FC7AA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8D75-6A2C-4B1D-A220-CB09CA954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412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355F95-D8BB-F53E-03AF-2757074AC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1A2C-5A31-490E-8BE3-41E847EAD22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5EB135-D152-E1A4-98A9-15725744F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46C05EC-5F44-0076-BEF5-DB609F872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8D75-6A2C-4B1D-A220-CB09CA954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975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15006B-E859-DBBE-71F9-A6DCA51D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1FA7E0-4CF1-F1D0-C220-D58CCCBA3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ECB365-8D7F-822C-0A6D-0D1AFA499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4EF5F4-B8D3-B14F-0CF1-E8D150B3A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1A2C-5A31-490E-8BE3-41E847EAD22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43A12D-A31B-ADCC-2E3E-FADD421C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6F017C-AE62-0223-4973-A27DD89B5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8D75-6A2C-4B1D-A220-CB09CA954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61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64D26-F1F1-13CF-D281-3F94EBBC0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3E0649-C432-1CEF-7C70-60BA65E2A8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014763-A4D7-3472-6E89-3BE319267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B1599F-776D-5B5A-C23F-6419B571B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1A2C-5A31-490E-8BE3-41E847EAD22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AEBB39-8C0E-C0AB-F51E-06A1ADE00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3EF8A9-7B39-35AE-0D87-20FA72B59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8D75-6A2C-4B1D-A220-CB09CA954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927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BF57CB-A5FA-8153-2821-50509F4B0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E025A1-1A3F-F326-8EF9-F8B604484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098F7F-B144-4460-CC5C-AA46C84E3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1A2C-5A31-490E-8BE3-41E847EAD22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321503-B453-44A0-DB15-6292AB8AF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121860-21D3-242C-D2CA-F6B20460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8D75-6A2C-4B1D-A220-CB09CA954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193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242A5DC-8256-076E-38F9-ABAA9EE4A0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050429-CE70-8312-7156-A515E85582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61CC70-E9A2-D456-484C-E79827263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1A2C-5A31-490E-8BE3-41E847EAD22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34A576-DCE7-95FA-07E1-DFD6ECD04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4F1097-BFDE-668F-DADF-4DCF74831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8D75-6A2C-4B1D-A220-CB09CA954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81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994434-37E2-DA8F-FFE5-C8CA78EE5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47671B-0A69-F8C9-AED5-7680D96D2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DA78A3-D2E6-C9EC-41A7-6B2F53D335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34E80-0E6D-408E-B1A1-3AB4FB827412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05439D-3BCA-3135-2ED4-D534C4B0C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F2A672-56E8-43F4-88D3-D4D2FBDBC5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50FF0-5828-47C3-A9A0-30310D642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56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4" r:id="rId3"/>
    <p:sldLayoutId id="2147483672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D2454D-C9BB-F2C2-E484-4320B6B44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3D502A-561B-B280-ACBD-04E883C6E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52F8D-6D66-E5C4-8EA5-41BFA78042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41A2C-5A31-490E-8BE3-41E847EAD220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2FE018-EC2A-BBF8-33E2-048E52ADDA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949A2A-2BBE-DBAB-F54E-B6C9D1D85F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08D75-6A2C-4B1D-A220-CB09CA9546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382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B2659-2717-C4BE-3DF5-06008662C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374" y="201750"/>
            <a:ext cx="10515600" cy="777875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Национальный статистический комитет Кыргызской Республики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F6A53-9F04-7557-3285-C28E81AF5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782" y="1937578"/>
            <a:ext cx="7013713" cy="15636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5400" dirty="0">
                <a:solidFill>
                  <a:schemeClr val="bg1"/>
                </a:solidFill>
              </a:rPr>
              <a:t>СТАТИСТИКА И ЕЕ РОЛЬ В ОБЩЕСТВЕ</a:t>
            </a:r>
          </a:p>
        </p:txBody>
      </p:sp>
      <p:pic>
        <p:nvPicPr>
          <p:cNvPr id="4" name="Picture 4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90DC8C63-8442-5035-EE4D-CBB04A3F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35" y="99151"/>
            <a:ext cx="989929" cy="98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742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460B69-141B-2D00-0BE6-55AB7C3A6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88" y="2852739"/>
            <a:ext cx="10326755" cy="2852737"/>
          </a:xfrm>
        </p:spPr>
        <p:txBody>
          <a:bodyPr/>
          <a:lstStyle/>
          <a:p>
            <a:pPr algn="ctr"/>
            <a:r>
              <a:rPr lang="ru-RU" sz="6000" b="1" dirty="0">
                <a:solidFill>
                  <a:srgbClr val="002060"/>
                </a:solidFill>
              </a:rPr>
              <a:t>СТАТИСТИКА И ЕЕ РОЛЬ В ОБЩЕСТВЕ</a:t>
            </a:r>
            <a:br>
              <a:rPr lang="ru-RU" sz="6000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3D3508-69C4-F91B-B1B0-86237849DCDB}"/>
              </a:ext>
            </a:extLst>
          </p:cNvPr>
          <p:cNvSpPr txBox="1"/>
          <p:nvPr/>
        </p:nvSpPr>
        <p:spPr>
          <a:xfrm>
            <a:off x="2133876" y="163853"/>
            <a:ext cx="9213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Национальный статистический комитет Кыргызской Республики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4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B08F2146-BE04-FB6F-0F17-5B69FB955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35" y="99151"/>
            <a:ext cx="989929" cy="98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23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EF5A82-6A27-FB9A-5BFB-9C9ABB87A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669"/>
            <a:ext cx="10515600" cy="16598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Значение статистики в современном мире</a:t>
            </a:r>
            <a:br>
              <a:rPr lang="ru-RU" sz="3600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8000" dirty="0">
              <a:solidFill>
                <a:srgbClr val="0000FF"/>
              </a:solidFill>
            </a:endParaRPr>
          </a:p>
        </p:txBody>
      </p:sp>
      <p:pic>
        <p:nvPicPr>
          <p:cNvPr id="4" name="Google Shape;270;p5">
            <a:extLst>
              <a:ext uri="{FF2B5EF4-FFF2-40B4-BE49-F238E27FC236}">
                <a16:creationId xmlns:a16="http://schemas.microsoft.com/office/drawing/2014/main" id="{69E619AE-1ABB-267A-9D6F-9D2650116D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922" b="1370"/>
          <a:stretch/>
        </p:blipFill>
        <p:spPr>
          <a:xfrm>
            <a:off x="195991" y="919370"/>
            <a:ext cx="5738191" cy="4467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84;p7">
            <a:extLst>
              <a:ext uri="{FF2B5EF4-FFF2-40B4-BE49-F238E27FC236}">
                <a16:creationId xmlns:a16="http://schemas.microsoft.com/office/drawing/2014/main" id="{5E6134A7-2916-49CE-BC6A-E228251240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721" b="2353"/>
          <a:stretch/>
        </p:blipFill>
        <p:spPr>
          <a:xfrm>
            <a:off x="6159469" y="1782844"/>
            <a:ext cx="5419617" cy="495214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2A3DB1-CE86-C981-9099-D460794750A0}"/>
              </a:ext>
            </a:extLst>
          </p:cNvPr>
          <p:cNvSpPr txBox="1"/>
          <p:nvPr/>
        </p:nvSpPr>
        <p:spPr>
          <a:xfrm>
            <a:off x="195991" y="5585254"/>
            <a:ext cx="5836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333CC"/>
                </a:solidFill>
              </a:rPr>
              <a:t>Современная статистика решает реальные общественные задачи</a:t>
            </a:r>
          </a:p>
        </p:txBody>
      </p:sp>
      <p:pic>
        <p:nvPicPr>
          <p:cNvPr id="12" name="Рисунок 11" descr="Человек с идеей со сплошной заливкой">
            <a:extLst>
              <a:ext uri="{FF2B5EF4-FFF2-40B4-BE49-F238E27FC236}">
                <a16:creationId xmlns:a16="http://schemas.microsoft.com/office/drawing/2014/main" id="{CC3A8B90-0AA9-9A5F-29AE-6EC0E85B4D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45498" y="554355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70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0E03345-FADC-A4D3-81ED-3EEE5F15B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1697" y="2421924"/>
            <a:ext cx="4601084" cy="37070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3366FF"/>
                </a:solidFill>
              </a:rPr>
              <a:t>СТАТИСТИКА - это трансформатор данных, она преобразует сырые данные в официальную статистику</a:t>
            </a:r>
          </a:p>
        </p:txBody>
      </p:sp>
      <p:pic>
        <p:nvPicPr>
          <p:cNvPr id="5" name="Рисунок 4" descr="Презентация с круговой диаграммой со сплошной заливкой">
            <a:extLst>
              <a:ext uri="{FF2B5EF4-FFF2-40B4-BE49-F238E27FC236}">
                <a16:creationId xmlns:a16="http://schemas.microsoft.com/office/drawing/2014/main" id="{57A59095-0B39-B5EE-5C02-3E7F73037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108" y="1729990"/>
            <a:ext cx="1960218" cy="1960218"/>
          </a:xfrm>
          <a:prstGeom prst="rect">
            <a:avLst/>
          </a:prstGeom>
        </p:spPr>
      </p:pic>
      <p:sp>
        <p:nvSpPr>
          <p:cNvPr id="9" name="Выноска: линия с границей и чертой 8">
            <a:extLst>
              <a:ext uri="{FF2B5EF4-FFF2-40B4-BE49-F238E27FC236}">
                <a16:creationId xmlns:a16="http://schemas.microsoft.com/office/drawing/2014/main" id="{99019530-BB16-026A-5B7A-0C74D3E8BAA2}"/>
              </a:ext>
            </a:extLst>
          </p:cNvPr>
          <p:cNvSpPr/>
          <p:nvPr/>
        </p:nvSpPr>
        <p:spPr>
          <a:xfrm>
            <a:off x="3437431" y="534174"/>
            <a:ext cx="3754201" cy="1381124"/>
          </a:xfrm>
          <a:prstGeom prst="accentBorderCallout1">
            <a:avLst>
              <a:gd name="adj1" fmla="val 18750"/>
              <a:gd name="adj2" fmla="val -8333"/>
              <a:gd name="adj3" fmla="val 138179"/>
              <a:gd name="adj4" fmla="val -61526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3366FF"/>
                </a:solidFill>
              </a:rPr>
              <a:t>2,5 квинтильонов данных,</a:t>
            </a:r>
          </a:p>
          <a:p>
            <a:pPr algn="ctr"/>
            <a:r>
              <a:rPr lang="ru-RU" sz="2400" b="1" dirty="0">
                <a:solidFill>
                  <a:srgbClr val="3366FF"/>
                </a:solidFill>
              </a:rPr>
              <a:t>90% - сырые информации</a:t>
            </a:r>
          </a:p>
        </p:txBody>
      </p:sp>
      <p:pic>
        <p:nvPicPr>
          <p:cNvPr id="10" name="Google Shape;291;p8" descr="Image result for tsunami of data">
            <a:extLst>
              <a:ext uri="{FF2B5EF4-FFF2-40B4-BE49-F238E27FC236}">
                <a16:creationId xmlns:a16="http://schemas.microsoft.com/office/drawing/2014/main" id="{95DC9D8F-4232-76E3-65D1-4E058636411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67914" y="2282632"/>
            <a:ext cx="4423718" cy="4575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0936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0E03345-FADC-A4D3-81ED-3EEE5F15B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1341" y="1371600"/>
            <a:ext cx="10050413" cy="3509292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0000FF"/>
                </a:solidFill>
              </a:rPr>
              <a:t>Изучает количественную сторону общественных явлений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0000FF"/>
                </a:solidFill>
              </a:rPr>
              <a:t>Изучает массовые явления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0000FF"/>
                </a:solidFill>
              </a:rPr>
              <a:t>Изучает размеры и соотношения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25200E-6E36-15F3-8C89-81B859A6D2DA}"/>
              </a:ext>
            </a:extLst>
          </p:cNvPr>
          <p:cNvSpPr txBox="1"/>
          <p:nvPr/>
        </p:nvSpPr>
        <p:spPr>
          <a:xfrm>
            <a:off x="827903" y="253029"/>
            <a:ext cx="9753851" cy="707886"/>
          </a:xfrm>
          <a:prstGeom prst="rect">
            <a:avLst/>
          </a:prstGeom>
          <a:solidFill>
            <a:srgbClr val="CCCCFF">
              <a:alpha val="9000"/>
            </a:srgb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00FF"/>
                </a:solidFill>
                <a:latin typeface="+mj-lt"/>
              </a:rPr>
              <a:t>Особенности статистики</a:t>
            </a:r>
          </a:p>
        </p:txBody>
      </p:sp>
      <p:pic>
        <p:nvPicPr>
          <p:cNvPr id="6148" name="Picture 4" descr="Статистика пишет историю">
            <a:extLst>
              <a:ext uri="{FF2B5EF4-FFF2-40B4-BE49-F238E27FC236}">
                <a16:creationId xmlns:a16="http://schemas.microsoft.com/office/drawing/2014/main" id="{ED8D5C1A-2209-E65C-62E2-549A13177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513" y="3650239"/>
            <a:ext cx="4596714" cy="295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665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28287A-797E-2CBA-297D-1636638E9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40" y="209551"/>
            <a:ext cx="10515600" cy="558799"/>
          </a:xfrm>
          <a:solidFill>
            <a:srgbClr val="66CCFF">
              <a:alpha val="5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rmAutofit/>
          </a:bodyPr>
          <a:lstStyle/>
          <a:p>
            <a:pPr algn="ctr"/>
            <a:r>
              <a:rPr lang="ru-RU" sz="3200" b="1" kern="100" dirty="0">
                <a:solidFill>
                  <a:srgbClr val="3333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Примеры применения статистики</a:t>
            </a:r>
            <a:endParaRPr lang="ru-RU" sz="8800" dirty="0">
              <a:solidFill>
                <a:srgbClr val="3333CC"/>
              </a:solidFill>
              <a:latin typeface="+mj-lt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86412AC-3FA5-8EA4-7536-08AC69D771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387112"/>
              </p:ext>
            </p:extLst>
          </p:nvPr>
        </p:nvGraphicFramePr>
        <p:xfrm>
          <a:off x="0" y="1050325"/>
          <a:ext cx="12192000" cy="5813809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895029">
                  <a:extLst>
                    <a:ext uri="{9D8B030D-6E8A-4147-A177-3AD203B41FA5}">
                      <a16:colId xmlns:a16="http://schemas.microsoft.com/office/drawing/2014/main" val="2738833695"/>
                    </a:ext>
                  </a:extLst>
                </a:gridCol>
                <a:gridCol w="9296971">
                  <a:extLst>
                    <a:ext uri="{9D8B030D-6E8A-4147-A177-3AD203B41FA5}">
                      <a16:colId xmlns:a16="http://schemas.microsoft.com/office/drawing/2014/main" val="4249157717"/>
                    </a:ext>
                  </a:extLst>
                </a:gridCol>
              </a:tblGrid>
              <a:tr h="3308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>
                          <a:effectLst/>
                        </a:rPr>
                        <a:t>Сфера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>
                          <a:effectLst/>
                        </a:rPr>
                        <a:t>Примеры применения статистики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1874791"/>
                  </a:ext>
                </a:extLst>
              </a:tr>
              <a:tr h="10231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>
                          <a:effectLst/>
                        </a:rPr>
                        <a:t>Государственное управление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effectLst/>
                        </a:rPr>
                        <a:t>На основе статистических данных формируются бюджеты, разрабатываются социальные программы, оценивается уровень жизни населения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8048642"/>
                  </a:ext>
                </a:extLst>
              </a:tr>
              <a:tr h="10231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>
                          <a:effectLst/>
                        </a:rPr>
                        <a:t>Медицина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effectLst/>
                        </a:rPr>
                        <a:t>Анализ заболеваемости, прогнозирование распространения эпидемий, изучение эффективности лекарственных препаратов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3364041"/>
                  </a:ext>
                </a:extLst>
              </a:tr>
              <a:tr h="6769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>
                          <a:effectLst/>
                        </a:rPr>
                        <a:t>Социология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>
                          <a:effectLst/>
                        </a:rPr>
                        <a:t>Опросы населения, изучение общественного мнения, анализ социальных процессов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5694249"/>
                  </a:ext>
                </a:extLst>
              </a:tr>
              <a:tr h="6769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>
                          <a:effectLst/>
                        </a:rPr>
                        <a:t>Наука и исследования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>
                          <a:effectLst/>
                        </a:rPr>
                        <a:t>Эксперименты, анализ полученных данных, проверка гипотез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2796057"/>
                  </a:ext>
                </a:extLst>
              </a:tr>
              <a:tr h="6769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>
                          <a:effectLst/>
                        </a:rPr>
                        <a:t>Образование</a:t>
                      </a:r>
                      <a:endParaRPr lang="ru-RU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100" dirty="0">
                          <a:effectLst/>
                        </a:rPr>
                        <a:t>Оценка учебных достижений, изучение эффективности образовательных программ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7606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52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ED8A7-62C0-9B36-FF35-A662083B2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234"/>
            <a:ext cx="10515600" cy="675116"/>
          </a:xfrm>
        </p:spPr>
        <p:txBody>
          <a:bodyPr anchor="t">
            <a:normAutofit/>
          </a:bodyPr>
          <a:lstStyle/>
          <a:p>
            <a:pPr algn="ctr"/>
            <a:r>
              <a:rPr lang="ru-RU" sz="3600" b="1" dirty="0">
                <a:solidFill>
                  <a:srgbClr val="3333CC"/>
                </a:solidFill>
                <a:ea typeface="Calibri" panose="020F0502020204030204" pitchFamily="34" charset="0"/>
              </a:rPr>
              <a:t>С</a:t>
            </a:r>
            <a:r>
              <a:rPr lang="ru-RU" sz="3600" b="1" dirty="0">
                <a:solidFill>
                  <a:srgbClr val="3333CC"/>
                </a:solidFill>
                <a:effectLst/>
                <a:ea typeface="Calibri" panose="020F0502020204030204" pitchFamily="34" charset="0"/>
              </a:rPr>
              <a:t>татистика в бизнесе</a:t>
            </a:r>
            <a:endParaRPr lang="ru-RU" sz="9600" dirty="0">
              <a:solidFill>
                <a:srgbClr val="3333CC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246E3E-318C-9FE2-8B7B-B3266EB13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8314" y="1060364"/>
            <a:ext cx="5379135" cy="5029286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0000FF"/>
                </a:solidFill>
              </a:rPr>
              <a:t>Сбор, обработка и анализ данных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0000FF"/>
                </a:solidFill>
              </a:rPr>
              <a:t>Идентификация проблем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0000FF"/>
                </a:solidFill>
              </a:rPr>
              <a:t>Прогноз будущего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0000FF"/>
                </a:solidFill>
              </a:rPr>
              <a:t>Маркетинговые исследования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0000FF"/>
                </a:solidFill>
              </a:rPr>
              <a:t>Оценка эффективности бизнес – процессов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sz="3200" dirty="0">
              <a:solidFill>
                <a:srgbClr val="0000FF"/>
              </a:solidFill>
            </a:endParaRPr>
          </a:p>
        </p:txBody>
      </p:sp>
      <p:pic>
        <p:nvPicPr>
          <p:cNvPr id="2050" name="Picture 2" descr="Плюсы и минусы крупного бизнеса | Плюсы и минусы">
            <a:extLst>
              <a:ext uri="{FF2B5EF4-FFF2-40B4-BE49-F238E27FC236}">
                <a16:creationId xmlns:a16="http://schemas.microsoft.com/office/drawing/2014/main" id="{0275CD7E-80E3-42AF-F73E-158441069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0364"/>
            <a:ext cx="5587424" cy="450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797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ED8A7-62C0-9B36-FF35-A662083B2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234"/>
            <a:ext cx="10515600" cy="675116"/>
          </a:xfrm>
        </p:spPr>
        <p:txBody>
          <a:bodyPr anchor="t">
            <a:norm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solidFill>
                  <a:srgbClr val="3333CC"/>
                </a:solidFill>
                <a:ea typeface="Calibri" panose="020F0502020204030204" pitchFamily="34" charset="0"/>
              </a:rPr>
              <a:t>Статистика в медицине и здравоохранении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246E3E-318C-9FE2-8B7B-B3266EB13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6152" y="1070404"/>
            <a:ext cx="5379135" cy="5029286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</a:rPr>
              <a:t>Сбор, обработка и анализ данных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  <a:ea typeface="Calibri" panose="020F0502020204030204" pitchFamily="34" charset="0"/>
              </a:rPr>
              <a:t>И</a:t>
            </a:r>
            <a:r>
              <a:rPr lang="ru-RU" dirty="0">
                <a:solidFill>
                  <a:srgbClr val="0000FF"/>
                </a:solidFill>
                <a:effectLst/>
                <a:ea typeface="Calibri" panose="020F0502020204030204" pitchFamily="34" charset="0"/>
              </a:rPr>
              <a:t>сследование и клинические испытания новых методов диагностики, лечения и профилактики болезней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  <a:ea typeface="Calibri" panose="020F0502020204030204" pitchFamily="34" charset="0"/>
              </a:rPr>
              <a:t>Определение эффективности и безопасности лекарственных средств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  <a:ea typeface="Calibri" panose="020F0502020204030204" pitchFamily="34" charset="0"/>
              </a:rPr>
              <a:t>Мониторинг распространения заболеваний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  <a:ea typeface="Calibri" panose="020F0502020204030204" pitchFamily="34" charset="0"/>
              </a:rPr>
              <a:t>Оценка результатов медицинских услуг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3074" name="Picture 2" descr="Медицинская статистика»: профессиональная переподготовка дистанционно в  Meduniversitet.online">
            <a:extLst>
              <a:ext uri="{FF2B5EF4-FFF2-40B4-BE49-F238E27FC236}">
                <a16:creationId xmlns:a16="http://schemas.microsoft.com/office/drawing/2014/main" id="{35D68643-4D39-613A-506E-4C797D103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0364"/>
            <a:ext cx="6499653" cy="4541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408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ED8A7-62C0-9B36-FF35-A662083B2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234"/>
            <a:ext cx="10515600" cy="675116"/>
          </a:xfrm>
        </p:spPr>
        <p:txBody>
          <a:bodyPr anchor="t">
            <a:normAutofit fontScale="90000"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solidFill>
                  <a:srgbClr val="3333CC"/>
                </a:solidFill>
                <a:ea typeface="Calibri" panose="020F0502020204030204" pitchFamily="34" charset="0"/>
              </a:rPr>
              <a:t>Статистика в политике и экономике</a:t>
            </a:r>
            <a:b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rgbClr val="3333CC"/>
              </a:solidFill>
              <a:ea typeface="Calibri" panose="020F050202020403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246E3E-318C-9FE2-8B7B-B3266EB13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6152" y="1070404"/>
            <a:ext cx="5379135" cy="5029286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</a:rPr>
              <a:t>Сбор, обработка и анализ данных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  <a:ea typeface="Calibri" panose="020F0502020204030204" pitchFamily="34" charset="0"/>
              </a:rPr>
              <a:t>И</a:t>
            </a:r>
            <a:r>
              <a:rPr lang="ru-RU" dirty="0">
                <a:solidFill>
                  <a:srgbClr val="0000FF"/>
                </a:solidFill>
                <a:effectLst/>
                <a:ea typeface="Calibri" panose="020F0502020204030204" pitchFamily="34" charset="0"/>
              </a:rPr>
              <a:t>зучение общественного мнения и предпочтений населения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  <a:ea typeface="Calibri" panose="020F0502020204030204" pitchFamily="34" charset="0"/>
              </a:rPr>
              <a:t>Анализ и прогноз тенденций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  <a:ea typeface="Calibri" panose="020F0502020204030204" pitchFamily="34" charset="0"/>
              </a:rPr>
              <a:t>Оценка эффективности политических и экономических решений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  <a:ea typeface="Calibri" panose="020F0502020204030204" pitchFamily="34" charset="0"/>
              </a:rPr>
              <a:t>Контроль и оценка социального неравенства и состояния рынка труда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4098" name="Picture 2" descr="Экономика и статистика">
            <a:extLst>
              <a:ext uri="{FF2B5EF4-FFF2-40B4-BE49-F238E27FC236}">
                <a16:creationId xmlns:a16="http://schemas.microsoft.com/office/drawing/2014/main" id="{BF36EACA-94A7-1228-CA4E-2A1E1D314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1" y="926757"/>
            <a:ext cx="6533421" cy="463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444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ED8A7-62C0-9B36-FF35-A662083B2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234"/>
            <a:ext cx="10515600" cy="675116"/>
          </a:xfrm>
        </p:spPr>
        <p:txBody>
          <a:bodyPr anchor="t">
            <a:normAutofit fontScale="90000"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solidFill>
                  <a:srgbClr val="3333CC"/>
                </a:solidFill>
                <a:ea typeface="Calibri" panose="020F0502020204030204" pitchFamily="34" charset="0"/>
              </a:rPr>
              <a:t>Роль статистики в исследованиях</a:t>
            </a:r>
            <a:b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rgbClr val="3333CC"/>
              </a:solidFill>
              <a:ea typeface="Calibri" panose="020F050202020403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246E3E-318C-9FE2-8B7B-B3266EB13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1632" y="1070404"/>
            <a:ext cx="4773655" cy="5029286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</a:rPr>
              <a:t>Предоставление методологии для сбора, обработки и анализа данных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  <a:r>
              <a:rPr lang="ru-RU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бобщение данных и выявление закономерностей в явлениях или явлений в выборке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Проверка гипотез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Подготовка предсказаний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Выявление причинно-следственных связей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5124" name="Picture 4" descr="Статистика — это грамматика науки о данных. Часть 1 | by Margarita M |  NOP::Nuances of Programming | Medium">
            <a:extLst>
              <a:ext uri="{FF2B5EF4-FFF2-40B4-BE49-F238E27FC236}">
                <a16:creationId xmlns:a16="http://schemas.microsoft.com/office/drawing/2014/main" id="{6121E835-1704-ACF1-0087-DA633850F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0403"/>
            <a:ext cx="7188840" cy="424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1918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</TotalTime>
  <Words>1447</Words>
  <Application>Microsoft Office PowerPoint</Application>
  <PresentationFormat>Широкоэкранный</PresentationFormat>
  <Paragraphs>88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Тема Office</vt:lpstr>
      <vt:lpstr>Специальное оформление</vt:lpstr>
      <vt:lpstr>Национальный статистический комитет Кыргызской Республики</vt:lpstr>
      <vt:lpstr>СТАТИСТИКА И ЕЕ РОЛЬ В ОБЩЕСТВЕ </vt:lpstr>
      <vt:lpstr>Значение статистики в современном мире </vt:lpstr>
      <vt:lpstr>Презентация PowerPoint</vt:lpstr>
      <vt:lpstr>Презентация PowerPoint</vt:lpstr>
      <vt:lpstr>Примеры применения статистики</vt:lpstr>
      <vt:lpstr>Статистика в бизнесе</vt:lpstr>
      <vt:lpstr>Статистика в медицине и здравоохранении</vt:lpstr>
      <vt:lpstr>Статистика в политике и экономике </vt:lpstr>
      <vt:lpstr>Роль статистики в исследованиях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</dc:title>
  <dc:creator>Meerim Mambetova</dc:creator>
  <cp:lastModifiedBy>Meerim Mambetova</cp:lastModifiedBy>
  <cp:revision>2</cp:revision>
  <dcterms:created xsi:type="dcterms:W3CDTF">2023-11-20T04:58:07Z</dcterms:created>
  <dcterms:modified xsi:type="dcterms:W3CDTF">2023-11-20T09:22:42Z</dcterms:modified>
</cp:coreProperties>
</file>