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14"/>
  </p:notesMasterIdLst>
  <p:sldIdLst>
    <p:sldId id="256" r:id="rId2"/>
    <p:sldId id="257" r:id="rId3"/>
    <p:sldId id="317" r:id="rId4"/>
    <p:sldId id="324" r:id="rId5"/>
    <p:sldId id="321" r:id="rId6"/>
    <p:sldId id="325" r:id="rId7"/>
    <p:sldId id="322" r:id="rId8"/>
    <p:sldId id="327" r:id="rId9"/>
    <p:sldId id="331" r:id="rId10"/>
    <p:sldId id="328" r:id="rId11"/>
    <p:sldId id="329" r:id="rId12"/>
    <p:sldId id="304" r:id="rId13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195" autoAdjust="0"/>
  </p:normalViewPr>
  <p:slideViewPr>
    <p:cSldViewPr snapToGrid="0">
      <p:cViewPr varScale="1">
        <p:scale>
          <a:sx n="110" d="100"/>
          <a:sy n="110" d="100"/>
        </p:scale>
        <p:origin x="5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и взаимная торговля </a:t>
            </a:r>
          </a:p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1323342142604346"/>
          <c:y val="6.339601996126020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6872716069219619E-2"/>
          <c:y val="0.21557466269102604"/>
          <c:w val="0.8712939632545931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Лист4!$C$4</c:f>
              <c:strCache>
                <c:ptCount val="1"/>
                <c:pt idx="0">
                  <c:v>Внешнеторговый оборот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Лист4!$D$4:$H$4</c:f>
            </c:numRef>
          </c:val>
          <c:smooth val="0"/>
        </c:ser>
        <c:ser>
          <c:idx val="1"/>
          <c:order val="1"/>
          <c:tx>
            <c:strRef>
              <c:f>Лист4!$C$5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6.5115780840512227E-2"/>
                      <c:h val="9.5169036932126444E-2"/>
                    </c:manualLayout>
                  </c15:layout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5.4547157314134925E-2"/>
                      <c:h val="0.10247287706506016"/>
                    </c:manualLayout>
                  </c15:layout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F242547B-5CFD-4BE6-995D-3E3BD3509B78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Лист4!$D$5:$H$5</c:f>
              <c:numCache>
                <c:formatCode>General</c:formatCode>
                <c:ptCount val="5"/>
                <c:pt idx="0" formatCode="0.0">
                  <c:v>86</c:v>
                </c:pt>
                <c:pt idx="1">
                  <c:v>104.1</c:v>
                </c:pt>
                <c:pt idx="2">
                  <c:v>93.9</c:v>
                </c:pt>
                <c:pt idx="3">
                  <c:v>78.7</c:v>
                </c:pt>
                <c:pt idx="4">
                  <c:v>109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Лист4!$C$6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6952694702931E-2"/>
                  <c:y val="-4.86913090436871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81290464645852"/>
                      <c:h val="0.3654111218506742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3.0028353715296871E-2"/>
                  <c:y val="-9.7384535105782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52150800110163"/>
                      <c:h val="0.31915346767542729"/>
                    </c:manualLayout>
                  </c15:layout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019254332548646E-2"/>
                      <c:h val="8.5430583421548134E-2"/>
                    </c:manualLayout>
                  </c15:layout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Лист4!$D$6:$H$6</c:f>
              <c:numCache>
                <c:formatCode>General</c:formatCode>
                <c:ptCount val="5"/>
                <c:pt idx="0">
                  <c:v>130.9</c:v>
                </c:pt>
                <c:pt idx="1">
                  <c:v>107.4</c:v>
                </c:pt>
                <c:pt idx="2">
                  <c:v>95.8</c:v>
                </c:pt>
                <c:pt idx="3" formatCode="0.0">
                  <c:v>72.400000000000006</c:v>
                </c:pt>
                <c:pt idx="4">
                  <c:v>78.7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054728"/>
        <c:axId val="172047280"/>
      </c:lineChart>
      <c:catAx>
        <c:axId val="17205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047280"/>
        <c:crosses val="autoZero"/>
        <c:auto val="1"/>
        <c:lblAlgn val="ctr"/>
        <c:lblOffset val="100"/>
        <c:noMultiLvlLbl val="0"/>
      </c:catAx>
      <c:valAx>
        <c:axId val="172047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720547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3660296975380965"/>
          <c:y val="0.90950350373454358"/>
          <c:w val="0.40537496223325425"/>
          <c:h val="7.34542026219444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Взаимная торговля </a:t>
            </a:r>
          </a:p>
          <a:p>
            <a:pPr>
              <a:defRPr sz="2800"/>
            </a:pP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4545570940405471E-2"/>
          <c:y val="0.19131400677528768"/>
          <c:w val="0.8901968503937007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Лист5!$C$4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8.3333333333332829E-3"/>
                  <c:y val="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Лист5!$D$3:$G$3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Лист5!$D$4:$G$4</c:f>
              <c:numCache>
                <c:formatCode>General</c:formatCode>
                <c:ptCount val="4"/>
                <c:pt idx="0">
                  <c:v>86.7</c:v>
                </c:pt>
                <c:pt idx="1">
                  <c:v>91.5</c:v>
                </c:pt>
                <c:pt idx="2">
                  <c:v>82.6</c:v>
                </c:pt>
                <c:pt idx="3">
                  <c:v>106.1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Лист5!$C$5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1.1111111111111112E-2"/>
                  <c:y val="7.87038859725867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333333333333335E-2"/>
                      <c:h val="0.2869677748614756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Лист5!$D$3:$G$3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Лист5!$D$5:$G$5</c:f>
              <c:numCache>
                <c:formatCode>General</c:formatCode>
                <c:ptCount val="4"/>
                <c:pt idx="0">
                  <c:v>99.9</c:v>
                </c:pt>
                <c:pt idx="1">
                  <c:v>99.3</c:v>
                </c:pt>
                <c:pt idx="2" formatCode="0.0">
                  <c:v>78</c:v>
                </c:pt>
                <c:pt idx="3">
                  <c:v>96.3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051200"/>
        <c:axId val="172050808"/>
      </c:lineChart>
      <c:catAx>
        <c:axId val="17205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050808"/>
        <c:crosses val="autoZero"/>
        <c:auto val="1"/>
        <c:lblAlgn val="ctr"/>
        <c:lblOffset val="100"/>
        <c:noMultiLvlLbl val="0"/>
      </c:catAx>
      <c:valAx>
        <c:axId val="17205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051200"/>
        <c:crosses val="autoZero"/>
        <c:crossBetween val="between"/>
      </c:valAx>
      <c:spPr>
        <a:noFill/>
        <a:ln>
          <a:solidFill>
            <a:schemeClr val="accent1"/>
          </a:solidFill>
          <a:miter lim="800000"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ru-RU" sz="36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страны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в 2016г. </a:t>
            </a:r>
            <a:r>
              <a:rPr lang="ru-RU" sz="36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1604683084770801"/>
          <c:y val="4.09887169903907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3049804701568693E-2"/>
                  <c:y val="5.46197487959075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 smtClean="0"/>
                      <a:t>0,7%</a:t>
                    </a:r>
                    <a:endParaRPr lang="en-US" sz="2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401674908462952E-2"/>
                      <c:h val="7.5328793689312237E-2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400" dirty="0" smtClean="0"/>
                      <a:t>59,4%</a:t>
                    </a:r>
                    <a:endParaRPr lang="en-US" sz="2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0494422917710808E-3"/>
                  <c:y val="-3.33769191337742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39,9%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Лист4!$D$10:$D$13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Лист4!$E$10:$E$13</c:f>
              <c:numCache>
                <c:formatCode>General</c:formatCode>
                <c:ptCount val="4"/>
                <c:pt idx="0">
                  <c:v>0.1</c:v>
                </c:pt>
                <c:pt idx="1">
                  <c:v>3.2</c:v>
                </c:pt>
                <c:pt idx="2">
                  <c:v>265.5</c:v>
                </c:pt>
                <c:pt idx="3">
                  <c:v>178.4</c:v>
                </c:pt>
              </c:numCache>
            </c:numRef>
          </c:val>
        </c:ser>
        <c:ser>
          <c:idx val="1"/>
          <c:order val="1"/>
          <c:tx>
            <c:strRef>
              <c:f>Лист4!$E$17:$E$20</c:f>
              <c:strCache>
                <c:ptCount val="4"/>
                <c:pt idx="0">
                  <c:v>0,05</c:v>
                </c:pt>
                <c:pt idx="1">
                  <c:v>1,4</c:v>
                </c:pt>
                <c:pt idx="2">
                  <c:v>58,6</c:v>
                </c:pt>
                <c:pt idx="3">
                  <c:v>39,9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556034473350727"/>
          <c:y val="8.54815563848636E-2"/>
          <c:w val="0.35382678551239227"/>
          <c:h val="0.78886010803929729"/>
        </c:manualLayout>
      </c:layout>
      <c:pieChart>
        <c:varyColors val="1"/>
        <c:ser>
          <c:idx val="0"/>
          <c:order val="0"/>
          <c:cat>
            <c:strRef>
              <c:f>'[Диаграмма в Microsoft PowerPoint]Лист4'!$D$44:$D$47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'[Диаграмма в Microsoft PowerPoint]Лист4'!$E$44:$E$47</c:f>
            </c:numRef>
          </c:val>
        </c:ser>
        <c:ser>
          <c:idx val="1"/>
          <c:order val="1"/>
          <c:cat>
            <c:strRef>
              <c:f>'[Диаграмма в Microsoft PowerPoint]Лист4'!$D$44:$D$47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'[Диаграмма в Microsoft PowerPoint]Лист4'!$F$44:$F$47</c:f>
            </c:numRef>
          </c:val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1.1379147926959699E-3"/>
                  <c:y val="9.8929777376370511E-4"/>
                </c:manualLayout>
              </c:layout>
              <c:tx>
                <c:rich>
                  <a:bodyPr/>
                  <a:lstStyle/>
                  <a:p>
                    <a:fld id="{DF3B77F5-2EC0-4F2B-9B22-8ED640A20696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5808784916097469E-3"/>
                  <c:y val="3.8122757595767963E-2"/>
                </c:manualLayout>
              </c:layout>
              <c:tx>
                <c:rich>
                  <a:bodyPr/>
                  <a:lstStyle/>
                  <a:p>
                    <a:fld id="{6D5BFC21-9340-462B-8CC0-D85AAD4F5343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0842654987552455E-2"/>
                  <c:y val="-8.7409300177664837E-2"/>
                </c:manualLayout>
              </c:layout>
              <c:tx>
                <c:rich>
                  <a:bodyPr/>
                  <a:lstStyle/>
                  <a:p>
                    <a:fld id="{22511B75-C1D0-4670-BC53-695F6692A3C8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,0 %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PowerPoint]Лист4'!$D$44:$D$47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'[Диаграмма в Microsoft PowerPoint]Лист4'!$G$44:$G$47</c:f>
              <c:numCache>
                <c:formatCode>General</c:formatCode>
                <c:ptCount val="4"/>
                <c:pt idx="0">
                  <c:v>0.1</c:v>
                </c:pt>
                <c:pt idx="1">
                  <c:v>2.7</c:v>
                </c:pt>
                <c:pt idx="2">
                  <c:v>30.2</c:v>
                </c:pt>
                <c:pt idx="3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72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3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F49A-3559-4DC5-8D95-AC1671161C6D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66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F5C2-A898-4FD9-B116-0FE70C769695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8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31FF-9151-4BAA-87A1-ED8B6117ED1E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2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EA48-6E1D-4C75-9BD4-5593D38671D7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269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CD59-5895-4318-A9F3-75067FD5A53A}" type="datetime1">
              <a:rPr lang="ru-RU" smtClean="0"/>
              <a:t>01.11.2017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845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93A-A865-40E4-811A-59543FABFD26}" type="datetime1">
              <a:rPr lang="ru-RU" smtClean="0"/>
              <a:t>01.11.2017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3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A78F-33FD-4FDA-AD58-E99307B5EA46}" type="datetime1">
              <a:rPr lang="ru-RU" smtClean="0"/>
              <a:t>01.11.2017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0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81A-8BE1-4328-AFA3-A8B7D52F9B53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5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1B79-7692-43DF-958F-F56B6160CA17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9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7102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805565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5371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11616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084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9718-A683-46E1-8A5B-2364F122522D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24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0F75-07A4-4CCD-93C9-B9DF284308A3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84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7965C-216C-4833-8049-938342D14698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9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4" y="0"/>
            <a:ext cx="8316686" cy="20987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            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83658" y="4619906"/>
            <a:ext cx="6882065" cy="188595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 smtClean="0">
              <a:latin typeface="Kyrghyz Times" pitchFamily="2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Kyrghyz Times" pitchFamily="2" charset="0"/>
                <a:cs typeface="Times New Roman" panose="02020603050405020304" pitchFamily="18" charset="0"/>
              </a:rPr>
              <a:t>Начальник Управления статистики  торговли </a:t>
            </a:r>
          </a:p>
          <a:p>
            <a:r>
              <a:rPr lang="ru-RU" sz="2000" dirty="0" err="1" smtClean="0">
                <a:latin typeface="Kyrghyz Times" pitchFamily="2" charset="0"/>
                <a:cs typeface="Times New Roman" panose="02020603050405020304" pitchFamily="18" charset="0"/>
              </a:rPr>
              <a:t>Мамбеталиева</a:t>
            </a:r>
            <a:r>
              <a:rPr lang="ru-RU" sz="2000" dirty="0" smtClean="0">
                <a:latin typeface="Kyrghyz Times" pitchFamily="2" charset="0"/>
                <a:cs typeface="Times New Roman" panose="02020603050405020304" pitchFamily="18" charset="0"/>
              </a:rPr>
              <a:t> В.Т.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68" y="289561"/>
            <a:ext cx="1267821" cy="114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83658" y="2098766"/>
            <a:ext cx="6521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Kyrghyz Times" pitchFamily="2" charset="0"/>
                <a:cs typeface="Times New Roman" panose="02020603050405020304" pitchFamily="18" charset="0"/>
              </a:rPr>
              <a:t>Интеграция </a:t>
            </a:r>
            <a:r>
              <a:rPr lang="ru-RU" sz="4000" b="1" dirty="0" err="1" smtClean="0">
                <a:latin typeface="Kyrghyz Times" pitchFamily="2" charset="0"/>
                <a:cs typeface="Times New Roman" panose="02020603050405020304" pitchFamily="18" charset="0"/>
              </a:rPr>
              <a:t>Кыргызской</a:t>
            </a:r>
            <a:r>
              <a:rPr lang="ru-RU" sz="4000" b="1" dirty="0" smtClean="0">
                <a:latin typeface="Kyrghyz Times" pitchFamily="2" charset="0"/>
                <a:cs typeface="Times New Roman" panose="02020603050405020304" pitchFamily="18" charset="0"/>
              </a:rPr>
              <a:t> Республики в ЕАЭС</a:t>
            </a:r>
          </a:p>
          <a:p>
            <a:pPr algn="ctr"/>
            <a:endParaRPr lang="ru-RU" sz="3200" b="1" i="1" dirty="0" smtClean="0">
              <a:latin typeface="Kyrghyz Times" pitchFamily="2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Kyrghyz Times" pitchFamily="2" charset="0"/>
                <a:cs typeface="Times New Roman" panose="02020603050405020304" pitchFamily="18" charset="0"/>
              </a:rPr>
              <a:t>ЦИФРЫ И ФАКТЫ</a:t>
            </a:r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06" y="365125"/>
            <a:ext cx="9663793" cy="84318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Kyrghyz Times" pitchFamily="2" charset="0"/>
              </a:rPr>
              <a:t>С</a:t>
            </a:r>
            <a:r>
              <a:rPr lang="ru-RU" dirty="0" smtClean="0">
                <a:latin typeface="Kyrghyz Times" pitchFamily="2" charset="0"/>
              </a:rPr>
              <a:t>татистика </a:t>
            </a:r>
            <a:r>
              <a:rPr lang="ru-RU" dirty="0">
                <a:latin typeface="Kyrghyz Times" pitchFamily="2" charset="0"/>
              </a:rPr>
              <a:t>внешней торговли </a:t>
            </a:r>
            <a:r>
              <a:rPr lang="ru-RU" dirty="0" smtClean="0">
                <a:latin typeface="Kyrghyz Times" pitchFamily="2" charset="0"/>
              </a:rPr>
              <a:t>товарами </a:t>
            </a:r>
            <a:r>
              <a:rPr lang="ru-RU" b="1" dirty="0" smtClean="0">
                <a:latin typeface="Kyrghyz Times" pitchFamily="2" charset="0"/>
              </a:rPr>
              <a:t>до вступления </a:t>
            </a:r>
            <a:r>
              <a:rPr lang="ru-RU" dirty="0" smtClean="0">
                <a:latin typeface="Kyrghyz Times" pitchFamily="2" charset="0"/>
              </a:rPr>
              <a:t>Кыргызской Республики в Евразийский экономический союз (ЕАЭС) была </a:t>
            </a:r>
            <a:r>
              <a:rPr lang="ru-RU" dirty="0">
                <a:latin typeface="Kyrghyz Times" pitchFamily="2" charset="0"/>
              </a:rPr>
              <a:t>основана </a:t>
            </a:r>
            <a:r>
              <a:rPr lang="ru-RU" dirty="0" smtClean="0">
                <a:latin typeface="Kyrghyz Times" pitchFamily="2" charset="0"/>
              </a:rPr>
              <a:t>исключительно на </a:t>
            </a:r>
            <a:r>
              <a:rPr lang="ru-RU" dirty="0">
                <a:latin typeface="Kyrghyz Times" pitchFamily="2" charset="0"/>
              </a:rPr>
              <a:t>данных </a:t>
            </a:r>
            <a:r>
              <a:rPr lang="ru-RU" dirty="0" smtClean="0">
                <a:latin typeface="Kyrghyz Times" pitchFamily="2" charset="0"/>
              </a:rPr>
              <a:t>Государственной таможенной службы, которая дополнялась </a:t>
            </a:r>
            <a:r>
              <a:rPr lang="ru-RU" dirty="0">
                <a:latin typeface="Kyrghyz Times" pitchFamily="2" charset="0"/>
              </a:rPr>
              <a:t>статистическими данными из государственных отчетов предприятий.</a:t>
            </a:r>
          </a:p>
          <a:p>
            <a:pPr marL="0" indent="0" algn="just">
              <a:buNone/>
            </a:pPr>
            <a:r>
              <a:rPr lang="ru-RU" b="1" dirty="0" smtClean="0">
                <a:latin typeface="Kyrghyz Times" pitchFamily="2" charset="0"/>
              </a:rPr>
              <a:t>  </a:t>
            </a:r>
            <a:r>
              <a:rPr lang="ru-RU" b="1" u="sng" dirty="0" smtClean="0">
                <a:latin typeface="Kyrghyz Times" pitchFamily="2" charset="0"/>
              </a:rPr>
              <a:t>После</a:t>
            </a:r>
            <a:r>
              <a:rPr lang="ru-RU" dirty="0" smtClean="0">
                <a:latin typeface="Kyrghyz Times" pitchFamily="2" charset="0"/>
              </a:rPr>
              <a:t> </a:t>
            </a:r>
            <a:r>
              <a:rPr lang="ru-RU" dirty="0">
                <a:latin typeface="Kyrghyz Times" pitchFamily="2" charset="0"/>
              </a:rPr>
              <a:t>вступления страны в ЕАЭС данные по внешней торговле страны </a:t>
            </a:r>
            <a:r>
              <a:rPr lang="ru-RU" dirty="0" smtClean="0">
                <a:latin typeface="Kyrghyz Times" pitchFamily="2" charset="0"/>
              </a:rPr>
              <a:t>разрабатываются на основании: </a:t>
            </a:r>
            <a:endParaRPr lang="ru-RU" dirty="0">
              <a:latin typeface="Kyrghyz Times" pitchFamily="2" charset="0"/>
            </a:endParaRPr>
          </a:p>
          <a:p>
            <a:pPr algn="just"/>
            <a:r>
              <a:rPr lang="ru-RU" b="1" i="1" dirty="0" smtClean="0">
                <a:latin typeface="Kyrghyz Times" pitchFamily="2" charset="0"/>
              </a:rPr>
              <a:t> статистики  </a:t>
            </a:r>
            <a:r>
              <a:rPr lang="ru-RU" b="1" i="1" dirty="0">
                <a:latin typeface="Kyrghyz Times" pitchFamily="2" charset="0"/>
              </a:rPr>
              <a:t>взаимной </a:t>
            </a:r>
            <a:r>
              <a:rPr lang="ru-RU" b="1" i="1" dirty="0" smtClean="0">
                <a:latin typeface="Kyrghyz Times" pitchFamily="2" charset="0"/>
              </a:rPr>
              <a:t>торговли </a:t>
            </a:r>
            <a:r>
              <a:rPr lang="ru-RU" b="1" i="1" dirty="0">
                <a:latin typeface="Kyrghyz Times" pitchFamily="2" charset="0"/>
              </a:rPr>
              <a:t>Кыргызской Республики с государствами-членами ЕАЭС </a:t>
            </a:r>
            <a:endParaRPr lang="ru-RU" i="1" dirty="0">
              <a:latin typeface="Kyrghyz Times" pitchFamily="2" charset="0"/>
            </a:endParaRPr>
          </a:p>
          <a:p>
            <a:pPr algn="just"/>
            <a:r>
              <a:rPr lang="ru-RU" b="1" i="1" dirty="0">
                <a:latin typeface="Kyrghyz Times" pitchFamily="2" charset="0"/>
              </a:rPr>
              <a:t> </a:t>
            </a:r>
            <a:r>
              <a:rPr lang="ru-RU" b="1" i="1" dirty="0" smtClean="0">
                <a:latin typeface="Kyrghyz Times" pitchFamily="2" charset="0"/>
              </a:rPr>
              <a:t>таможенной статистики </a:t>
            </a:r>
            <a:r>
              <a:rPr lang="ru-RU" b="1" i="1" dirty="0">
                <a:latin typeface="Kyrghyz Times" pitchFamily="2" charset="0"/>
              </a:rPr>
              <a:t>по внешней торговле с третьими странами.</a:t>
            </a:r>
            <a:endParaRPr lang="ru-RU" i="1" dirty="0">
              <a:latin typeface="Kyrghyz Times" pitchFamily="2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1802" y="93231"/>
            <a:ext cx="8861138" cy="6945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Внешняя и взаимная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торговля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27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млн. долларов США)</a:t>
            </a:r>
            <a:br>
              <a:rPr lang="ru-RU" sz="27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317"/>
              </p:ext>
            </p:extLst>
          </p:nvPr>
        </p:nvGraphicFramePr>
        <p:xfrm>
          <a:off x="1445622" y="3108960"/>
          <a:ext cx="9237619" cy="2858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4706"/>
                <a:gridCol w="1470849"/>
                <a:gridCol w="1360033"/>
                <a:gridCol w="1183186"/>
                <a:gridCol w="1095543"/>
                <a:gridCol w="1253302"/>
              </a:tblGrid>
              <a:tr h="41793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2525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Внешнеторговый оборот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7503,9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7993,8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7618,0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5636,0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5573,6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0260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1927,6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1883,7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1573,2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2055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5576,3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5987,0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5734,7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4153,9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4000,4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923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Сальдо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-3648,7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3980,2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-3851,0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-2427,0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3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2158123"/>
              </p:ext>
            </p:extLst>
          </p:nvPr>
        </p:nvGraphicFramePr>
        <p:xfrm>
          <a:off x="1184366" y="346509"/>
          <a:ext cx="10279322" cy="6009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987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5245" y="51246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Взаимная торговля </a:t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 со странами ЕАЭС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 млн. долларов США)</a:t>
            </a:r>
            <a:b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2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 долларов США)</a:t>
            </a:r>
            <a:r>
              <a:rPr lang="ru-RU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925925"/>
              </p:ext>
            </p:extLst>
          </p:nvPr>
        </p:nvGraphicFramePr>
        <p:xfrm>
          <a:off x="838200" y="2534195"/>
          <a:ext cx="10666412" cy="3082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6521"/>
                <a:gridCol w="1477316"/>
                <a:gridCol w="1393695"/>
                <a:gridCol w="1272907"/>
                <a:gridCol w="1372788"/>
                <a:gridCol w="1433185"/>
              </a:tblGrid>
              <a:tr h="58655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7937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Внешнеторговый оборот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3293,0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3207,7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3143,1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2475,2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2073,1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9427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2263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2667,2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2665,2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2646,5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2065,0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1625,9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314283"/>
              </p:ext>
            </p:extLst>
          </p:nvPr>
        </p:nvGraphicFramePr>
        <p:xfrm>
          <a:off x="1491915" y="192505"/>
          <a:ext cx="9278753" cy="580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021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34894357"/>
              </p:ext>
            </p:extLst>
          </p:nvPr>
        </p:nvGraphicFramePr>
        <p:xfrm>
          <a:off x="322263" y="146368"/>
          <a:ext cx="11869737" cy="594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44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227908" y="303525"/>
            <a:ext cx="9409113" cy="1333637"/>
          </a:xfrm>
        </p:spPr>
        <p:txBody>
          <a:bodyPr>
            <a:normAutofit fontScale="90000"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/>
              <a:t>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в 2016г. 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020881"/>
              </p:ext>
            </p:extLst>
          </p:nvPr>
        </p:nvGraphicFramePr>
        <p:xfrm>
          <a:off x="1694045" y="1549668"/>
          <a:ext cx="9163252" cy="4109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079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87531" y="658944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Вклады государств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членов ЕАЭС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216885"/>
              </p:ext>
            </p:extLst>
          </p:nvPr>
        </p:nvGraphicFramePr>
        <p:xfrm>
          <a:off x="1636292" y="2213809"/>
          <a:ext cx="9144002" cy="3115381"/>
        </p:xfrm>
        <a:graphic>
          <a:graphicData uri="http://schemas.openxmlformats.org/drawingml/2006/table">
            <a:tbl>
              <a:tblPr firstRow="1" firstCol="1" bandRow="1"/>
              <a:tblGrid>
                <a:gridCol w="2323255"/>
                <a:gridCol w="1829269"/>
                <a:gridCol w="1663826"/>
                <a:gridCol w="1663826"/>
                <a:gridCol w="1663826"/>
              </a:tblGrid>
              <a:tr h="782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экспорт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импорт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1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Кыргызстан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Армения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Беларусь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Казахстан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63,2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116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1185" cy="14925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Внешняя и взаимная 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торговля </a:t>
            </a:r>
            <a:b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3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за 8 месяцев 2017г. </a:t>
            </a:r>
            <a:r>
              <a:rPr lang="ru-RU" sz="20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 долларов США)</a:t>
            </a:r>
            <a:r>
              <a:rPr lang="ru-RU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sz="2000" i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821665"/>
              </p:ext>
            </p:extLst>
          </p:nvPr>
        </p:nvGraphicFramePr>
        <p:xfrm>
          <a:off x="1799923" y="2124889"/>
          <a:ext cx="8667780" cy="3929402"/>
        </p:xfrm>
        <a:graphic>
          <a:graphicData uri="http://schemas.openxmlformats.org/drawingml/2006/table">
            <a:tbl>
              <a:tblPr/>
              <a:tblGrid>
                <a:gridCol w="1922340"/>
                <a:gridCol w="1661190"/>
                <a:gridCol w="1761867"/>
                <a:gridCol w="1577292"/>
                <a:gridCol w="1745091"/>
              </a:tblGrid>
              <a:tr h="79506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% к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соот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периоду 2016г.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% к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соот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периоду 2016г.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627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АРМЕНИЯ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БЕЛАРУСЬ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КАЗАХСТАН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7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РОССИЯ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340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9468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оличество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хозяйствующих субъектов, отчитавшихся в органы государственной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статистики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7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</a:t>
            </a:r>
            <a:r>
              <a:rPr lang="ru-RU" sz="27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год увеличилось в 1,6 </a:t>
            </a:r>
            <a:r>
              <a:rPr lang="ru-RU" sz="27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раза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ru-RU" sz="2700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30258"/>
              </p:ext>
            </p:extLst>
          </p:nvPr>
        </p:nvGraphicFramePr>
        <p:xfrm>
          <a:off x="1568919" y="2810577"/>
          <a:ext cx="9201751" cy="2030930"/>
        </p:xfrm>
        <a:graphic>
          <a:graphicData uri="http://schemas.openxmlformats.org/drawingml/2006/table">
            <a:tbl>
              <a:tblPr firstRow="1" firstCol="1" bandRow="1"/>
              <a:tblGrid>
                <a:gridCol w="1819267"/>
                <a:gridCol w="2950500"/>
                <a:gridCol w="2215992"/>
                <a:gridCol w="2215992"/>
              </a:tblGrid>
              <a:tr h="8265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1 января 2015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(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ГТС)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На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января </a:t>
                      </a:r>
                      <a:endParaRPr lang="ru-RU" sz="20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2016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1 января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2017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1526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67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39407" y="309217"/>
            <a:ext cx="7981772" cy="957129"/>
          </a:xfr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altLang="ja-JP" dirty="0"/>
              <a:t/>
            </a:r>
            <a:br>
              <a:rPr lang="ru-RU" altLang="ja-JP" dirty="0"/>
            </a:br>
            <a:r>
              <a:rPr lang="ru-RU" altLang="ja-JP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	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12</a:t>
            </a:fld>
            <a:endParaRPr lang="ru-RU"/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3" y="1598065"/>
            <a:ext cx="10347481" cy="461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B76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102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4019</TotalTime>
  <Words>347</Words>
  <Application>Microsoft Office PowerPoint</Application>
  <PresentationFormat>Широкоэкранный</PresentationFormat>
  <Paragraphs>191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Kyrghyz Times</vt:lpstr>
      <vt:lpstr>メイリオ</vt:lpstr>
      <vt:lpstr>Times New Roman</vt:lpstr>
      <vt:lpstr>Wingdings 3</vt:lpstr>
      <vt:lpstr>Легкий дым</vt:lpstr>
      <vt:lpstr>         Национальный статистический комитет              Кыргызской Республики </vt:lpstr>
      <vt:lpstr>Источники данных </vt:lpstr>
      <vt:lpstr>  Внешняя и взаимная торговля  Кыргызской Республики                                         (млн. долларов США)                              </vt:lpstr>
      <vt:lpstr>Презентация PowerPoint</vt:lpstr>
      <vt:lpstr>Взаимная торговля  Кыргызской Республики со странами ЕАЭС                                                     (в млн. долларов США)                                          (млн. долларов США)                             </vt:lpstr>
      <vt:lpstr>Презентация PowerPoint</vt:lpstr>
      <vt:lpstr>Презентация PowerPoint</vt:lpstr>
      <vt:lpstr>           Импорт Кыргызской Республики  из  стран ЕАЭС в 2016г.   </vt:lpstr>
      <vt:lpstr>Вклады государств - членов ЕАЭС </vt:lpstr>
      <vt:lpstr>                    Внешняя и взаимная торговля                        Кыргызской Республики                              за 8 месяцев 2017г. (млн. долларов США)                                                              </vt:lpstr>
      <vt:lpstr>Количество хозяйствующих субъектов, отчитавшихся в органы государственной статистики  (за 1 год увеличилось в 1,6 раза).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Mambetalieva</cp:lastModifiedBy>
  <cp:revision>251</cp:revision>
  <cp:lastPrinted>2017-03-09T08:00:29Z</cp:lastPrinted>
  <dcterms:created xsi:type="dcterms:W3CDTF">2014-05-26T08:23:18Z</dcterms:created>
  <dcterms:modified xsi:type="dcterms:W3CDTF">2017-11-01T07:54:18Z</dcterms:modified>
</cp:coreProperties>
</file>