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4"/>
  </p:notesMasterIdLst>
  <p:sldIdLst>
    <p:sldId id="292" r:id="rId2"/>
    <p:sldId id="411" r:id="rId3"/>
    <p:sldId id="393" r:id="rId4"/>
    <p:sldId id="425" r:id="rId5"/>
    <p:sldId id="413" r:id="rId6"/>
    <p:sldId id="426" r:id="rId7"/>
    <p:sldId id="363" r:id="rId8"/>
    <p:sldId id="422" r:id="rId9"/>
    <p:sldId id="432" r:id="rId10"/>
    <p:sldId id="430" r:id="rId11"/>
    <p:sldId id="431" r:id="rId12"/>
    <p:sldId id="410" r:id="rId13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00"/>
    <a:srgbClr val="66CCFF"/>
    <a:srgbClr val="DDFFFF"/>
    <a:srgbClr val="CCFFFF"/>
    <a:srgbClr val="99CCFF"/>
    <a:srgbClr val="CCFFCC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4356" autoAdjust="0"/>
  </p:normalViewPr>
  <p:slideViewPr>
    <p:cSldViewPr>
      <p:cViewPr varScale="1">
        <p:scale>
          <a:sx n="64" d="100"/>
          <a:sy n="64" d="100"/>
        </p:scale>
        <p:origin x="1374" y="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Working\221\&#1047;&#1072;&#1076;&#1072;&#1085;&#1080;&#1103;\&#1055;&#1088;&#1077;&#1079;&#1077;&#1085;%20&#1048;&#1090;&#1086;&#1075;&#1080;%202023&#1075;%20&#1057;&#1061;%20&#1085;&#1072;%2011%20&#1084;&#1072;&#1088;&#1090;&#1072;\&#1075;&#1088;&#1072;&#1092;%20%20&#1080;&#1090;&#1086;&#1075;&#1080;%202023&#1075;%20&#1057;&#1061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4;&#1080;&#1089;&#1082;%20&#1044;\Kudakeeva\Disk%20D\2024%20DG%20&#1088;.&#1079;.&#1073;.%20&#1076;&#1086;&#1083;-&#1103;\&#1055;&#1088;&#1077;&#1079;%20&#1087;&#1086;&#1076;&#1075;&#1086;&#1090;\&#1075;&#1088;&#1072;&#1092;%20%20&#1080;&#1090;&#1086;&#1075;&#1080;%202023&#1075;%20&#1057;&#1061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4;&#1080;&#1089;&#1082;%20&#1044;\Kudakeeva\Disk%20D\2024%20DG%20&#1088;.&#1079;.&#1073;.%20&#1076;&#1086;&#1083;-&#1103;\&#1055;&#1088;&#1077;&#1079;%20&#1087;&#1086;&#1076;&#1075;&#1086;&#1090;\&#1075;&#1088;&#1072;&#1092;%20%20&#1080;&#1090;&#1086;&#1075;&#1080;%202023&#1075;%20&#1057;&#1061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4;&#1080;&#1089;&#1082;%20&#1044;\Kudakeeva\Disk%20D\2024%20DG%20&#1088;.&#1079;.&#1073;.%20&#1076;&#1086;&#1083;-&#1103;\&#1055;&#1088;&#1077;&#1079;%20&#1087;&#1086;&#1076;&#1075;&#1086;&#1090;\&#1075;&#1088;&#1072;&#1092;%20%20&#1080;&#1090;&#1086;&#1075;&#1080;%202023&#1075;%20&#1057;&#1061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4;&#1080;&#1089;&#1082;%20&#1044;\Kudakeeva\Disk%20D\2024%20DG%20&#1088;.&#1079;.&#1073;.%20&#1076;&#1086;&#1083;-&#1103;\&#1055;&#1088;&#1077;&#1079;%20&#1087;&#1086;&#1076;&#1075;&#1086;&#1090;\&#1075;&#1088;&#1072;&#1092;%20%20&#1080;&#1090;&#1086;&#1075;&#1080;%202023&#1075;%20&#1057;&#1061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4;&#1080;&#1089;&#1082;%20&#1044;\Kudakeeva\Disk%20D\2024%20DG%20&#1088;.&#1079;.&#1073;.%20&#1076;&#1086;&#1083;-&#1103;\&#1055;&#1088;&#1077;&#1079;%20&#1087;&#1086;&#1076;&#1075;&#1086;&#1090;\&#1075;&#1088;&#1072;&#1092;%20%20&#1080;&#1090;&#1086;&#1075;&#1080;%202023&#1075;%20&#1057;&#1061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4;&#1080;&#1089;&#1082;%20&#1044;\Kudakeeva\Disk%20D\2024%20DG%20&#1088;.&#1079;.&#1073;.%20&#1076;&#1086;&#1083;-&#1103;\&#1055;&#1088;&#1077;&#1079;%20&#1087;&#1086;&#1076;&#1075;&#1086;&#1090;\&#1075;&#1088;&#1072;&#1092;%20%20&#1080;&#1090;&#1086;&#1075;&#1080;%202023&#1075;%20&#1057;&#1061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4;&#1080;&#1089;&#1082;%20&#1044;\Kudakeeva\Disk%20D\2024%20DG%20&#1088;.&#1079;.&#1073;.%20&#1076;&#1086;&#1083;-&#1103;\&#1055;&#1088;&#1077;&#1079;%20&#1087;&#1086;&#1076;&#1075;&#1086;&#1090;\&#1075;&#1088;&#1072;&#1092;%20%20&#1080;&#1090;&#1086;&#1075;&#1080;%202023&#1075;%20&#1057;&#1061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i="0" u="none" strike="noStrike" kern="1200" cap="all" spc="150" baseline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Темпы роста продукции сельского хозяйства, в процентах 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6889154169254731E-2"/>
          <c:y val="0.17117885321366236"/>
          <c:w val="0.93469559605299368"/>
          <c:h val="0.76654080913999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'[граф  итоги 2023г СХ.xlsx]Темп отрас'!$A$2</c:f>
              <c:strCache>
                <c:ptCount val="1"/>
                <c:pt idx="0">
                  <c:v>Сельское хозяйство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'[граф  итоги 2023г СХ.xlsx]Темп отрас'!$B$1:$D$1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'[граф  итоги 2023г СХ.xlsx]Темп отрас'!$B$2:$D$2</c:f>
              <c:numCache>
                <c:formatCode>General</c:formatCode>
                <c:ptCount val="3"/>
                <c:pt idx="0">
                  <c:v>95.3</c:v>
                </c:pt>
                <c:pt idx="1">
                  <c:v>107.3</c:v>
                </c:pt>
                <c:pt idx="2">
                  <c:v>100.6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7A-4723-ADED-2976AC291E18}"/>
            </c:ext>
          </c:extLst>
        </c:ser>
        <c:ser>
          <c:idx val="1"/>
          <c:order val="1"/>
          <c:tx>
            <c:strRef>
              <c:f>'[граф  итоги 2023г СХ.xlsx]Темп отрас'!$A$3</c:f>
              <c:strCache>
                <c:ptCount val="1"/>
                <c:pt idx="0">
                  <c:v>Растениеводство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'[граф  итоги 2023г СХ.xlsx]Темп отрас'!$B$1:$D$1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'[граф  итоги 2023г СХ.xlsx]Темп отрас'!$B$3:$D$3</c:f>
              <c:numCache>
                <c:formatCode>General</c:formatCode>
                <c:ptCount val="3"/>
                <c:pt idx="0">
                  <c:v>88.4</c:v>
                </c:pt>
                <c:pt idx="1">
                  <c:v>111.5</c:v>
                </c:pt>
                <c:pt idx="2">
                  <c:v>98.1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7A-4723-ADED-2976AC291E18}"/>
            </c:ext>
          </c:extLst>
        </c:ser>
        <c:ser>
          <c:idx val="2"/>
          <c:order val="2"/>
          <c:tx>
            <c:strRef>
              <c:f>'[граф  итоги 2023г СХ.xlsx]Темп отрас'!$A$4</c:f>
              <c:strCache>
                <c:ptCount val="1"/>
                <c:pt idx="0">
                  <c:v>Животноводство</c:v>
                </c:pt>
              </c:strCache>
            </c:strRef>
          </c:tx>
          <c:spPr>
            <a:pattFill prst="narHorz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3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4">
                        <a:lumMod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'[граф  итоги 2023г СХ.xlsx]Темп отрас'!$B$1:$D$1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'[граф  итоги 2023г СХ.xlsx]Темп отрас'!$B$4:$D$4</c:f>
              <c:numCache>
                <c:formatCode>General</c:formatCode>
                <c:ptCount val="3"/>
                <c:pt idx="0" formatCode="0.0">
                  <c:v>102</c:v>
                </c:pt>
                <c:pt idx="1">
                  <c:v>102.6</c:v>
                </c:pt>
                <c:pt idx="2">
                  <c:v>102.3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7A-4723-ADED-2976AC291E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324864424"/>
        <c:axId val="324865208"/>
      </c:barChart>
      <c:catAx>
        <c:axId val="324864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24865208"/>
        <c:crosses val="autoZero"/>
        <c:auto val="1"/>
        <c:lblAlgn val="ctr"/>
        <c:lblOffset val="100"/>
        <c:noMultiLvlLbl val="0"/>
      </c:catAx>
      <c:valAx>
        <c:axId val="324865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4864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2481434475456705"/>
          <c:y val="9.1955169316507726E-2"/>
          <c:w val="0.60699118041283495"/>
          <c:h val="4.4115983423891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504882619310552E-2"/>
          <c:y val="9.7633956286461626E-2"/>
          <c:w val="0.94100760473328193"/>
          <c:h val="0.622510048925820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'Раст Произв гр'!$B$4</c:f>
              <c:strCache>
                <c:ptCount val="1"/>
                <c:pt idx="0">
                  <c:v>2021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dLbl>
              <c:idx val="2"/>
              <c:layout>
                <c:manualLayout>
                  <c:x val="-1.2944981619655035E-2"/>
                  <c:y val="1.1220191397028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007-4995-82CE-DBBADE7FC90A}"/>
                </c:ext>
              </c:extLst>
            </c:dLbl>
            <c:dLbl>
              <c:idx val="3"/>
              <c:layout>
                <c:manualLayout>
                  <c:x val="-4.3149938732184243E-3"/>
                  <c:y val="1.8700318995047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007-4995-82CE-DBBADE7FC90A}"/>
                </c:ext>
              </c:extLst>
            </c:dLbl>
            <c:dLbl>
              <c:idx val="5"/>
              <c:layout>
                <c:manualLayout>
                  <c:x val="-1.5102478556264287E-2"/>
                  <c:y val="1.87003189950477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007-4995-82CE-DBBADE7FC9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'Раст Произв гр'!$A$5:$A$13</c:f>
              <c:strCache>
                <c:ptCount val="9"/>
                <c:pt idx="0">
                  <c:v>Пшеница  </c:v>
                </c:pt>
                <c:pt idx="1">
                  <c:v>Ячмень  </c:v>
                </c:pt>
                <c:pt idx="2">
                  <c:v>Кукуруза на зерно</c:v>
                </c:pt>
                <c:pt idx="3">
                  <c:v> Зернобобовые </c:v>
                </c:pt>
                <c:pt idx="4">
                  <c:v>Сахарная свекла 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'Раст Произв гр'!$B$5:$B$13</c:f>
              <c:numCache>
                <c:formatCode>General</c:formatCode>
                <c:ptCount val="9"/>
                <c:pt idx="0">
                  <c:v>57.7</c:v>
                </c:pt>
                <c:pt idx="1">
                  <c:v>53.7</c:v>
                </c:pt>
                <c:pt idx="2" formatCode="0.0">
                  <c:v>96.8</c:v>
                </c:pt>
                <c:pt idx="3">
                  <c:v>79.7</c:v>
                </c:pt>
                <c:pt idx="4">
                  <c:v>81.5</c:v>
                </c:pt>
                <c:pt idx="5">
                  <c:v>97.1</c:v>
                </c:pt>
                <c:pt idx="6">
                  <c:v>98.6</c:v>
                </c:pt>
                <c:pt idx="7">
                  <c:v>86</c:v>
                </c:pt>
                <c:pt idx="8">
                  <c:v>96.2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07-4995-82CE-DBBADE7FC90A}"/>
            </c:ext>
          </c:extLst>
        </c:ser>
        <c:ser>
          <c:idx val="1"/>
          <c:order val="1"/>
          <c:tx>
            <c:strRef>
              <c:f>'Раст Произв гр'!$C$4</c:f>
              <c:strCache>
                <c:ptCount val="1"/>
                <c:pt idx="0">
                  <c:v>2022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dLbl>
              <c:idx val="6"/>
              <c:layout>
                <c:manualLayout>
                  <c:x val="0"/>
                  <c:y val="-2.2440382794057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007-4995-82CE-DBBADE7FC90A}"/>
                </c:ext>
              </c:extLst>
            </c:dLbl>
            <c:dLbl>
              <c:idx val="8"/>
              <c:layout>
                <c:manualLayout>
                  <c:x val="-2.1574969366091727E-3"/>
                  <c:y val="-3.7400637990095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007-4995-82CE-DBBADE7FC9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'Раст Произв гр'!$A$5:$A$13</c:f>
              <c:strCache>
                <c:ptCount val="9"/>
                <c:pt idx="0">
                  <c:v>Пшеница  </c:v>
                </c:pt>
                <c:pt idx="1">
                  <c:v>Ячмень  </c:v>
                </c:pt>
                <c:pt idx="2">
                  <c:v>Кукуруза на зерно</c:v>
                </c:pt>
                <c:pt idx="3">
                  <c:v> Зернобобовые </c:v>
                </c:pt>
                <c:pt idx="4">
                  <c:v>Сахарная свекла 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'Раст Произв гр'!$C$5:$C$13</c:f>
              <c:numCache>
                <c:formatCode>0.0</c:formatCode>
                <c:ptCount val="9"/>
                <c:pt idx="0">
                  <c:v>163.4</c:v>
                </c:pt>
                <c:pt idx="1">
                  <c:v>196.9</c:v>
                </c:pt>
                <c:pt idx="2">
                  <c:v>106</c:v>
                </c:pt>
                <c:pt idx="3">
                  <c:v>94.1</c:v>
                </c:pt>
                <c:pt idx="4">
                  <c:v>128</c:v>
                </c:pt>
                <c:pt idx="5">
                  <c:v>98.9</c:v>
                </c:pt>
                <c:pt idx="6">
                  <c:v>106</c:v>
                </c:pt>
                <c:pt idx="7">
                  <c:v>100.5</c:v>
                </c:pt>
                <c:pt idx="8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007-4995-82CE-DBBADE7FC90A}"/>
            </c:ext>
          </c:extLst>
        </c:ser>
        <c:ser>
          <c:idx val="2"/>
          <c:order val="2"/>
          <c:tx>
            <c:strRef>
              <c:f>'Раст Произв гр'!$D$4</c:f>
              <c:strCache>
                <c:ptCount val="1"/>
                <c:pt idx="0">
                  <c:v>2023</c:v>
                </c:pt>
              </c:strCache>
            </c:strRef>
          </c:tx>
          <c:spPr>
            <a:pattFill prst="narHorz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3"/>
              </a:innerShdw>
            </a:effectLst>
          </c:spPr>
          <c:invertIfNegative val="0"/>
          <c:dLbls>
            <c:dLbl>
              <c:idx val="0"/>
              <c:layout>
                <c:manualLayout>
                  <c:x val="1.4990394344159625E-2"/>
                  <c:y val="-1.685724135132500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04A-4FA6-9472-787574D19F29}"/>
                </c:ext>
              </c:extLst>
            </c:dLbl>
            <c:dLbl>
              <c:idx val="1"/>
              <c:layout>
                <c:manualLayout>
                  <c:x val="1.3491354909743661E-2"/>
                  <c:y val="-1.444906401542143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4A-4FA6-9472-787574D19F29}"/>
                </c:ext>
              </c:extLst>
            </c:dLbl>
            <c:dLbl>
              <c:idx val="2"/>
              <c:layout>
                <c:manualLayout>
                  <c:x val="4.0474064729230985E-2"/>
                  <c:y val="-4.81635467180718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007-4995-82CE-DBBADE7FC90A}"/>
                </c:ext>
              </c:extLst>
            </c:dLbl>
            <c:dLbl>
              <c:idx val="3"/>
              <c:layout>
                <c:manualLayout>
                  <c:x val="2.3984630950655454E-2"/>
                  <c:y val="-9.63270934361429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007-4995-82CE-DBBADE7FC90A}"/>
                </c:ext>
              </c:extLst>
            </c:dLbl>
            <c:dLbl>
              <c:idx val="4"/>
              <c:layout>
                <c:manualLayout>
                  <c:x val="2.0986552081823474E-2"/>
                  <c:y val="-7.22453200771071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007-4995-82CE-DBBADE7FC90A}"/>
                </c:ext>
              </c:extLst>
            </c:dLbl>
            <c:dLbl>
              <c:idx val="5"/>
              <c:layout>
                <c:manualLayout>
                  <c:x val="1.199231547532759E-2"/>
                  <c:y val="-2.88981280308429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007-4995-82CE-DBBADE7FC90A}"/>
                </c:ext>
              </c:extLst>
            </c:dLbl>
            <c:dLbl>
              <c:idx val="6"/>
              <c:layout>
                <c:manualLayout>
                  <c:x val="1.7988473212991438E-2"/>
                  <c:y val="-1.20408866795179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007-4995-82CE-DBBADE7FC90A}"/>
                </c:ext>
              </c:extLst>
            </c:dLbl>
            <c:dLbl>
              <c:idx val="7"/>
              <c:layout>
                <c:manualLayout>
                  <c:x val="1.6489433778575587E-2"/>
                  <c:y val="-1.685724135132500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007-4995-82CE-DBBADE7FC90A}"/>
                </c:ext>
              </c:extLst>
            </c:dLbl>
            <c:dLbl>
              <c:idx val="8"/>
              <c:layout>
                <c:manualLayout>
                  <c:x val="8.9942366064957747E-3"/>
                  <c:y val="-7.224532007710718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104,0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104A-4FA6-9472-787574D19F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'Раст Произв гр'!$A$5:$A$13</c:f>
              <c:strCache>
                <c:ptCount val="9"/>
                <c:pt idx="0">
                  <c:v>Пшеница  </c:v>
                </c:pt>
                <c:pt idx="1">
                  <c:v>Ячмень  </c:v>
                </c:pt>
                <c:pt idx="2">
                  <c:v>Кукуруза на зерно</c:v>
                </c:pt>
                <c:pt idx="3">
                  <c:v> Зернобобовые </c:v>
                </c:pt>
                <c:pt idx="4">
                  <c:v>Сахарная свекла 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'Раст Произв гр'!$D$5:$D$13</c:f>
              <c:numCache>
                <c:formatCode>General</c:formatCode>
                <c:ptCount val="9"/>
                <c:pt idx="0">
                  <c:v>74.3</c:v>
                </c:pt>
                <c:pt idx="1">
                  <c:v>70.8</c:v>
                </c:pt>
                <c:pt idx="2">
                  <c:v>109.2</c:v>
                </c:pt>
                <c:pt idx="3">
                  <c:v>89.8</c:v>
                </c:pt>
                <c:pt idx="4">
                  <c:v>132.69999999999999</c:v>
                </c:pt>
                <c:pt idx="5">
                  <c:v>100.9</c:v>
                </c:pt>
                <c:pt idx="6">
                  <c:v>105.8</c:v>
                </c:pt>
                <c:pt idx="7">
                  <c:v>104.2</c:v>
                </c:pt>
                <c:pt idx="8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007-4995-82CE-DBBADE7FC9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0"/>
        <c:axId val="528551472"/>
        <c:axId val="528549120"/>
      </c:barChart>
      <c:catAx>
        <c:axId val="52855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28549120"/>
        <c:crosses val="autoZero"/>
        <c:auto val="1"/>
        <c:lblAlgn val="ctr"/>
        <c:lblOffset val="100"/>
        <c:noMultiLvlLbl val="0"/>
      </c:catAx>
      <c:valAx>
        <c:axId val="528549120"/>
        <c:scaling>
          <c:orientation val="minMax"/>
          <c:max val="2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8551472"/>
        <c:crosses val="autoZero"/>
        <c:crossBetween val="between"/>
        <c:minorUnit val="5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7062345404181163"/>
          <c:y val="1.4449064015421436E-2"/>
          <c:w val="0.31721562985859925"/>
          <c:h val="5.66949415761008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212381515131557E-2"/>
          <c:y val="4.0489311047296465E-2"/>
          <c:w val="0.89661696905686306"/>
          <c:h val="0.737225834556394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'Области ИФО'!$A$2</c:f>
              <c:strCache>
                <c:ptCount val="1"/>
                <c:pt idx="0">
                  <c:v>    Кыргызская Республика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'Области ИФО'!$B$1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'Области ИФО'!$B$2</c:f>
              <c:numCache>
                <c:formatCode>General</c:formatCode>
                <c:ptCount val="1"/>
                <c:pt idx="0">
                  <c:v>100.6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C2-4C94-BDBA-B6CDDF2FA0F6}"/>
            </c:ext>
          </c:extLst>
        </c:ser>
        <c:ser>
          <c:idx val="1"/>
          <c:order val="1"/>
          <c:tx>
            <c:strRef>
              <c:f>'Области ИФО'!$A$3</c:f>
              <c:strCache>
                <c:ptCount val="1"/>
                <c:pt idx="0">
                  <c:v>Баткенская область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'Области ИФО'!$B$1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'Области ИФО'!$B$3</c:f>
              <c:numCache>
                <c:formatCode>General</c:formatCode>
                <c:ptCount val="1"/>
                <c:pt idx="0">
                  <c:v>96.9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C2-4C94-BDBA-B6CDDF2FA0F6}"/>
            </c:ext>
          </c:extLst>
        </c:ser>
        <c:ser>
          <c:idx val="2"/>
          <c:order val="2"/>
          <c:tx>
            <c:strRef>
              <c:f>'Области ИФО'!$A$4</c:f>
              <c:strCache>
                <c:ptCount val="1"/>
                <c:pt idx="0">
                  <c:v>Джалал-Абадская область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'Области ИФО'!$B$1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'Области ИФО'!$B$4</c:f>
              <c:numCache>
                <c:formatCode>General</c:formatCode>
                <c:ptCount val="1"/>
                <c:pt idx="0">
                  <c:v>101.8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C2-4C94-BDBA-B6CDDF2FA0F6}"/>
            </c:ext>
          </c:extLst>
        </c:ser>
        <c:ser>
          <c:idx val="3"/>
          <c:order val="3"/>
          <c:tx>
            <c:strRef>
              <c:f>'Области ИФО'!$A$5</c:f>
              <c:strCache>
                <c:ptCount val="1"/>
                <c:pt idx="0">
                  <c:v>Иссык-Кульская область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'Области ИФО'!$B$1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'Области ИФО'!$B$5</c:f>
              <c:numCache>
                <c:formatCode>General</c:formatCode>
                <c:ptCount val="1"/>
                <c:pt idx="0">
                  <c:v>99.8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C2-4C94-BDBA-B6CDDF2FA0F6}"/>
            </c:ext>
          </c:extLst>
        </c:ser>
        <c:ser>
          <c:idx val="4"/>
          <c:order val="4"/>
          <c:tx>
            <c:strRef>
              <c:f>'Области ИФО'!$A$6</c:f>
              <c:strCache>
                <c:ptCount val="1"/>
                <c:pt idx="0">
                  <c:v>Нарынская область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'Области ИФО'!$B$1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'Области ИФО'!$B$6</c:f>
              <c:numCache>
                <c:formatCode>0.0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C2-4C94-BDBA-B6CDDF2FA0F6}"/>
            </c:ext>
          </c:extLst>
        </c:ser>
        <c:ser>
          <c:idx val="5"/>
          <c:order val="5"/>
          <c:tx>
            <c:strRef>
              <c:f>'Области ИФО'!$A$7</c:f>
              <c:strCache>
                <c:ptCount val="1"/>
                <c:pt idx="0">
                  <c:v>Ошская область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'Области ИФО'!$B$1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'Области ИФО'!$B$7</c:f>
              <c:numCache>
                <c:formatCode>General</c:formatCode>
                <c:ptCount val="1"/>
                <c:pt idx="0">
                  <c:v>101.6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1C2-4C94-BDBA-B6CDDF2FA0F6}"/>
            </c:ext>
          </c:extLst>
        </c:ser>
        <c:ser>
          <c:idx val="6"/>
          <c:order val="6"/>
          <c:tx>
            <c:strRef>
              <c:f>'Области ИФО'!$A$8</c:f>
              <c:strCache>
                <c:ptCount val="1"/>
                <c:pt idx="0">
                  <c:v>Таласская область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'Области ИФО'!$B$1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'Области ИФО'!$B$8</c:f>
              <c:numCache>
                <c:formatCode>General</c:formatCode>
                <c:ptCount val="1"/>
                <c:pt idx="0">
                  <c:v>97.2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C2-4C94-BDBA-B6CDDF2FA0F6}"/>
            </c:ext>
          </c:extLst>
        </c:ser>
        <c:ser>
          <c:idx val="7"/>
          <c:order val="7"/>
          <c:tx>
            <c:strRef>
              <c:f>'Области ИФО'!$A$9</c:f>
              <c:strCache>
                <c:ptCount val="1"/>
                <c:pt idx="0">
                  <c:v>Чуйская область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'Области ИФО'!$B$1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'Области ИФО'!$B$9</c:f>
              <c:numCache>
                <c:formatCode>General</c:formatCode>
                <c:ptCount val="1"/>
                <c:pt idx="0">
                  <c:v>101.5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1C2-4C94-BDBA-B6CDDF2FA0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863640"/>
        <c:axId val="324864032"/>
      </c:barChart>
      <c:catAx>
        <c:axId val="324863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4864032"/>
        <c:crosses val="autoZero"/>
        <c:auto val="1"/>
        <c:lblAlgn val="ctr"/>
        <c:lblOffset val="100"/>
        <c:noMultiLvlLbl val="0"/>
      </c:catAx>
      <c:valAx>
        <c:axId val="324864032"/>
        <c:scaling>
          <c:orientation val="minMax"/>
          <c:max val="102"/>
          <c:min val="9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4863640"/>
        <c:crosses val="autoZero"/>
        <c:crossBetween val="between"/>
        <c:majorUnit val="1"/>
        <c:minorUnit val="0.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9186467536074159E-2"/>
          <c:y val="0.82787438822586967"/>
          <c:w val="0.97705532459552435"/>
          <c:h val="0.158201720276694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'Области ИФО'!$B$16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E9A-47E6-ADC8-46C9DFF5747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E9A-47E6-ADC8-46C9DFF5747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E9A-47E6-ADC8-46C9DFF5747C}"/>
              </c:ext>
            </c:extLst>
          </c:dPt>
          <c:dPt>
            <c:idx val="3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E9A-47E6-ADC8-46C9DFF5747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E9A-47E6-ADC8-46C9DFF5747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BE9A-47E6-ADC8-46C9DFF5747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BE9A-47E6-ADC8-46C9DFF5747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BE9A-47E6-ADC8-46C9DFF5747C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accent2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BE9A-47E6-ADC8-46C9DFF5747C}"/>
                </c:ext>
              </c:extLst>
            </c:dLbl>
            <c:dLbl>
              <c:idx val="2"/>
              <c:layout>
                <c:manualLayout>
                  <c:x val="6.6184067271500932E-2"/>
                  <c:y val="-6.900049633057349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accent3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E9A-47E6-ADC8-46C9DFF5747C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accent4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BE9A-47E6-ADC8-46C9DFF5747C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accent5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BE9A-47E6-ADC8-46C9DFF5747C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BE9A-47E6-ADC8-46C9DFF5747C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D-BE9A-47E6-ADC8-46C9DFF574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spc="0" baseline="0">
                    <a:solidFill>
                      <a:schemeClr val="accen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'Области ИФО'!$A$17:$A$23</c:f>
              <c:strCache>
                <c:ptCount val="7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</c:strCache>
            </c:strRef>
          </c:cat>
          <c:val>
            <c:numRef>
              <c:f>'Области ИФО'!$B$17:$B$23</c:f>
              <c:numCache>
                <c:formatCode>General</c:formatCode>
                <c:ptCount val="7"/>
                <c:pt idx="0">
                  <c:v>7.2</c:v>
                </c:pt>
                <c:pt idx="1">
                  <c:v>18.899999999999999</c:v>
                </c:pt>
                <c:pt idx="2">
                  <c:v>12.7</c:v>
                </c:pt>
                <c:pt idx="3">
                  <c:v>7</c:v>
                </c:pt>
                <c:pt idx="4">
                  <c:v>19.7</c:v>
                </c:pt>
                <c:pt idx="5">
                  <c:v>7.8</c:v>
                </c:pt>
                <c:pt idx="6">
                  <c:v>26.2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E9A-47E6-ADC8-46C9DFF5747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 произ жив'!$B$1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 произ жив'!$A$3:$A$6</c:f>
              <c:strCache>
                <c:ptCount val="4"/>
                <c:pt idx="0">
                  <c:v>Скот и птица на убой (в живом  весе)</c:v>
                </c:pt>
                <c:pt idx="1">
                  <c:v>Молоко сырое</c:v>
                </c:pt>
                <c:pt idx="2">
                  <c:v>Яйца</c:v>
                </c:pt>
                <c:pt idx="3">
                  <c:v>Шерсть (в физическом весе)</c:v>
                </c:pt>
              </c:strCache>
            </c:strRef>
          </c:cat>
          <c:val>
            <c:numRef>
              <c:f>'гр произ жив'!$B$3:$B$6</c:f>
              <c:numCache>
                <c:formatCode>0.0</c:formatCode>
                <c:ptCount val="4"/>
                <c:pt idx="0" formatCode="General">
                  <c:v>102.9</c:v>
                </c:pt>
                <c:pt idx="1">
                  <c:v>102.1</c:v>
                </c:pt>
                <c:pt idx="2">
                  <c:v>107.7</c:v>
                </c:pt>
                <c:pt idx="3">
                  <c:v>98.4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CF-45E1-8DD8-4EE30C6EA54D}"/>
            </c:ext>
          </c:extLst>
        </c:ser>
        <c:ser>
          <c:idx val="1"/>
          <c:order val="1"/>
          <c:tx>
            <c:strRef>
              <c:f>'гр произ жив'!$C$1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 произ жив'!$A$3:$A$6</c:f>
              <c:strCache>
                <c:ptCount val="4"/>
                <c:pt idx="0">
                  <c:v>Скот и птица на убой (в живом  весе)</c:v>
                </c:pt>
                <c:pt idx="1">
                  <c:v>Молоко сырое</c:v>
                </c:pt>
                <c:pt idx="2">
                  <c:v>Яйца</c:v>
                </c:pt>
                <c:pt idx="3">
                  <c:v>Шерсть (в физическом весе)</c:v>
                </c:pt>
              </c:strCache>
            </c:strRef>
          </c:cat>
          <c:val>
            <c:numRef>
              <c:f>'гр произ жив'!$C$3:$C$6</c:f>
              <c:numCache>
                <c:formatCode>0.0</c:formatCode>
                <c:ptCount val="4"/>
                <c:pt idx="0">
                  <c:v>101.7</c:v>
                </c:pt>
                <c:pt idx="1">
                  <c:v>102.5</c:v>
                </c:pt>
                <c:pt idx="2">
                  <c:v>112.8</c:v>
                </c:pt>
                <c:pt idx="3">
                  <c:v>99.8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CF-45E1-8DD8-4EE30C6EA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7080776"/>
        <c:axId val="497082344"/>
      </c:barChart>
      <c:catAx>
        <c:axId val="49708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97082344"/>
        <c:crosses val="autoZero"/>
        <c:auto val="1"/>
        <c:lblAlgn val="ctr"/>
        <c:lblOffset val="100"/>
        <c:noMultiLvlLbl val="0"/>
      </c:catAx>
      <c:valAx>
        <c:axId val="49708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708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000563500952348"/>
          <c:y val="0.92578944219873005"/>
          <c:w val="0.22831196934074391"/>
          <c:h val="5.79303154350371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302050235227869E-2"/>
          <c:y val="0.11097295129775445"/>
          <c:w val="0.52920295878676515"/>
          <c:h val="0.7410170603674540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F4D-491C-BB75-1F04471DC437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F4D-491C-BB75-1F04471DC437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F4D-491C-BB75-1F04471DC437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F4D-491C-BB75-1F04471DC437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F4D-491C-BB75-1F04471DC437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F4D-491C-BB75-1F04471DC437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lumMod val="60000"/>
                      <a:lumMod val="60000"/>
                      <a:lumOff val="40000"/>
                    </a:schemeClr>
                  </a:gs>
                  <a:gs pos="0">
                    <a:schemeClr val="accent1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F4D-491C-BB75-1F04471DC43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'Граф МясаОбл (3)'!$E$2:$E$8</c:f>
              <c:strCache>
                <c:ptCount val="7"/>
                <c:pt idx="0">
                  <c:v>Баткенская </c:v>
                </c:pt>
                <c:pt idx="1">
                  <c:v>Джалал-Абадская </c:v>
                </c:pt>
                <c:pt idx="2">
                  <c:v>Иссык-Кульская </c:v>
                </c:pt>
                <c:pt idx="3">
                  <c:v>Нарынская </c:v>
                </c:pt>
                <c:pt idx="4">
                  <c:v>Ошская </c:v>
                </c:pt>
                <c:pt idx="5">
                  <c:v>Таласская </c:v>
                </c:pt>
                <c:pt idx="6">
                  <c:v>Чуйская </c:v>
                </c:pt>
              </c:strCache>
            </c:strRef>
          </c:cat>
          <c:val>
            <c:numRef>
              <c:f>'Граф МясаОбл (3)'!$F$2:$F$8</c:f>
              <c:numCache>
                <c:formatCode>0.0</c:formatCode>
                <c:ptCount val="7"/>
                <c:pt idx="0">
                  <c:v>6.5346534653465351</c:v>
                </c:pt>
                <c:pt idx="1">
                  <c:v>16.475247524752476</c:v>
                </c:pt>
                <c:pt idx="2">
                  <c:v>14.85148514851485</c:v>
                </c:pt>
                <c:pt idx="3">
                  <c:v>13.346534653465348</c:v>
                </c:pt>
                <c:pt idx="4">
                  <c:v>20.198019801980198</c:v>
                </c:pt>
                <c:pt idx="5">
                  <c:v>5.782178217821782</c:v>
                </c:pt>
                <c:pt idx="6">
                  <c:v>22.495049504950494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F4D-491C-BB75-1F04471DC4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061094050605042"/>
          <c:y val="0.16216663638382492"/>
          <c:w val="0.30434554286464488"/>
          <c:h val="0.79711686095500389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4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1E7-484D-891B-9E353FE26276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E7-484D-891B-9E353FE26276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1E7-484D-891B-9E353FE26276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1E7-484D-891B-9E353FE26276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1E7-484D-891B-9E353FE26276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1E7-484D-891B-9E353FE26276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lumMod val="60000"/>
                      <a:lumMod val="60000"/>
                      <a:lumOff val="40000"/>
                    </a:schemeClr>
                  </a:gs>
                  <a:gs pos="0">
                    <a:schemeClr val="accent1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1E7-484D-891B-9E353FE2627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'Граф МолОбл (2)'!$E$2:$E$8</c:f>
              <c:strCache>
                <c:ptCount val="7"/>
                <c:pt idx="0">
                  <c:v>Баткенская </c:v>
                </c:pt>
                <c:pt idx="1">
                  <c:v>Джалал-Абадская </c:v>
                </c:pt>
                <c:pt idx="2">
                  <c:v>Иссык-Кульская </c:v>
                </c:pt>
                <c:pt idx="3">
                  <c:v>Нарынская </c:v>
                </c:pt>
                <c:pt idx="4">
                  <c:v>Ошская </c:v>
                </c:pt>
                <c:pt idx="5">
                  <c:v>Таласская </c:v>
                </c:pt>
                <c:pt idx="6">
                  <c:v>Чуйская </c:v>
                </c:pt>
              </c:strCache>
            </c:strRef>
          </c:cat>
          <c:val>
            <c:numRef>
              <c:f>'Граф МолОбл (2)'!$F$2:$F$8</c:f>
              <c:numCache>
                <c:formatCode>0.0</c:formatCode>
                <c:ptCount val="7"/>
                <c:pt idx="0">
                  <c:v>5.7324482448244831</c:v>
                </c:pt>
                <c:pt idx="1">
                  <c:v>20.977722772277225</c:v>
                </c:pt>
                <c:pt idx="2">
                  <c:v>15.194644464446446</c:v>
                </c:pt>
                <c:pt idx="3">
                  <c:v>7.9770477047704773</c:v>
                </c:pt>
                <c:pt idx="4">
                  <c:v>19.560081008100809</c:v>
                </c:pt>
                <c:pt idx="5">
                  <c:v>4.3091809180918084</c:v>
                </c:pt>
                <c:pt idx="6">
                  <c:v>26.012601260126011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1E7-484D-891B-9E353FE262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356359257241687"/>
          <c:y val="0.17520544312280711"/>
          <c:w val="0.26035993574474781"/>
          <c:h val="0.72355042988055096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4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D2D-4C8F-BB76-CFC74C007F98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D2D-4C8F-BB76-CFC74C007F98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2D-4C8F-BB76-CFC74C007F98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2D-4C8F-BB76-CFC74C007F98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2D-4C8F-BB76-CFC74C007F98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D2D-4C8F-BB76-CFC74C007F98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lumMod val="60000"/>
                      <a:lumMod val="60000"/>
                      <a:lumOff val="40000"/>
                    </a:schemeClr>
                  </a:gs>
                  <a:gs pos="0">
                    <a:schemeClr val="accent1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D2D-4C8F-BB76-CFC74C007F9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'Граф ЯицОбл'!$E$2:$E$8</c:f>
              <c:strCache>
                <c:ptCount val="7"/>
                <c:pt idx="0">
                  <c:v>Баткенская </c:v>
                </c:pt>
                <c:pt idx="1">
                  <c:v>Джалал-Абадская </c:v>
                </c:pt>
                <c:pt idx="2">
                  <c:v>Иссык-Кульская </c:v>
                </c:pt>
                <c:pt idx="3">
                  <c:v>Нарынская </c:v>
                </c:pt>
                <c:pt idx="4">
                  <c:v>Ошская </c:v>
                </c:pt>
                <c:pt idx="5">
                  <c:v>Таласская </c:v>
                </c:pt>
                <c:pt idx="6">
                  <c:v>Чуйская </c:v>
                </c:pt>
              </c:strCache>
            </c:strRef>
          </c:cat>
          <c:val>
            <c:numRef>
              <c:f>'Граф ЯицОбл'!$F$2:$F$8</c:f>
              <c:numCache>
                <c:formatCode>0.0</c:formatCode>
                <c:ptCount val="7"/>
                <c:pt idx="0">
                  <c:v>3.1063147148898933</c:v>
                </c:pt>
                <c:pt idx="1">
                  <c:v>11.243984249671866</c:v>
                </c:pt>
                <c:pt idx="2">
                  <c:v>4.2875893247775991</c:v>
                </c:pt>
                <c:pt idx="3">
                  <c:v>1.1958582470468133</c:v>
                </c:pt>
                <c:pt idx="4">
                  <c:v>10.01895872830684</c:v>
                </c:pt>
                <c:pt idx="5">
                  <c:v>3.2959019979582909</c:v>
                </c:pt>
                <c:pt idx="6">
                  <c:v>66.457634534052787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D2D-4C8F-BB76-CFC74C007F9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63895710974743"/>
          <c:y val="0.11473604382121794"/>
          <c:w val="0.33793151979246228"/>
          <c:h val="0.70918207155726654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/>
      </a:solidFill>
      <a:sp3d/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783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9pPr>
          </a:lstStyle>
          <a:p>
            <a:pPr eaLnBrk="1" hangingPunct="1"/>
            <a:fld id="{B3893D90-8087-4885-A8F2-5A88AD3E2CEE}" type="slidenum">
              <a:rPr lang="ru-RU" sz="1200" smtClean="0">
                <a:latin typeface="Arial" pitchFamily="34" charset="0"/>
              </a:rPr>
              <a:pPr eaLnBrk="1" hangingPunct="1"/>
              <a:t>4</a:t>
            </a:fld>
            <a:endParaRPr lang="ru-RU" sz="1200">
              <a:latin typeface="Arial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4051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9pPr>
          </a:lstStyle>
          <a:p>
            <a:pPr eaLnBrk="1" hangingPunct="1"/>
            <a:fld id="{B3893D90-8087-4885-A8F2-5A88AD3E2CEE}" type="slidenum">
              <a:rPr lang="ru-RU" sz="1200" smtClean="0">
                <a:latin typeface="Arial" pitchFamily="34" charset="0"/>
              </a:rPr>
              <a:pPr eaLnBrk="1" hangingPunct="1"/>
              <a:t>5</a:t>
            </a:fld>
            <a:endParaRPr lang="ru-RU" sz="1200">
              <a:latin typeface="Arial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928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9pPr>
          </a:lstStyle>
          <a:p>
            <a:pPr eaLnBrk="1" hangingPunct="1"/>
            <a:fld id="{B3893D90-8087-4885-A8F2-5A88AD3E2CEE}" type="slidenum">
              <a:rPr lang="ru-RU" sz="1200" smtClean="0">
                <a:latin typeface="Arial" pitchFamily="34" charset="0"/>
              </a:rPr>
              <a:pPr eaLnBrk="1" hangingPunct="1"/>
              <a:t>6</a:t>
            </a:fld>
            <a:endParaRPr lang="ru-RU" sz="1200">
              <a:latin typeface="Arial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9224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619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92100"/>
            <a:ext cx="89154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95300" y="1906588"/>
            <a:ext cx="8915400" cy="4113212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226A3-6E58-4EC8-8345-858DDF7E4C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283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2576736" y="5320821"/>
            <a:ext cx="645165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/>
            <a:r>
              <a:rPr lang="ru-RU" sz="1600" b="1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sz="1600" b="1" i="1" dirty="0">
              <a:solidFill>
                <a:srgbClr val="0070C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Заведующая отделом статистики сельского хозяйства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087525" y="5108385"/>
            <a:ext cx="44599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ru-RU" sz="1600" b="1" i="1" dirty="0">
                <a:solidFill>
                  <a:srgbClr val="0070C0"/>
                </a:solidFill>
                <a:latin typeface="Arial" charset="0"/>
              </a:rPr>
              <a:t>Пресс-Конференция, </a:t>
            </a:r>
            <a:r>
              <a:rPr lang="ru-RU" sz="1600" b="1" i="1" dirty="0" err="1">
                <a:solidFill>
                  <a:srgbClr val="0070C0"/>
                </a:solidFill>
                <a:latin typeface="Arial" charset="0"/>
              </a:rPr>
              <a:t>Нацстатком</a:t>
            </a:r>
            <a:endParaRPr lang="ru-RU" sz="1600" b="1" i="1" dirty="0">
              <a:solidFill>
                <a:srgbClr val="0070C0"/>
              </a:solidFill>
              <a:latin typeface="Arial" charset="0"/>
            </a:endParaRPr>
          </a:p>
          <a:p>
            <a:pPr algn="just" eaLnBrk="0" hangingPunct="0"/>
            <a:r>
              <a:rPr lang="ru-RU" sz="1600" b="1" i="1" dirty="0">
                <a:solidFill>
                  <a:srgbClr val="0070C0"/>
                </a:solidFill>
                <a:latin typeface="Arial" charset="0"/>
              </a:rPr>
              <a:t>12.03.2024г.</a:t>
            </a:r>
            <a:endParaRPr lang="ru-RU" sz="1600" b="1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953000" y="2207569"/>
            <a:ext cx="4641252" cy="1977404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  </a:t>
            </a:r>
          </a:p>
          <a:p>
            <a:pPr algn="ctr"/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СЕЛЬСКОХОЗЯЙСТВЕННОЙ</a:t>
            </a:r>
          </a:p>
          <a:p>
            <a:pPr algn="ctr"/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ПРОДУКЦИИ   в 2023г. </a:t>
            </a:r>
          </a:p>
          <a:p>
            <a:pPr algn="ctr"/>
            <a:endParaRPr kumimoji="0" lang="ru-RU" sz="2000" b="1" i="1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11056" y="480790"/>
            <a:ext cx="7251148" cy="59093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Национальный статистический комитет</a:t>
            </a:r>
            <a:b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</a:b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Кыргызской Республики</a:t>
            </a:r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20" y="5850721"/>
            <a:ext cx="78912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CB72089-2B94-2042-4A73-75A4CFCCE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606" y="1487629"/>
            <a:ext cx="3107792" cy="3022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890497-8027-F44A-A7C3-EEC747A0C514}"/>
              </a:ext>
            </a:extLst>
          </p:cNvPr>
          <p:cNvSpPr/>
          <p:nvPr/>
        </p:nvSpPr>
        <p:spPr>
          <a:xfrm>
            <a:off x="1568624" y="6395860"/>
            <a:ext cx="73828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09662" y="5643579"/>
            <a:ext cx="778674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300" b="1" i="1" dirty="0">
              <a:latin typeface="Arial" pitchFamily="34" charset="0"/>
              <a:ea typeface="Times New Roman" pitchFamily="18" charset="0"/>
            </a:endParaRPr>
          </a:p>
        </p:txBody>
      </p:sp>
      <p:pic>
        <p:nvPicPr>
          <p:cNvPr id="10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57" y="5934664"/>
            <a:ext cx="722406" cy="736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C568BBF-C157-CB14-B40F-3AE5433412FF}"/>
              </a:ext>
            </a:extLst>
          </p:cNvPr>
          <p:cNvSpPr txBox="1">
            <a:spLocks/>
          </p:cNvSpPr>
          <p:nvPr/>
        </p:nvSpPr>
        <p:spPr>
          <a:xfrm>
            <a:off x="1468456" y="341538"/>
            <a:ext cx="7735664" cy="6855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txBody>
          <a:bodyPr tIns="0">
            <a:norm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В январе-декабре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2023г.</a:t>
            </a: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   валовой выпуск продукции  сельского, лесного хозяйства и рыболовства составил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378,7 </a:t>
            </a: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млн. сом.</a:t>
            </a:r>
            <a:endParaRPr lang="ru-RU" sz="1800" b="1" dirty="0">
              <a:solidFill>
                <a:srgbClr val="3E25FB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9C6672C-AA9D-2E3C-A29E-E347846EA8D4}"/>
              </a:ext>
            </a:extLst>
          </p:cNvPr>
          <p:cNvSpPr/>
          <p:nvPr/>
        </p:nvSpPr>
        <p:spPr>
          <a:xfrm>
            <a:off x="4304928" y="1157751"/>
            <a:ext cx="4993816" cy="404804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сельского хозяйства в ВВП –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9,5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процента.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EF9CC06-796E-1C3C-07B5-CCBE052378A7}"/>
              </a:ext>
            </a:extLst>
          </p:cNvPr>
          <p:cNvSpPr/>
          <p:nvPr/>
        </p:nvSpPr>
        <p:spPr>
          <a:xfrm>
            <a:off x="1568624" y="6395860"/>
            <a:ext cx="73828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D09D532F-FA67-C8FC-F898-148148AE3C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9821304"/>
              </p:ext>
            </p:extLst>
          </p:nvPr>
        </p:nvGraphicFramePr>
        <p:xfrm>
          <a:off x="1309661" y="1693187"/>
          <a:ext cx="8323859" cy="4702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64043624"/>
      </p:ext>
    </p:extLst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15" y="6119831"/>
            <a:ext cx="541277" cy="552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CE030BC-6A86-75E5-1C35-234421A0BDD1}"/>
              </a:ext>
            </a:extLst>
          </p:cNvPr>
          <p:cNvSpPr txBox="1"/>
          <p:nvPr/>
        </p:nvSpPr>
        <p:spPr>
          <a:xfrm>
            <a:off x="1280592" y="3499523"/>
            <a:ext cx="8050346" cy="1323439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Наряду с этим, по сравнению с 2022 годом отмечался значительный рост валового сбора сахарной свеклы - на 32,7 %, табака – на 19,2 %, кукурузы на зерно – на 9,2 %, бахчевых культур - на 4,2 % и овощей – на 5,8 %.</a:t>
            </a:r>
            <a:endParaRPr lang="ru-RU" sz="20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3F7B737-DE3C-DED4-E819-3DB7CA03CD45}"/>
              </a:ext>
            </a:extLst>
          </p:cNvPr>
          <p:cNvSpPr/>
          <p:nvPr/>
        </p:nvSpPr>
        <p:spPr>
          <a:xfrm>
            <a:off x="1568624" y="247597"/>
            <a:ext cx="7727527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 sz="1800" b="1" i="0" u="none" strike="noStrike" kern="1200" cap="small" spc="15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Валовой выпуск сельскохозяйственной продукции в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2023г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по сравнению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2022 годом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увеличился на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0,6 %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счет роста продукции животноводства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ECD99D5-0317-59B6-5D44-ADBF11D5318A}"/>
              </a:ext>
            </a:extLst>
          </p:cNvPr>
          <p:cNvSpPr/>
          <p:nvPr/>
        </p:nvSpPr>
        <p:spPr>
          <a:xfrm>
            <a:off x="5524504" y="1707747"/>
            <a:ext cx="4212124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rtl="0">
              <a:defRPr sz="1800" b="1" i="0" u="none" strike="noStrike" kern="1200" cap="small" spc="15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счет снижения намолота зерна – пшеницы - на </a:t>
            </a:r>
            <a:r>
              <a:rPr lang="ru-RU" sz="16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25,7 %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rtl="0">
              <a:defRPr sz="1800" b="1" i="0" u="none" strike="noStrike" kern="1200" cap="small" spc="15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ячменя –  на </a:t>
            </a:r>
            <a:r>
              <a:rPr lang="ru-RU" sz="16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29,2 %</a:t>
            </a:r>
            <a:endParaRPr lang="ru-RU" sz="1600" b="1" i="0" u="none" strike="noStrike" kern="1200" cap="small" spc="150" baseline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776BB35-7CF3-99CE-5AEC-CF6608951826}"/>
              </a:ext>
            </a:extLst>
          </p:cNvPr>
          <p:cNvSpPr/>
          <p:nvPr/>
        </p:nvSpPr>
        <p:spPr>
          <a:xfrm>
            <a:off x="729693" y="1701849"/>
            <a:ext cx="4104456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rtl="0">
              <a:defRPr sz="1800" b="1" i="0" u="none" strike="noStrike" kern="1200" cap="small" spc="15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Одновременно, производство продукции растениеводства сократилось на </a:t>
            </a:r>
            <a:r>
              <a:rPr lang="ru-RU" sz="16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1,9 %</a:t>
            </a:r>
            <a:endParaRPr lang="ru-RU" sz="1600" b="1" i="0" u="none" strike="noStrike" kern="1200" cap="small" spc="150" baseline="0" dirty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1065D739-324D-F810-4B32-14CBFBF7D292}"/>
              </a:ext>
            </a:extLst>
          </p:cNvPr>
          <p:cNvCxnSpPr>
            <a:cxnSpLocks/>
            <a:endCxn id="14" idx="0"/>
          </p:cNvCxnSpPr>
          <p:nvPr/>
        </p:nvCxnSpPr>
        <p:spPr>
          <a:xfrm flipH="1">
            <a:off x="2781921" y="1358427"/>
            <a:ext cx="777788" cy="3434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FE2003EB-86E7-452E-B9E3-7DF265068B40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4834149" y="2117348"/>
            <a:ext cx="64807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71B8AEE5-36B4-57AB-1B72-F3E73BF7572F}"/>
              </a:ext>
            </a:extLst>
          </p:cNvPr>
          <p:cNvSpPr/>
          <p:nvPr/>
        </p:nvSpPr>
        <p:spPr>
          <a:xfrm>
            <a:off x="1526162" y="6226582"/>
            <a:ext cx="73828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128757"/>
      </p:ext>
    </p:extLst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68624" y="247597"/>
            <a:ext cx="7727527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rtl="0">
              <a:defRPr sz="1800" b="1" i="0" u="none" strike="noStrike" kern="1200" cap="small" spc="15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u="none" strike="noStrike" kern="1200" cap="small" spc="150" baseline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Темпы роста продукции растениеводства по  видам, в % </a:t>
            </a:r>
          </a:p>
        </p:txBody>
      </p:sp>
      <p:pic>
        <p:nvPicPr>
          <p:cNvPr id="9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21" y="6038402"/>
            <a:ext cx="676726" cy="690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F79EB73-CFD9-CFDB-F074-BDD81F2FFE85}"/>
              </a:ext>
            </a:extLst>
          </p:cNvPr>
          <p:cNvSpPr/>
          <p:nvPr/>
        </p:nvSpPr>
        <p:spPr>
          <a:xfrm>
            <a:off x="1568624" y="6395860"/>
            <a:ext cx="73828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2092299E-E4D5-6519-AF25-A9783CB935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6484576"/>
              </p:ext>
            </p:extLst>
          </p:nvPr>
        </p:nvGraphicFramePr>
        <p:xfrm>
          <a:off x="1136576" y="764704"/>
          <a:ext cx="8472092" cy="5273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79132897"/>
      </p:ext>
    </p:extLst>
  </p:cSld>
  <p:clrMapOvr>
    <a:masterClrMapping/>
  </p:clrMapOvr>
  <p:transition spd="slow">
    <p:wheel spokes="3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68624" y="247597"/>
            <a:ext cx="7727527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rtl="0">
              <a:defRPr sz="1800" b="1" i="0" u="none" strike="noStrike" kern="1200" cap="small" spc="15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u="none" strike="noStrike" kern="1200" cap="small" spc="150" baseline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физического объема сельскохозяйственной продукции  по территории, в % </a:t>
            </a:r>
          </a:p>
        </p:txBody>
      </p:sp>
      <p:pic>
        <p:nvPicPr>
          <p:cNvPr id="9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36" y="6165304"/>
            <a:ext cx="676726" cy="690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BBF25D3-E581-29C9-DB76-A11D1D0D30F6}"/>
              </a:ext>
            </a:extLst>
          </p:cNvPr>
          <p:cNvSpPr/>
          <p:nvPr/>
        </p:nvSpPr>
        <p:spPr>
          <a:xfrm>
            <a:off x="1568624" y="6395860"/>
            <a:ext cx="73828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Национальный статистический комитет </a:t>
            </a:r>
            <a:r>
              <a:rPr lang="ru-RU" altLang="ru-RU" sz="16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97269AEE-F661-B470-5EF3-05FE861AB0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4370845"/>
              </p:ext>
            </p:extLst>
          </p:nvPr>
        </p:nvGraphicFramePr>
        <p:xfrm>
          <a:off x="1363935" y="951335"/>
          <a:ext cx="8136904" cy="5092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77928271"/>
      </p:ext>
    </p:extLst>
  </p:cSld>
  <p:clrMapOvr>
    <a:masterClrMapping/>
  </p:clrMapOvr>
  <p:transition spd="slow">
    <p:wheel spokes="3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68624" y="247597"/>
            <a:ext cx="7727527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rtl="0">
              <a:defRPr sz="1800" b="1" i="0" u="none" strike="noStrike" kern="1200" cap="small" spc="15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cap="small" spc="1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валовой </a:t>
            </a:r>
            <a:r>
              <a:rPr lang="ru-RU" sz="1600" b="1" i="0" u="none" strike="noStrike" kern="1200" cap="small" spc="150" baseline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растениеводства</a:t>
            </a:r>
          </a:p>
          <a:p>
            <a:pPr algn="ctr" rtl="0">
              <a:defRPr sz="1800" b="1" i="0" u="none" strike="noStrike" kern="1200" cap="small" spc="15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u="none" strike="noStrike" kern="1200" cap="small" spc="150" baseline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территории в 2023 году, в % </a:t>
            </a:r>
          </a:p>
        </p:txBody>
      </p:sp>
      <p:pic>
        <p:nvPicPr>
          <p:cNvPr id="9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98" y="6050758"/>
            <a:ext cx="676726" cy="690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BBF25D3-E581-29C9-DB76-A11D1D0D30F6}"/>
              </a:ext>
            </a:extLst>
          </p:cNvPr>
          <p:cNvSpPr/>
          <p:nvPr/>
        </p:nvSpPr>
        <p:spPr>
          <a:xfrm>
            <a:off x="1568624" y="6395860"/>
            <a:ext cx="73828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3F821E36-4876-6550-BA95-852DDF0E74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7110288"/>
              </p:ext>
            </p:extLst>
          </p:nvPr>
        </p:nvGraphicFramePr>
        <p:xfrm>
          <a:off x="1208584" y="1124744"/>
          <a:ext cx="7920879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78861913"/>
      </p:ext>
    </p:extLst>
  </p:cSld>
  <p:clrMapOvr>
    <a:masterClrMapping/>
  </p:clrMapOvr>
  <p:transition spd="slow">
    <p:wheel spokes="3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93619" y="4561349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238224" y="285728"/>
            <a:ext cx="8467304" cy="911024"/>
          </a:xfrm>
          <a:prstGeom prst="parallelogram">
            <a:avLst/>
          </a:prstGeom>
          <a:solidFill>
            <a:srgbClr val="66CCFF"/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381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Поголовье скота и домашней птицы </a:t>
            </a:r>
          </a:p>
          <a:p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хозяйствах всех категорий, на конец  года,                                         тыс. голов)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903690"/>
              </p:ext>
            </p:extLst>
          </p:nvPr>
        </p:nvGraphicFramePr>
        <p:xfrm>
          <a:off x="1239831" y="1196753"/>
          <a:ext cx="5859785" cy="50475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8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776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 к  2022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30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, -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08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Крупный рогатый скот - всего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1 783,5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1 802,3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5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коров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885,7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902,2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5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Овцы и козы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6 201,0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6 216,2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35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Свиньи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35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Лошади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534,0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542,5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2041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Домашняя птица - всего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6 368,7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6 989,0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620,3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7" name="Picture 8" descr="C:\Disk D\2017 ЗиСЯС\Животнов през 2017\картинки\лошадь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634" y="4572008"/>
            <a:ext cx="1524723" cy="125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C:\Disk D\2017 ЗиСЯС\Животнов през 2017\картинки\овца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161" y="3690520"/>
            <a:ext cx="670386" cy="57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:\Disk D\2017 ЗиСЯС\Животнов през 2017\картинки\петух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3760" y="5473490"/>
            <a:ext cx="539584" cy="78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Disk D\2017 ЗиСЯС\Животнов през 2017\картинки\свинья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718" y="4298474"/>
            <a:ext cx="654404" cy="48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Disk D\2017 ЗиСЯС\Животнов през 2017\картинки\корова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671" y="2888613"/>
            <a:ext cx="1282686" cy="81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435" y="1641629"/>
            <a:ext cx="1695232" cy="1296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9" descr="7oblastif-0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12" y="6222249"/>
            <a:ext cx="623337" cy="635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7584DEC-1FBF-D669-34C5-CF3B1D376815}"/>
              </a:ext>
            </a:extLst>
          </p:cNvPr>
          <p:cNvSpPr/>
          <p:nvPr/>
        </p:nvSpPr>
        <p:spPr>
          <a:xfrm>
            <a:off x="1568624" y="6395860"/>
            <a:ext cx="73828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1417788" y="269554"/>
            <a:ext cx="7774482" cy="840657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продукции животноводства по видам 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% к соответствующему периоду предыдущего года)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69" y="6237312"/>
            <a:ext cx="576321" cy="58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6FCC7D-8B99-ACF2-C6CB-F08DED734636}"/>
              </a:ext>
            </a:extLst>
          </p:cNvPr>
          <p:cNvSpPr txBox="1"/>
          <p:nvPr/>
        </p:nvSpPr>
        <p:spPr>
          <a:xfrm>
            <a:off x="2477125" y="3186725"/>
            <a:ext cx="495424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2CD68C53-BBE9-4886-A1C3-36FD13C63B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3222094"/>
              </p:ext>
            </p:extLst>
          </p:nvPr>
        </p:nvGraphicFramePr>
        <p:xfrm>
          <a:off x="1496616" y="1268760"/>
          <a:ext cx="799288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5239E96-A266-1EA4-5AC3-E7218765CBCD}"/>
              </a:ext>
            </a:extLst>
          </p:cNvPr>
          <p:cNvSpPr/>
          <p:nvPr/>
        </p:nvSpPr>
        <p:spPr>
          <a:xfrm>
            <a:off x="1568624" y="6395860"/>
            <a:ext cx="73828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504317"/>
      </p:ext>
    </p:extLst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20552" y="201415"/>
            <a:ext cx="878041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Производство 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скота и птицы на убой (в живом весе) 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областям </a:t>
            </a: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03" y="6259190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421649" y="6346544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Национальный статистический комитет </a:t>
            </a:r>
            <a:r>
              <a:rPr lang="ru-RU" altLang="ru-RU" sz="11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151B8BC8-6910-322B-0806-0984D1CA446B}"/>
              </a:ext>
            </a:extLst>
          </p:cNvPr>
          <p:cNvGraphicFramePr>
            <a:graphicFrameLocks/>
          </p:cNvGraphicFramePr>
          <p:nvPr/>
        </p:nvGraphicFramePr>
        <p:xfrm>
          <a:off x="416496" y="1076182"/>
          <a:ext cx="5065305" cy="4705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E6FC3D3-9FC3-D2DC-8A4D-AF230F0580E3}"/>
              </a:ext>
            </a:extLst>
          </p:cNvPr>
          <p:cNvSpPr txBox="1"/>
          <p:nvPr/>
        </p:nvSpPr>
        <p:spPr>
          <a:xfrm>
            <a:off x="5678264" y="3335395"/>
            <a:ext cx="3811240" cy="187743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just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Наиболее высокая доля производства 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скота и птицы на убой (в живом весе) 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общем объеме по республике приходится на хозяйства Чуйской (</a:t>
            </a:r>
            <a:r>
              <a:rPr lang="ky-KG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22,5%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Ошской (</a:t>
            </a:r>
            <a:r>
              <a:rPr lang="ky-KG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20,2%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Джалал-Абадской (</a:t>
            </a:r>
            <a:r>
              <a:rPr lang="ky-KG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16,5%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и Иссык-Кульской (</a:t>
            </a:r>
            <a:r>
              <a:rPr lang="ky-KG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14.9%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областей.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E0F0DBB-1E07-F845-2983-BAD69B6F17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942084"/>
              </p:ext>
            </p:extLst>
          </p:nvPr>
        </p:nvGraphicFramePr>
        <p:xfrm>
          <a:off x="6105128" y="1383378"/>
          <a:ext cx="3168352" cy="10081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41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370">
                <a:tc>
                  <a:txBody>
                    <a:bodyPr/>
                    <a:lstStyle/>
                    <a:p>
                      <a:pPr algn="l" fontAlgn="ctr"/>
                      <a:endParaRPr lang="ru-RU" sz="16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74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Скот и птица на убой              (в живом весе). тыс. тонн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448,7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001020"/>
      </p:ext>
    </p:extLst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20552" y="201415"/>
            <a:ext cx="878041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Производство сырого 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молока 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областям </a:t>
            </a: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03" y="6259190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421649" y="6346544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Национальный статистический комитет </a:t>
            </a:r>
            <a:r>
              <a:rPr lang="ru-RU" altLang="ru-RU" sz="11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6FC3D3-9FC3-D2DC-8A4D-AF230F0580E3}"/>
              </a:ext>
            </a:extLst>
          </p:cNvPr>
          <p:cNvSpPr txBox="1"/>
          <p:nvPr/>
        </p:nvSpPr>
        <p:spPr>
          <a:xfrm>
            <a:off x="5678264" y="3335395"/>
            <a:ext cx="3811240" cy="1600438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just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Наиболее высокая доля производства 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молока 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общем объеме по республике приходится на хозяйства Чуйской (</a:t>
            </a:r>
            <a:r>
              <a:rPr lang="ky-KG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26,0%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Ошской (19,6</a:t>
            </a:r>
            <a:r>
              <a:rPr lang="ky-KG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%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Джалал-Абадской (21,0</a:t>
            </a:r>
            <a:r>
              <a:rPr lang="ky-KG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%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и Иссык-Кульской (15,2</a:t>
            </a:r>
            <a:r>
              <a:rPr lang="ky-KG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%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областей.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2C4B324-5046-B90D-6C48-9FF598C6AE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020646"/>
              </p:ext>
            </p:extLst>
          </p:nvPr>
        </p:nvGraphicFramePr>
        <p:xfrm>
          <a:off x="6609184" y="1526670"/>
          <a:ext cx="2520937" cy="866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0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0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3071">
                <a:tc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1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 сырое, тыс. тонн</a:t>
                      </a:r>
                    </a:p>
                    <a:p>
                      <a:pPr algn="l" fontAlgn="b"/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1 777,6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33042AEC-B83F-6759-A632-5DDDE26B08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4397245"/>
              </p:ext>
            </p:extLst>
          </p:nvPr>
        </p:nvGraphicFramePr>
        <p:xfrm>
          <a:off x="560513" y="1196752"/>
          <a:ext cx="4739846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4699231"/>
      </p:ext>
    </p:extLst>
  </p:cSld>
  <p:clrMapOvr>
    <a:masterClrMapping/>
  </p:clrMapOvr>
  <p:transition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318098" y="201415"/>
            <a:ext cx="507605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Производство 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яиц 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областям </a:t>
            </a: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03" y="6259190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695A01B-B8F5-44C3-B77C-F7E207931BA4}"/>
              </a:ext>
            </a:extLst>
          </p:cNvPr>
          <p:cNvSpPr/>
          <p:nvPr/>
        </p:nvSpPr>
        <p:spPr>
          <a:xfrm>
            <a:off x="1421649" y="6346544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Национальный статистический комитет </a:t>
            </a:r>
            <a:r>
              <a:rPr lang="ru-RU" altLang="ru-RU" sz="11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6FC3D3-9FC3-D2DC-8A4D-AF230F0580E3}"/>
              </a:ext>
            </a:extLst>
          </p:cNvPr>
          <p:cNvSpPr txBox="1"/>
          <p:nvPr/>
        </p:nvSpPr>
        <p:spPr>
          <a:xfrm>
            <a:off x="5678264" y="3335395"/>
            <a:ext cx="3811240" cy="135421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just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Наиболее высокая доля производства 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яиц 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общем объеме по республике приходится на хозяйства Чуйской (</a:t>
            </a:r>
            <a:r>
              <a:rPr lang="ky-KG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67%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Джалал-Абадской (11,0</a:t>
            </a:r>
            <a:r>
              <a:rPr lang="ky-KG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%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Ошской (10,0</a:t>
            </a:r>
            <a:r>
              <a:rPr lang="ky-KG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%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областей 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DCCE77E0-305B-51E5-FB9D-2CED8D3C9C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2396524"/>
              </p:ext>
            </p:extLst>
          </p:nvPr>
        </p:nvGraphicFramePr>
        <p:xfrm>
          <a:off x="416496" y="1124744"/>
          <a:ext cx="5076056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23E594B-CFD7-4FA2-8239-E57388531C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824535"/>
              </p:ext>
            </p:extLst>
          </p:nvPr>
        </p:nvGraphicFramePr>
        <p:xfrm>
          <a:off x="6539439" y="1678462"/>
          <a:ext cx="2088889" cy="9584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2591">
                <a:tc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85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Яйца, млн. шт.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685,7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4946770"/>
      </p:ext>
    </p:extLst>
  </p:cSld>
  <p:clrMapOvr>
    <a:masterClrMapping/>
  </p:clrMapOvr>
  <p:transition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1" descr="Сельское хозяйство Кыргызской Республики">
            <a:extLst>
              <a:ext uri="{FF2B5EF4-FFF2-40B4-BE49-F238E27FC236}">
                <a16:creationId xmlns:a16="http://schemas.microsoft.com/office/drawing/2014/main" id="{07521337-B01F-6DF5-13DC-EB73011AE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58" y="1324144"/>
            <a:ext cx="2808312" cy="382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Z:\Common Information\115\Учет скота 2016cd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192" y="1324144"/>
            <a:ext cx="2808312" cy="38264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898930" y="290465"/>
            <a:ext cx="7251148" cy="341632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Публикации по статистике сельского хозяйства</a:t>
            </a:r>
          </a:p>
        </p:txBody>
      </p:sp>
      <p:pic>
        <p:nvPicPr>
          <p:cNvPr id="13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460" y="6259190"/>
            <a:ext cx="626164" cy="638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07311D-F3D2-F1FB-1028-9CF428BE6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763" y="1261823"/>
            <a:ext cx="2937841" cy="3951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160DAC9-D7C9-A0AB-27A8-E3D1351EC3C2}"/>
              </a:ext>
            </a:extLst>
          </p:cNvPr>
          <p:cNvSpPr/>
          <p:nvPr/>
        </p:nvSpPr>
        <p:spPr>
          <a:xfrm>
            <a:off x="1568624" y="6395860"/>
            <a:ext cx="73828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5EE952D-269D-1091-C6D0-174866D9F22C}"/>
              </a:ext>
            </a:extLst>
          </p:cNvPr>
          <p:cNvSpPr/>
          <p:nvPr/>
        </p:nvSpPr>
        <p:spPr>
          <a:xfrm>
            <a:off x="2761415" y="4425707"/>
            <a:ext cx="3931126" cy="151216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Добро пожаловать на </a:t>
            </a:r>
          </a:p>
          <a:p>
            <a:pPr algn="ctr"/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 </a:t>
            </a:r>
            <a:r>
              <a:rPr lang="en-US" sz="2800" b="1" i="1" dirty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stat.kg</a:t>
            </a:r>
            <a:endParaRPr lang="ru-RU" sz="2800" b="1" dirty="0">
              <a:solidFill>
                <a:srgbClr val="000099"/>
              </a:solidFill>
              <a:cs typeface="Mongolian Bait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13047</TotalTime>
  <Words>566</Words>
  <Application>Microsoft Office PowerPoint</Application>
  <PresentationFormat>Лист A4 (210x297 мм)</PresentationFormat>
  <Paragraphs>119</Paragraphs>
  <Slides>12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Corbel</vt:lpstr>
      <vt:lpstr>Gill Sans MT</vt:lpstr>
      <vt:lpstr>Kyrghyz Times</vt:lpstr>
      <vt:lpstr>Mongolian Baiti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Гульзейнеп Мурсабекова</cp:lastModifiedBy>
  <cp:revision>601</cp:revision>
  <cp:lastPrinted>2024-03-11T11:54:52Z</cp:lastPrinted>
  <dcterms:created xsi:type="dcterms:W3CDTF">2009-11-26T05:40:33Z</dcterms:created>
  <dcterms:modified xsi:type="dcterms:W3CDTF">2024-03-12T02:34:16Z</dcterms:modified>
</cp:coreProperties>
</file>