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7" r:id="rId2"/>
    <p:sldId id="267" r:id="rId3"/>
    <p:sldId id="269" r:id="rId4"/>
    <p:sldId id="271" r:id="rId5"/>
    <p:sldId id="265" r:id="rId6"/>
    <p:sldId id="264" r:id="rId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9030249176384"/>
          <c:y val="2.2208607019762638E-2"/>
          <c:w val="0.85393112434926821"/>
          <c:h val="0.763430766805651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Лист3!$C$12:$C$16</c:f>
              <c:strCache>
                <c:ptCount val="5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Турция</c:v>
                </c:pt>
                <c:pt idx="4">
                  <c:v>Узбекистан</c:v>
                </c:pt>
              </c:strCache>
            </c:strRef>
          </c:cat>
          <c:val>
            <c:numRef>
              <c:f>Лист3!$D$12:$D$16</c:f>
              <c:numCache>
                <c:formatCode>0.0</c:formatCode>
                <c:ptCount val="5"/>
                <c:pt idx="0">
                  <c:v>1477.4032629999999</c:v>
                </c:pt>
                <c:pt idx="1">
                  <c:v>878.920343</c:v>
                </c:pt>
                <c:pt idx="2">
                  <c:v>352.14472799999999</c:v>
                </c:pt>
                <c:pt idx="3">
                  <c:v>223.70401699999999</c:v>
                </c:pt>
                <c:pt idx="4">
                  <c:v>135.85254999999998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Лист3!$C$12:$C$16</c:f>
              <c:strCache>
                <c:ptCount val="5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Турция</c:v>
                </c:pt>
                <c:pt idx="4">
                  <c:v>Узбекистан</c:v>
                </c:pt>
              </c:strCache>
            </c:strRef>
          </c:cat>
          <c:val>
            <c:numRef>
              <c:f>Лист3!$E$12:$E$16</c:f>
              <c:numCache>
                <c:formatCode>0.0</c:formatCode>
                <c:ptCount val="5"/>
                <c:pt idx="0">
                  <c:v>40.625073862904458</c:v>
                </c:pt>
                <c:pt idx="1">
                  <c:v>24.168217810403146</c:v>
                </c:pt>
                <c:pt idx="2">
                  <c:v>9.6831419990118164</c:v>
                </c:pt>
                <c:pt idx="3">
                  <c:v>6.1513281049613022</c:v>
                </c:pt>
                <c:pt idx="4">
                  <c:v>3.7356218281304288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637624"/>
        <c:axId val="155635272"/>
      </c:barChart>
      <c:catAx>
        <c:axId val="15563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635272"/>
        <c:crosses val="autoZero"/>
        <c:auto val="1"/>
        <c:lblAlgn val="ctr"/>
        <c:lblOffset val="100"/>
        <c:noMultiLvlLbl val="0"/>
      </c:catAx>
      <c:valAx>
        <c:axId val="1556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63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Млн. долларов США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PowerPoint]Лист3'!$C$13:$C$19</c:f>
              <c:strCache>
                <c:ptCount val="7"/>
                <c:pt idx="0">
                  <c:v>Великобритания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Узбекистан</c:v>
                </c:pt>
                <c:pt idx="4">
                  <c:v>Турция</c:v>
                </c:pt>
                <c:pt idx="5">
                  <c:v>Китай</c:v>
                </c:pt>
                <c:pt idx="6">
                  <c:v>Таджикистан</c:v>
                </c:pt>
              </c:strCache>
            </c:strRef>
          </c:cat>
          <c:val>
            <c:numRef>
              <c:f>'[Диаграмма в Microsoft PowerPoint]Лист3'!$D$13:$D$19</c:f>
              <c:numCache>
                <c:formatCode>0.0</c:formatCode>
                <c:ptCount val="7"/>
                <c:pt idx="0">
                  <c:v>386.7</c:v>
                </c:pt>
                <c:pt idx="1">
                  <c:v>230</c:v>
                </c:pt>
                <c:pt idx="2">
                  <c:v>187.7</c:v>
                </c:pt>
                <c:pt idx="3">
                  <c:v>122.6</c:v>
                </c:pt>
                <c:pt idx="4">
                  <c:v>53.1</c:v>
                </c:pt>
                <c:pt idx="5">
                  <c:v>45.1</c:v>
                </c:pt>
                <c:pt idx="6">
                  <c:v>38.700000000000003</c:v>
                </c:pt>
              </c:numCache>
            </c:numRef>
          </c:val>
        </c:ser>
        <c:ser>
          <c:idx val="1"/>
          <c:order val="1"/>
          <c:tx>
            <c:v>Доля в общем объеме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'[Диаграмма в Microsoft PowerPoint]Лист3'!$C$13:$C$19</c:f>
              <c:strCache>
                <c:ptCount val="7"/>
                <c:pt idx="0">
                  <c:v>Великобритания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Узбекистан</c:v>
                </c:pt>
                <c:pt idx="4">
                  <c:v>Турция</c:v>
                </c:pt>
                <c:pt idx="5">
                  <c:v>Китай</c:v>
                </c:pt>
                <c:pt idx="6">
                  <c:v>Таджикистан</c:v>
                </c:pt>
              </c:strCache>
            </c:strRef>
          </c:cat>
          <c:val>
            <c:numRef>
              <c:f>'[Диаграмма в Microsoft PowerPoint]Лист3'!$E$13:$E$19</c:f>
              <c:numCache>
                <c:formatCode>0.0</c:formatCode>
                <c:ptCount val="7"/>
                <c:pt idx="0">
                  <c:v>32.839712068627755</c:v>
                </c:pt>
                <c:pt idx="1">
                  <c:v>19.532214522781828</c:v>
                </c:pt>
                <c:pt idx="2">
                  <c:v>15.948451045849223</c:v>
                </c:pt>
                <c:pt idx="3">
                  <c:v>10.416025217876152</c:v>
                </c:pt>
                <c:pt idx="4">
                  <c:v>4.5071618968200884</c:v>
                </c:pt>
                <c:pt idx="5">
                  <c:v>3.8332727045098705</c:v>
                </c:pt>
                <c:pt idx="6">
                  <c:v>3.288830810088974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639976"/>
        <c:axId val="155638016"/>
      </c:barChart>
      <c:catAx>
        <c:axId val="15563997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638016"/>
        <c:crossesAt val="0"/>
        <c:auto val="1"/>
        <c:lblAlgn val="ctr"/>
        <c:lblOffset val="100"/>
        <c:noMultiLvlLbl val="0"/>
      </c:catAx>
      <c:valAx>
        <c:axId val="155638016"/>
        <c:scaling>
          <c:orientation val="minMax"/>
          <c:max val="4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639976"/>
        <c:crosses val="autoZero"/>
        <c:crossBetween val="between"/>
        <c:majorUnit val="50"/>
        <c:min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</a:t>
            </a:r>
            <a:r>
              <a:rPr lang="ru-RU" sz="1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baseline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222178699306075"/>
          <c:y val="0.138814078863986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6773371892785"/>
          <c:y val="0.27143071027003035"/>
          <c:w val="0.84582464849026351"/>
          <c:h val="0.4869984009909127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0"/>
                  <c:y val="7.2320711614704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685430715395201"/>
                      <c:h val="0.1091305907236811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Лист3!$C$44:$C$49</c:f>
              <c:strCache>
                <c:ptCount val="6"/>
                <c:pt idx="0">
                  <c:v>Россия</c:v>
                </c:pt>
                <c:pt idx="1">
                  <c:v>Казахстан</c:v>
                </c:pt>
                <c:pt idx="2">
                  <c:v>Узбекистан</c:v>
                </c:pt>
                <c:pt idx="3">
                  <c:v>Турция</c:v>
                </c:pt>
                <c:pt idx="4">
                  <c:v>Китай</c:v>
                </c:pt>
                <c:pt idx="5">
                  <c:v>Таджикистан</c:v>
                </c:pt>
              </c:strCache>
            </c:strRef>
          </c:cat>
          <c:val>
            <c:numRef>
              <c:f>Лист3!$D$44:$D$49</c:f>
              <c:numCache>
                <c:formatCode>General</c:formatCode>
                <c:ptCount val="6"/>
                <c:pt idx="0">
                  <c:v>118.5</c:v>
                </c:pt>
                <c:pt idx="1">
                  <c:v>85.5</c:v>
                </c:pt>
                <c:pt idx="2">
                  <c:v>112.5</c:v>
                </c:pt>
                <c:pt idx="3">
                  <c:v>90.9</c:v>
                </c:pt>
                <c:pt idx="4">
                  <c:v>64.099999999999994</c:v>
                </c:pt>
                <c:pt idx="5" formatCode="0.0">
                  <c:v>252.28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642328"/>
        <c:axId val="481026936"/>
      </c:lineChart>
      <c:catAx>
        <c:axId val="15564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81026936"/>
        <c:crosses val="autoZero"/>
        <c:auto val="1"/>
        <c:lblAlgn val="ctr"/>
        <c:lblOffset val="100"/>
        <c:noMultiLvlLbl val="0"/>
      </c:catAx>
      <c:valAx>
        <c:axId val="48102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642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1488946700863572"/>
          <c:y val="1.78491307159058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842996990503"/>
          <c:y val="0.13542217116769314"/>
          <c:w val="0.84762182945280196"/>
          <c:h val="0.5438174773673625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Лист3!$C$66:$C$70</c:f>
              <c:strCache>
                <c:ptCount val="5"/>
                <c:pt idx="0">
                  <c:v>Россия</c:v>
                </c:pt>
                <c:pt idx="1">
                  <c:v>Казахстан</c:v>
                </c:pt>
                <c:pt idx="2">
                  <c:v>Узбекистан</c:v>
                </c:pt>
                <c:pt idx="3">
                  <c:v>Турция</c:v>
                </c:pt>
                <c:pt idx="4">
                  <c:v>Китай</c:v>
                </c:pt>
              </c:strCache>
            </c:strRef>
          </c:cat>
          <c:val>
            <c:numRef>
              <c:f>Лист3!$D$66:$D$70</c:f>
              <c:numCache>
                <c:formatCode>General</c:formatCode>
                <c:ptCount val="5"/>
                <c:pt idx="0">
                  <c:v>101.6</c:v>
                </c:pt>
                <c:pt idx="1">
                  <c:v>87.7</c:v>
                </c:pt>
                <c:pt idx="2">
                  <c:v>111.2</c:v>
                </c:pt>
                <c:pt idx="3">
                  <c:v>137.6</c:v>
                </c:pt>
                <c:pt idx="4">
                  <c:v>135.9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021056"/>
        <c:axId val="481019096"/>
      </c:lineChart>
      <c:catAx>
        <c:axId val="48102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81019096"/>
        <c:crosses val="autoZero"/>
        <c:auto val="1"/>
        <c:lblAlgn val="ctr"/>
        <c:lblOffset val="100"/>
        <c:noMultiLvlLbl val="0"/>
      </c:catAx>
      <c:valAx>
        <c:axId val="48101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8102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14.11.2018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14.11.2018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14.11.2018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9" y="480359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247135" y="2674367"/>
            <a:ext cx="8771933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 smtClean="0">
                <a:ea typeface="Gulim" panose="020B0600000101010101" pitchFamily="34" charset="-127"/>
              </a:rPr>
              <a:t>Внешняя и взаимная торговля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 err="1" smtClean="0">
                <a:ea typeface="Gulim" panose="020B0600000101010101" pitchFamily="34" charset="-127"/>
              </a:rPr>
              <a:t>Кыргызской</a:t>
            </a:r>
            <a:r>
              <a:rPr lang="ru-RU" altLang="ko-KR" sz="3600" b="1" dirty="0" smtClean="0">
                <a:ea typeface="Gulim" panose="020B0600000101010101" pitchFamily="34" charset="-127"/>
              </a:rPr>
              <a:t> Республики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п</a:t>
            </a:r>
            <a:r>
              <a:rPr lang="ru-RU" altLang="ko-KR" sz="3600" b="1" dirty="0" smtClean="0">
                <a:ea typeface="Gulim" panose="020B0600000101010101" pitchFamily="34" charset="-127"/>
              </a:rPr>
              <a:t>о итогам 9 месяцев 2018 года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482811" y="500877"/>
            <a:ext cx="706806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b="1" dirty="0"/>
              <a:t>Национальный статистический комитет Кыргызской Республики</a:t>
            </a:r>
            <a:endParaRPr lang="pl-PL" altLang="ru-RU" sz="2800" dirty="0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5512599" y="5102531"/>
            <a:ext cx="3388672" cy="93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/>
              <a:t>Управление статистики торговли</a:t>
            </a: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 smtClean="0"/>
              <a:t>Мамбеталиева</a:t>
            </a:r>
            <a:r>
              <a:rPr lang="ru-RU" altLang="ru-RU" sz="1400" dirty="0" smtClean="0"/>
              <a:t> В.Т.</a:t>
            </a: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/>
              <a:t>15 ноября </a:t>
            </a:r>
            <a:r>
              <a:rPr lang="ru-RU" altLang="ru-RU" sz="1400" dirty="0"/>
              <a:t>2018 года</a:t>
            </a:r>
            <a:endParaRPr lang="en-US" altLang="ru-RU" sz="1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699" cy="1451948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7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Оборот </a:t>
            </a:r>
            <a: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внешней и взаимной торговли</a:t>
            </a:r>
            <a:b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</a:t>
            </a:r>
            <a:r>
              <a:rPr lang="ru-RU" sz="27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январь-сентябрь 2018 </a:t>
            </a:r>
            <a: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года</a:t>
            </a:r>
            <a:b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3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долларов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США) </a:t>
            </a:r>
            <a:r>
              <a:rPr lang="ru-RU" sz="3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3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28650" y="1825624"/>
            <a:ext cx="8021080" cy="4895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15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sz="15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15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4693"/>
              </p:ext>
            </p:extLst>
          </p:nvPr>
        </p:nvGraphicFramePr>
        <p:xfrm>
          <a:off x="518984" y="1886952"/>
          <a:ext cx="8130746" cy="3697245"/>
        </p:xfrm>
        <a:graphic>
          <a:graphicData uri="http://schemas.openxmlformats.org/drawingml/2006/table">
            <a:tbl>
              <a:tblPr/>
              <a:tblGrid>
                <a:gridCol w="2391446"/>
                <a:gridCol w="1382118"/>
                <a:gridCol w="1288415"/>
                <a:gridCol w="1546097"/>
                <a:gridCol w="1522670"/>
              </a:tblGrid>
              <a:tr h="846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endParaRPr lang="ru-RU" sz="1400" b="1" i="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итогу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Январь-сентябрь 2018 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январю-сентябрю 2017</a:t>
                      </a:r>
                      <a:endParaRPr lang="ru-RU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3636,7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1513,9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страны вне СНГ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0608" y="1905263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40105" y="1878580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25" y="6356350"/>
            <a:ext cx="6194854" cy="3651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28651" y="365126"/>
            <a:ext cx="7886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Экспортно-импортные операции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основными странами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партнерами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январь-сентябрь 2018 года</a:t>
            </a:r>
            <a:r>
              <a:rPr lang="ru-RU" sz="2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58608558"/>
              </p:ext>
            </p:extLst>
          </p:nvPr>
        </p:nvGraphicFramePr>
        <p:xfrm>
          <a:off x="4840696" y="2531575"/>
          <a:ext cx="4040110" cy="335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747586"/>
              </p:ext>
            </p:extLst>
          </p:nvPr>
        </p:nvGraphicFramePr>
        <p:xfrm>
          <a:off x="90616" y="2505074"/>
          <a:ext cx="4777946" cy="3849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836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492982"/>
              </p:ext>
            </p:extLst>
          </p:nvPr>
        </p:nvGraphicFramePr>
        <p:xfrm>
          <a:off x="200853" y="1708880"/>
          <a:ext cx="4583272" cy="3934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3230645"/>
              </p:ext>
            </p:extLst>
          </p:nvPr>
        </p:nvGraphicFramePr>
        <p:xfrm>
          <a:off x="4784123" y="2220434"/>
          <a:ext cx="4055077" cy="385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97924" y="197708"/>
            <a:ext cx="721634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Экспортно-импортные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операции  </a:t>
            </a:r>
          </a:p>
          <a:p>
            <a:pPr algn="ctr"/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Республики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основными странами –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партнерами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январь-сентябрь 2018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algn="just"/>
            <a:r>
              <a:rPr lang="ru-RU" sz="1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соответствующему периоду прошлого года)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1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130" y="246724"/>
            <a:ext cx="8496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взаимной торговли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  со странами ЕАЭС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январе -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сентябре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2018г.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225338"/>
              </p:ext>
            </p:extLst>
          </p:nvPr>
        </p:nvGraphicFramePr>
        <p:xfrm>
          <a:off x="199360" y="1869260"/>
          <a:ext cx="8813559" cy="3758030"/>
        </p:xfrm>
        <a:graphic>
          <a:graphicData uri="http://schemas.openxmlformats.org/drawingml/2006/table">
            <a:tbl>
              <a:tblPr/>
              <a:tblGrid>
                <a:gridCol w="1096908"/>
                <a:gridCol w="919844"/>
                <a:gridCol w="879857"/>
                <a:gridCol w="919844"/>
                <a:gridCol w="838529"/>
                <a:gridCol w="793647"/>
                <a:gridCol w="877528"/>
                <a:gridCol w="871075"/>
                <a:gridCol w="755088"/>
                <a:gridCol w="861239"/>
              </a:tblGrid>
              <a:tr h="296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долларов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дельный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 страны в общем объеме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товаро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-оборота с ЕАЭС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6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долларов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долларов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8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6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234" y="6426927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Национальный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5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72" y="6413699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Национальный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6040" y="1960520"/>
            <a:ext cx="590225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Благодарю за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Вопросы ?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</TotalTime>
  <Words>311</Words>
  <Application>Microsoft Office PowerPoint</Application>
  <PresentationFormat>Экран (4:3)</PresentationFormat>
  <Paragraphs>238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Cyr</vt:lpstr>
      <vt:lpstr>Calibri</vt:lpstr>
      <vt:lpstr>Calibri Light</vt:lpstr>
      <vt:lpstr>Gulim</vt:lpstr>
      <vt:lpstr>Times New Roman</vt:lpstr>
      <vt:lpstr>Wingdings</vt:lpstr>
      <vt:lpstr>Тема Office</vt:lpstr>
      <vt:lpstr>Презентация PowerPoint</vt:lpstr>
      <vt:lpstr>  Оборот внешней и взаимной торговли за январь-сентябрь 2018 года                                           (млн. долларов США)  </vt:lpstr>
      <vt:lpstr>  </vt:lpstr>
      <vt:lpstr> 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Mambetalieva</cp:lastModifiedBy>
  <cp:revision>89</cp:revision>
  <cp:lastPrinted>2018-11-14T08:40:36Z</cp:lastPrinted>
  <dcterms:created xsi:type="dcterms:W3CDTF">2018-10-19T10:18:22Z</dcterms:created>
  <dcterms:modified xsi:type="dcterms:W3CDTF">2018-11-14T12:05:52Z</dcterms:modified>
</cp:coreProperties>
</file>