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7"/>
  </p:notesMasterIdLst>
  <p:sldIdLst>
    <p:sldId id="292" r:id="rId2"/>
    <p:sldId id="420" r:id="rId3"/>
    <p:sldId id="434" r:id="rId4"/>
    <p:sldId id="426" r:id="rId5"/>
    <p:sldId id="435" r:id="rId6"/>
    <p:sldId id="430" r:id="rId7"/>
    <p:sldId id="429" r:id="rId8"/>
    <p:sldId id="423" r:id="rId9"/>
    <p:sldId id="409" r:id="rId10"/>
    <p:sldId id="424" r:id="rId11"/>
    <p:sldId id="419" r:id="rId12"/>
    <p:sldId id="432" r:id="rId13"/>
    <p:sldId id="428" r:id="rId14"/>
    <p:sldId id="431" r:id="rId15"/>
    <p:sldId id="433" r:id="rId16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CCFF"/>
    <a:srgbClr val="66FFFF"/>
    <a:srgbClr val="000000"/>
    <a:srgbClr val="CCFFFF"/>
    <a:srgbClr val="DDFFFF"/>
    <a:srgbClr val="CCFFC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>
        <p:scale>
          <a:sx n="90" d="100"/>
          <a:sy n="90" d="100"/>
        </p:scale>
        <p:origin x="-1146" y="-13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9;&#1095;%20&#1057;&#1050;&#1054;&#1058;%202016\&#1075;&#1088;&#1072;&#1092;%202%20&#1082;&#1088;&#1091;&#1075;&#1072;%20&#1074;&#1079;&#1072;&#1080;&#1084;&#1086;&#1089;&#1074;&#1103;&#107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55;&#1086;&#1075;&#1086;&#108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75;&#1088;&#1072;&#1092;%202%20&#1082;&#1088;&#1091;&#1075;&#1072;%20&#1074;&#1079;&#1072;&#1080;&#1084;&#1086;&#1089;&#1074;&#1103;&#107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5%20&#1042;&#1061;%20&#1040;.&#1058;\&#1089;&#1093;%20&#1075;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56780402449701E-2"/>
          <c:y val="2.0833333333333332E-2"/>
          <c:w val="0.58611111111111114"/>
          <c:h val="0.9768518518518518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Лист5!$A$2:$A$5</c:f>
              <c:strCache>
                <c:ptCount val="4"/>
                <c:pt idx="0">
                  <c:v>Жив-во</c:v>
                </c:pt>
                <c:pt idx="1">
                  <c:v>Раст-во</c:v>
                </c:pt>
                <c:pt idx="2">
                  <c:v>Услуги</c:v>
                </c:pt>
                <c:pt idx="3">
                  <c:v>Лесное хозяйство</c:v>
                </c:pt>
              </c:strCache>
            </c:strRef>
          </c:cat>
          <c:val>
            <c:numRef>
              <c:f>Лист5!$B$2:$B$5</c:f>
              <c:numCache>
                <c:formatCode>General</c:formatCode>
                <c:ptCount val="4"/>
                <c:pt idx="0">
                  <c:v>47.5</c:v>
                </c:pt>
                <c:pt idx="1">
                  <c:v>50.3</c:v>
                </c:pt>
                <c:pt idx="2">
                  <c:v>2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67457497599981764"/>
          <c:y val="0.11338896793638116"/>
          <c:w val="0.30875842855067387"/>
          <c:h val="0.75331127867238434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Погол!$A$27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Погол!$B$26:$G$26</c:f>
              <c:strCache>
                <c:ptCount val="6"/>
                <c:pt idx="0">
                  <c:v>Крупный рогатый скот, всего</c:v>
                </c:pt>
                <c:pt idx="1">
                  <c:v>в т.ч. коровы</c:v>
                </c:pt>
                <c:pt idx="2">
                  <c:v>Овцы и козы</c:v>
                </c:pt>
                <c:pt idx="3">
                  <c:v>Свиньи 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Погол!$B$27:$G$27</c:f>
              <c:numCache>
                <c:formatCode>0.0</c:formatCode>
                <c:ptCount val="6"/>
                <c:pt idx="0">
                  <c:v>103.1</c:v>
                </c:pt>
                <c:pt idx="1">
                  <c:v>102.7</c:v>
                </c:pt>
                <c:pt idx="2">
                  <c:v>105</c:v>
                </c:pt>
                <c:pt idx="3">
                  <c:v>99</c:v>
                </c:pt>
                <c:pt idx="4">
                  <c:v>102.8</c:v>
                </c:pt>
                <c:pt idx="5">
                  <c:v>101.4</c:v>
                </c:pt>
              </c:numCache>
            </c:numRef>
          </c:val>
        </c:ser>
        <c:ser>
          <c:idx val="1"/>
          <c:order val="1"/>
          <c:tx>
            <c:strRef>
              <c:f>Погол!$A$28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Погол!$B$26:$G$26</c:f>
              <c:strCache>
                <c:ptCount val="6"/>
                <c:pt idx="0">
                  <c:v>Крупный рогатый скот, всего</c:v>
                </c:pt>
                <c:pt idx="1">
                  <c:v>в т.ч. коровы</c:v>
                </c:pt>
                <c:pt idx="2">
                  <c:v>Овцы и козы</c:v>
                </c:pt>
                <c:pt idx="3">
                  <c:v>Свиньи 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Погол!$B$28:$G$28</c:f>
              <c:numCache>
                <c:formatCode>0.0</c:formatCode>
                <c:ptCount val="6"/>
                <c:pt idx="0">
                  <c:v>102.2</c:v>
                </c:pt>
                <c:pt idx="1">
                  <c:v>102.2</c:v>
                </c:pt>
                <c:pt idx="2">
                  <c:v>102.6</c:v>
                </c:pt>
                <c:pt idx="3">
                  <c:v>93.5</c:v>
                </c:pt>
                <c:pt idx="4">
                  <c:v>102.5</c:v>
                </c:pt>
                <c:pt idx="5">
                  <c:v>105.4</c:v>
                </c:pt>
              </c:numCache>
            </c:numRef>
          </c:val>
        </c:ser>
        <c:ser>
          <c:idx val="2"/>
          <c:order val="2"/>
          <c:tx>
            <c:strRef>
              <c:f>Погол!$A$29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Погол!$B$26:$G$26</c:f>
              <c:strCache>
                <c:ptCount val="6"/>
                <c:pt idx="0">
                  <c:v>Крупный рогатый скот, всего</c:v>
                </c:pt>
                <c:pt idx="1">
                  <c:v>в т.ч. коровы</c:v>
                </c:pt>
                <c:pt idx="2">
                  <c:v>Овцы и козы</c:v>
                </c:pt>
                <c:pt idx="3">
                  <c:v>Свиньи 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Погол!$B$29:$G$29</c:f>
              <c:numCache>
                <c:formatCode>0.0</c:formatCode>
                <c:ptCount val="6"/>
                <c:pt idx="0">
                  <c:v>102.7</c:v>
                </c:pt>
                <c:pt idx="1">
                  <c:v>102.7</c:v>
                </c:pt>
                <c:pt idx="2">
                  <c:v>104</c:v>
                </c:pt>
                <c:pt idx="3">
                  <c:v>93.5</c:v>
                </c:pt>
                <c:pt idx="4">
                  <c:v>102.2</c:v>
                </c:pt>
                <c:pt idx="5">
                  <c:v>106.1</c:v>
                </c:pt>
              </c:numCache>
            </c:numRef>
          </c:val>
        </c:ser>
        <c:ser>
          <c:idx val="3"/>
          <c:order val="3"/>
          <c:tx>
            <c:strRef>
              <c:f>Погол!$A$30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3.56871413890554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0392652222317377E-2"/>
                  <c:y val="-2.2325226873526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Погол!$B$26:$G$26</c:f>
              <c:strCache>
                <c:ptCount val="6"/>
                <c:pt idx="0">
                  <c:v>Крупный рогатый скот, всего</c:v>
                </c:pt>
                <c:pt idx="1">
                  <c:v>в т.ч. коровы</c:v>
                </c:pt>
                <c:pt idx="2">
                  <c:v>Овцы и козы</c:v>
                </c:pt>
                <c:pt idx="3">
                  <c:v>Свиньи </c:v>
                </c:pt>
                <c:pt idx="4">
                  <c:v>Лошади</c:v>
                </c:pt>
                <c:pt idx="5">
                  <c:v>Домашняя птица</c:v>
                </c:pt>
              </c:strCache>
            </c:strRef>
          </c:cat>
          <c:val>
            <c:numRef>
              <c:f>Погол!$B$30:$G$30</c:f>
              <c:numCache>
                <c:formatCode>0.0</c:formatCode>
                <c:ptCount val="6"/>
                <c:pt idx="0">
                  <c:v>103.9</c:v>
                </c:pt>
                <c:pt idx="1">
                  <c:v>103.6</c:v>
                </c:pt>
                <c:pt idx="2">
                  <c:v>103.3</c:v>
                </c:pt>
                <c:pt idx="3">
                  <c:v>98.1</c:v>
                </c:pt>
                <c:pt idx="4">
                  <c:v>106.3</c:v>
                </c:pt>
                <c:pt idx="5">
                  <c:v>100.6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059584"/>
        <c:axId val="77061120"/>
      </c:barChart>
      <c:catAx>
        <c:axId val="77059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061120"/>
        <c:crosses val="autoZero"/>
        <c:auto val="1"/>
        <c:lblAlgn val="ctr"/>
        <c:lblOffset val="100"/>
        <c:noMultiLvlLbl val="0"/>
      </c:catAx>
      <c:valAx>
        <c:axId val="77061120"/>
        <c:scaling>
          <c:orientation val="minMax"/>
          <c:max val="107"/>
          <c:min val="9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77059584"/>
        <c:crosses val="autoZero"/>
        <c:crossBetween val="between"/>
        <c:majorUnit val="2"/>
        <c:minorUnit val="1"/>
      </c:valAx>
    </c:plotArea>
    <c:legend>
      <c:legendPos val="r"/>
      <c:layout>
        <c:manualLayout>
          <c:xMode val="edge"/>
          <c:yMode val="edge"/>
          <c:x val="0.8931669859814374"/>
          <c:y val="0.29209307264031142"/>
          <c:w val="9.6314951108951677E-2"/>
          <c:h val="0.2840950161655737"/>
        </c:manualLayout>
      </c:layout>
      <c:overlay val="0"/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10917289352774E-2"/>
          <c:y val="2.8252405949256341E-2"/>
          <c:w val="0.9317890827106472"/>
          <c:h val="0.73682079684998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Лист2!$A$9</c:f>
              <c:strCache>
                <c:ptCount val="1"/>
                <c:pt idx="0">
                  <c:v>Скот и птица на убой (в живом весе), тыс т.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Лист2!$B$8:$E$8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Лист2!$B$9:$E$9</c:f>
              <c:numCache>
                <c:formatCode>0.0</c:formatCode>
                <c:ptCount val="4"/>
                <c:pt idx="0">
                  <c:v>101.78932178932179</c:v>
                </c:pt>
                <c:pt idx="1">
                  <c:v>100.68046498440602</c:v>
                </c:pt>
                <c:pt idx="2">
                  <c:v>103.914390312588</c:v>
                </c:pt>
                <c:pt idx="3">
                  <c:v>103.03523035230353</c:v>
                </c:pt>
              </c:numCache>
            </c:numRef>
          </c:val>
        </c:ser>
        <c:ser>
          <c:idx val="1"/>
          <c:order val="1"/>
          <c:tx>
            <c:strRef>
              <c:f>Лист2!$A$10</c:f>
              <c:strCache>
                <c:ptCount val="1"/>
                <c:pt idx="0">
                  <c:v> Молоко сырое, тыс т.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Лист2!$B$8:$E$8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Лист2!$B$10:$E$10</c:f>
              <c:numCache>
                <c:formatCode>0.0</c:formatCode>
                <c:ptCount val="4"/>
                <c:pt idx="0">
                  <c:v>101.78926441351889</c:v>
                </c:pt>
                <c:pt idx="1">
                  <c:v>101.86631944444444</c:v>
                </c:pt>
                <c:pt idx="2">
                  <c:v>102.64877148132368</c:v>
                </c:pt>
                <c:pt idx="3">
                  <c:v>102.46281563472846</c:v>
                </c:pt>
              </c:numCache>
            </c:numRef>
          </c:val>
        </c:ser>
        <c:ser>
          <c:idx val="2"/>
          <c:order val="2"/>
          <c:tx>
            <c:strRef>
              <c:f>Лист2!$A$11</c:f>
              <c:strCache>
                <c:ptCount val="1"/>
                <c:pt idx="0">
                  <c:v> Яйца, млн. шт.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Лист2!$B$8:$E$8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Лист2!$B$11:$E$11</c:f>
              <c:numCache>
                <c:formatCode>0.0</c:formatCode>
                <c:ptCount val="4"/>
                <c:pt idx="0">
                  <c:v>106.90537084398977</c:v>
                </c:pt>
                <c:pt idx="1">
                  <c:v>100.83732057416267</c:v>
                </c:pt>
                <c:pt idx="2">
                  <c:v>105.76512455516014</c:v>
                </c:pt>
                <c:pt idx="3">
                  <c:v>97.128757290264687</c:v>
                </c:pt>
              </c:numCache>
            </c:numRef>
          </c:val>
        </c:ser>
        <c:ser>
          <c:idx val="3"/>
          <c:order val="3"/>
          <c:tx>
            <c:strRef>
              <c:f>Лист2!$A$12</c:f>
              <c:strCache>
                <c:ptCount val="1"/>
                <c:pt idx="0">
                  <c:v>Шерсть                         (в физ. весе)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Лист2!$B$8:$E$8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Лист2!$B$12:$E$12</c:f>
              <c:numCache>
                <c:formatCode>0.0</c:formatCode>
                <c:ptCount val="4"/>
                <c:pt idx="0">
                  <c:v>101.8018018018018</c:v>
                </c:pt>
                <c:pt idx="1">
                  <c:v>102.65486725663715</c:v>
                </c:pt>
                <c:pt idx="2">
                  <c:v>101.72413793103449</c:v>
                </c:pt>
                <c:pt idx="3">
                  <c:v>102.3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9962496"/>
        <c:axId val="79964032"/>
      </c:barChart>
      <c:catAx>
        <c:axId val="7996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9964032"/>
        <c:crosses val="autoZero"/>
        <c:auto val="1"/>
        <c:lblAlgn val="ctr"/>
        <c:lblOffset val="100"/>
        <c:noMultiLvlLbl val="0"/>
      </c:catAx>
      <c:valAx>
        <c:axId val="7996403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79962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8083914470591071E-2"/>
          <c:y val="0.83517914186564934"/>
          <c:w val="0.93561540412820665"/>
          <c:h val="0.14990883950390305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290695732650055E-2"/>
          <c:y val="1.2147449054528884E-2"/>
          <c:w val="0.94307392427861825"/>
          <c:h val="0.8406725990210279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Индекс физического объема СХ</c:v>
                </c:pt>
              </c:strCache>
            </c:strRef>
          </c:tx>
          <c:spPr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5"/>
              <c:layout>
                <c:manualLayout>
                  <c:x val="2.26183145280399E-2"/>
                  <c:y val="-7.97141636143388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9957336348270502E-2"/>
                  <c:y val="-2.174047758522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9270759977463402E-2"/>
                  <c:y val="6.52214327556757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8626847258385801E-2"/>
                  <c:y val="2.174047758522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Лист1!$A$6:$A$21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Лист1!$B$6:$B$21</c:f>
              <c:numCache>
                <c:formatCode>General</c:formatCode>
                <c:ptCount val="16"/>
                <c:pt idx="0">
                  <c:v>102.6</c:v>
                </c:pt>
                <c:pt idx="1">
                  <c:v>107.3</c:v>
                </c:pt>
                <c:pt idx="2">
                  <c:v>103.1</c:v>
                </c:pt>
                <c:pt idx="3">
                  <c:v>103.2</c:v>
                </c:pt>
                <c:pt idx="4">
                  <c:v>104.1</c:v>
                </c:pt>
                <c:pt idx="5">
                  <c:v>95.8</c:v>
                </c:pt>
                <c:pt idx="6">
                  <c:v>101.7</c:v>
                </c:pt>
                <c:pt idx="7">
                  <c:v>101.5</c:v>
                </c:pt>
                <c:pt idx="8">
                  <c:v>100.8</c:v>
                </c:pt>
                <c:pt idx="9">
                  <c:v>107</c:v>
                </c:pt>
                <c:pt idx="10">
                  <c:v>97.4</c:v>
                </c:pt>
                <c:pt idx="11">
                  <c:v>102</c:v>
                </c:pt>
                <c:pt idx="12">
                  <c:v>101.2</c:v>
                </c:pt>
                <c:pt idx="13">
                  <c:v>102.7</c:v>
                </c:pt>
                <c:pt idx="14">
                  <c:v>99.5</c:v>
                </c:pt>
                <c:pt idx="15">
                  <c:v>106.2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Лист1!$C$5</c:f>
              <c:strCache>
                <c:ptCount val="1"/>
                <c:pt idx="0">
                  <c:v>ИФО растениеводства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9270759977463402E-2"/>
                  <c:y val="2.1740477585225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3431053203040176E-3"/>
                  <c:y val="-2.7491405628594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3887079261672096E-2"/>
                  <c:y val="3.665520750479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3.665520750479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Лист1!$A$6:$A$21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Лист1!$C$6:$C$21</c:f>
              <c:numCache>
                <c:formatCode>General</c:formatCode>
                <c:ptCount val="16"/>
                <c:pt idx="0">
                  <c:v>105.2</c:v>
                </c:pt>
                <c:pt idx="1">
                  <c:v>110.7</c:v>
                </c:pt>
                <c:pt idx="2">
                  <c:v>104.5</c:v>
                </c:pt>
                <c:pt idx="3">
                  <c:v>107.2</c:v>
                </c:pt>
                <c:pt idx="4">
                  <c:v>108.3</c:v>
                </c:pt>
                <c:pt idx="5">
                  <c:v>91.7</c:v>
                </c:pt>
                <c:pt idx="6">
                  <c:v>102.1</c:v>
                </c:pt>
                <c:pt idx="7">
                  <c:v>101.4</c:v>
                </c:pt>
                <c:pt idx="8">
                  <c:v>99.7</c:v>
                </c:pt>
                <c:pt idx="9">
                  <c:v>110.7</c:v>
                </c:pt>
                <c:pt idx="10">
                  <c:v>93.6</c:v>
                </c:pt>
                <c:pt idx="11">
                  <c:v>103.2</c:v>
                </c:pt>
                <c:pt idx="12">
                  <c:v>100.7</c:v>
                </c:pt>
                <c:pt idx="13">
                  <c:v>104.8</c:v>
                </c:pt>
                <c:pt idx="14">
                  <c:v>95.4</c:v>
                </c:pt>
                <c:pt idx="15">
                  <c:v>110.1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Лист1!$D$5</c:f>
              <c:strCache>
                <c:ptCount val="1"/>
                <c:pt idx="0">
                  <c:v>ИФО животноводства</c:v>
                </c:pt>
              </c:strCache>
            </c:strRef>
          </c:tx>
          <c:spPr>
            <a:ln w="34925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Pt>
            <c:idx val="4"/>
            <c:bubble3D val="0"/>
          </c:dPt>
          <c:cat>
            <c:numRef>
              <c:f>Лист1!$A$6:$A$21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Лист1!$D$6:$D$21</c:f>
              <c:numCache>
                <c:formatCode>General</c:formatCode>
                <c:ptCount val="16"/>
                <c:pt idx="0">
                  <c:v>99.5</c:v>
                </c:pt>
                <c:pt idx="1">
                  <c:v>103</c:v>
                </c:pt>
                <c:pt idx="2">
                  <c:v>101.9</c:v>
                </c:pt>
                <c:pt idx="3">
                  <c:v>98</c:v>
                </c:pt>
                <c:pt idx="4">
                  <c:v>99</c:v>
                </c:pt>
                <c:pt idx="5">
                  <c:v>100.9</c:v>
                </c:pt>
                <c:pt idx="6">
                  <c:v>101.4</c:v>
                </c:pt>
                <c:pt idx="7">
                  <c:v>102.2</c:v>
                </c:pt>
                <c:pt idx="8">
                  <c:v>102.6</c:v>
                </c:pt>
                <c:pt idx="9">
                  <c:v>102.6</c:v>
                </c:pt>
                <c:pt idx="10">
                  <c:v>102</c:v>
                </c:pt>
                <c:pt idx="11">
                  <c:v>101</c:v>
                </c:pt>
                <c:pt idx="12">
                  <c:v>102</c:v>
                </c:pt>
                <c:pt idx="13">
                  <c:v>101.1</c:v>
                </c:pt>
                <c:pt idx="14">
                  <c:v>103.8</c:v>
                </c:pt>
                <c:pt idx="15">
                  <c:v>102.5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989824"/>
        <c:axId val="82991360"/>
      </c:lineChart>
      <c:catAx>
        <c:axId val="8298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82991360"/>
        <c:crosses val="autoZero"/>
        <c:auto val="1"/>
        <c:lblAlgn val="ctr"/>
        <c:lblOffset val="100"/>
        <c:noMultiLvlLbl val="0"/>
      </c:catAx>
      <c:valAx>
        <c:axId val="82991360"/>
        <c:scaling>
          <c:orientation val="minMax"/>
          <c:max val="115"/>
          <c:min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989824"/>
        <c:crosses val="autoZero"/>
        <c:crossBetween val="between"/>
        <c:majorUnit val="2"/>
      </c:valAx>
    </c:plotArea>
    <c:legend>
      <c:legendPos val="b"/>
      <c:layout>
        <c:manualLayout>
          <c:xMode val="edge"/>
          <c:yMode val="edge"/>
          <c:x val="0.13093426943891703"/>
          <c:y val="0.91290062821420981"/>
          <c:w val="0.81663031742536329"/>
          <c:h val="7.405508523465508E-2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282C4-A11C-4689-8965-D860242105D8}" type="doc">
      <dgm:prSet loTypeId="urn:microsoft.com/office/officeart/2005/8/layout/pyramid4" loCatId="pyramid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206DCC-C558-4264-96C9-E28AE6B7A988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Валовой выпуск продукции</a:t>
          </a:r>
          <a:br>
            <a:rPr lang="ru-RU" sz="1600" b="1" dirty="0" smtClean="0">
              <a:latin typeface="Times New Roman" pitchFamily="18" charset="0"/>
              <a:cs typeface="Times New Roman" pitchFamily="18" charset="0"/>
            </a:rPr>
          </a:b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СХ</a:t>
          </a:r>
        </a:p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197,1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ED6FAD2-E8B0-4759-969D-1BBE418907ED}" type="parTrans" cxnId="{E701540D-D996-45CE-A49F-2955B85C6CAA}">
      <dgm:prSet/>
      <dgm:spPr/>
      <dgm:t>
        <a:bodyPr/>
        <a:lstStyle/>
        <a:p>
          <a:endParaRPr lang="ru-RU"/>
        </a:p>
      </dgm:t>
    </dgm:pt>
    <dgm:pt modelId="{1B8E12B4-5CB9-4D26-969E-E4483B80C06B}" type="sibTrans" cxnId="{E701540D-D996-45CE-A49F-2955B85C6CAA}">
      <dgm:prSet/>
      <dgm:spPr/>
      <dgm:t>
        <a:bodyPr/>
        <a:lstStyle/>
        <a:p>
          <a:endParaRPr lang="ru-RU"/>
        </a:p>
      </dgm:t>
    </dgm:pt>
    <dgm:pt modelId="{31BA7E9B-3B10-45FB-83AB-3B0CA1CB5B0E}">
      <dgm:prSet phldrT="[Текст]" custT="1"/>
      <dgm:spPr/>
      <dgm:t>
        <a:bodyPr/>
        <a:lstStyle/>
        <a:p>
          <a:pPr algn="ctr"/>
          <a:endParaRPr lang="ru-RU" sz="1600" b="1" dirty="0" smtClean="0"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Доля растение- 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водства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в продукции СХ</a:t>
          </a:r>
        </a:p>
        <a:p>
          <a:pPr algn="l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50,3 %</a:t>
          </a:r>
        </a:p>
        <a:p>
          <a:pPr algn="ctr"/>
          <a:endParaRPr lang="ru-RU" sz="1500" dirty="0"/>
        </a:p>
      </dgm:t>
    </dgm:pt>
    <dgm:pt modelId="{C4C1172C-1A0B-4F23-B690-645095AE0A80}" type="parTrans" cxnId="{27DEE11D-303D-43B3-8D95-34A1E0354FA9}">
      <dgm:prSet/>
      <dgm:spPr/>
      <dgm:t>
        <a:bodyPr/>
        <a:lstStyle/>
        <a:p>
          <a:endParaRPr lang="ru-RU"/>
        </a:p>
      </dgm:t>
    </dgm:pt>
    <dgm:pt modelId="{D452816A-219C-4A5D-A163-F1C7C003C4B0}" type="sibTrans" cxnId="{27DEE11D-303D-43B3-8D95-34A1E0354FA9}">
      <dgm:prSet/>
      <dgm:spPr/>
      <dgm:t>
        <a:bodyPr/>
        <a:lstStyle/>
        <a:p>
          <a:endParaRPr lang="ru-RU"/>
        </a:p>
      </dgm:t>
    </dgm:pt>
    <dgm:pt modelId="{E853AC57-7B0F-4569-9020-EEB3BB656977}">
      <dgm:prSet phldrT="[Текст]" custT="1"/>
      <dgm:spPr/>
      <dgm:t>
        <a:bodyPr/>
        <a:lstStyle/>
        <a:p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Доля Валовой добавленной стоимости СХ к ВВП </a:t>
          </a:r>
        </a:p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14%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58C72D97-F632-4F1A-AD15-75F1ED446696}" type="parTrans" cxnId="{2320A287-2C0F-4F8E-9877-B684B28AD034}">
      <dgm:prSet/>
      <dgm:spPr/>
      <dgm:t>
        <a:bodyPr/>
        <a:lstStyle/>
        <a:p>
          <a:endParaRPr lang="ru-RU"/>
        </a:p>
      </dgm:t>
    </dgm:pt>
    <dgm:pt modelId="{320CB81D-7D4F-4C56-B3E8-E2D552C4FF41}" type="sibTrans" cxnId="{2320A287-2C0F-4F8E-9877-B684B28AD034}">
      <dgm:prSet/>
      <dgm:spPr/>
      <dgm:t>
        <a:bodyPr/>
        <a:lstStyle/>
        <a:p>
          <a:endParaRPr lang="ru-RU"/>
        </a:p>
      </dgm:t>
    </dgm:pt>
    <dgm:pt modelId="{6CBDC908-4E56-4E2B-B94D-8F9A45C019F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Доля животноводства в продукции СХ </a:t>
          </a: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47,6 </a:t>
          </a:r>
          <a:r>
            <a:rPr lang="ru-RU" sz="2000" dirty="0" smtClean="0"/>
            <a:t>% </a:t>
          </a:r>
          <a:endParaRPr lang="ru-RU" sz="2000" dirty="0"/>
        </a:p>
      </dgm:t>
    </dgm:pt>
    <dgm:pt modelId="{6445015A-D4C1-4A23-A9B7-D65A149AF496}" type="parTrans" cxnId="{36E58394-2C99-443A-8301-0F75709B94EB}">
      <dgm:prSet/>
      <dgm:spPr/>
      <dgm:t>
        <a:bodyPr/>
        <a:lstStyle/>
        <a:p>
          <a:endParaRPr lang="ru-RU"/>
        </a:p>
      </dgm:t>
    </dgm:pt>
    <dgm:pt modelId="{68131D83-7D8C-41DD-94A8-E4DE4D6BC704}" type="sibTrans" cxnId="{36E58394-2C99-443A-8301-0F75709B94EB}">
      <dgm:prSet/>
      <dgm:spPr/>
      <dgm:t>
        <a:bodyPr/>
        <a:lstStyle/>
        <a:p>
          <a:endParaRPr lang="ru-RU"/>
        </a:p>
      </dgm:t>
    </dgm:pt>
    <dgm:pt modelId="{0C8FA766-718A-4531-AB1E-C3215AB7FC38}" type="pres">
      <dgm:prSet presAssocID="{5D7282C4-A11C-4689-8965-D860242105D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BCE2CC-41CC-4A16-A4AA-30A437B70801}" type="pres">
      <dgm:prSet presAssocID="{5D7282C4-A11C-4689-8965-D860242105D8}" presName="triangle1" presStyleLbl="node1" presStyleIdx="0" presStyleCnt="4" custScaleX="113081" custLinFactNeighborX="-8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8F2E8-DE3F-42C8-BB6A-43C8955A991F}" type="pres">
      <dgm:prSet presAssocID="{5D7282C4-A11C-4689-8965-D860242105D8}" presName="triangle2" presStyleLbl="node1" presStyleIdx="1" presStyleCnt="4" custScaleX="139401" custLinFactNeighborX="3561" custLinFactNeighborY="-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D46E2-E086-4B19-A49E-57F8199A8408}" type="pres">
      <dgm:prSet presAssocID="{5D7282C4-A11C-4689-8965-D860242105D8}" presName="triangle3" presStyleLbl="node1" presStyleIdx="2" presStyleCnt="4" custScaleX="115063" custScaleY="97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58A9DF-B5FD-445C-8E09-50947AAA5C3E}" type="pres">
      <dgm:prSet presAssocID="{5D7282C4-A11C-4689-8965-D860242105D8}" presName="triangle4" presStyleLbl="node1" presStyleIdx="3" presStyleCnt="4" custScaleX="128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23E95D-69A8-43BF-9C1A-B6EB0C6D5A1E}" type="presOf" srcId="{31BA7E9B-3B10-45FB-83AB-3B0CA1CB5B0E}" destId="{2CA8F2E8-DE3F-42C8-BB6A-43C8955A991F}" srcOrd="0" destOrd="0" presId="urn:microsoft.com/office/officeart/2005/8/layout/pyramid4"/>
    <dgm:cxn modelId="{99F20825-9355-42D4-A9F6-C4153AEC019C}" type="presOf" srcId="{5D7282C4-A11C-4689-8965-D860242105D8}" destId="{0C8FA766-718A-4531-AB1E-C3215AB7FC38}" srcOrd="0" destOrd="0" presId="urn:microsoft.com/office/officeart/2005/8/layout/pyramid4"/>
    <dgm:cxn modelId="{4D00310C-3A72-4A41-BB92-44CF113F8BDB}" type="presOf" srcId="{6CBDC908-4E56-4E2B-B94D-8F9A45C019FE}" destId="{E158A9DF-B5FD-445C-8E09-50947AAA5C3E}" srcOrd="0" destOrd="0" presId="urn:microsoft.com/office/officeart/2005/8/layout/pyramid4"/>
    <dgm:cxn modelId="{E701540D-D996-45CE-A49F-2955B85C6CAA}" srcId="{5D7282C4-A11C-4689-8965-D860242105D8}" destId="{36206DCC-C558-4264-96C9-E28AE6B7A988}" srcOrd="0" destOrd="0" parTransId="{4ED6FAD2-E8B0-4759-969D-1BBE418907ED}" sibTransId="{1B8E12B4-5CB9-4D26-969E-E4483B80C06B}"/>
    <dgm:cxn modelId="{36E58394-2C99-443A-8301-0F75709B94EB}" srcId="{5D7282C4-A11C-4689-8965-D860242105D8}" destId="{6CBDC908-4E56-4E2B-B94D-8F9A45C019FE}" srcOrd="3" destOrd="0" parTransId="{6445015A-D4C1-4A23-A9B7-D65A149AF496}" sibTransId="{68131D83-7D8C-41DD-94A8-E4DE4D6BC704}"/>
    <dgm:cxn modelId="{08AA9AFF-8C3F-4022-93EC-7DC27CFF51DF}" type="presOf" srcId="{36206DCC-C558-4264-96C9-E28AE6B7A988}" destId="{17BCE2CC-41CC-4A16-A4AA-30A437B70801}" srcOrd="0" destOrd="0" presId="urn:microsoft.com/office/officeart/2005/8/layout/pyramid4"/>
    <dgm:cxn modelId="{5B3BA4E9-88F1-4888-926B-DBDE9A388BD4}" type="presOf" srcId="{E853AC57-7B0F-4569-9020-EEB3BB656977}" destId="{B12D46E2-E086-4B19-A49E-57F8199A8408}" srcOrd="0" destOrd="0" presId="urn:microsoft.com/office/officeart/2005/8/layout/pyramid4"/>
    <dgm:cxn modelId="{2320A287-2C0F-4F8E-9877-B684B28AD034}" srcId="{5D7282C4-A11C-4689-8965-D860242105D8}" destId="{E853AC57-7B0F-4569-9020-EEB3BB656977}" srcOrd="2" destOrd="0" parTransId="{58C72D97-F632-4F1A-AD15-75F1ED446696}" sibTransId="{320CB81D-7D4F-4C56-B3E8-E2D552C4FF41}"/>
    <dgm:cxn modelId="{27DEE11D-303D-43B3-8D95-34A1E0354FA9}" srcId="{5D7282C4-A11C-4689-8965-D860242105D8}" destId="{31BA7E9B-3B10-45FB-83AB-3B0CA1CB5B0E}" srcOrd="1" destOrd="0" parTransId="{C4C1172C-1A0B-4F23-B690-645095AE0A80}" sibTransId="{D452816A-219C-4A5D-A163-F1C7C003C4B0}"/>
    <dgm:cxn modelId="{9D817B80-1D29-415D-8A03-D0C188E02270}" type="presParOf" srcId="{0C8FA766-718A-4531-AB1E-C3215AB7FC38}" destId="{17BCE2CC-41CC-4A16-A4AA-30A437B70801}" srcOrd="0" destOrd="0" presId="urn:microsoft.com/office/officeart/2005/8/layout/pyramid4"/>
    <dgm:cxn modelId="{92E52854-2838-4255-8E77-FF708AC2FD33}" type="presParOf" srcId="{0C8FA766-718A-4531-AB1E-C3215AB7FC38}" destId="{2CA8F2E8-DE3F-42C8-BB6A-43C8955A991F}" srcOrd="1" destOrd="0" presId="urn:microsoft.com/office/officeart/2005/8/layout/pyramid4"/>
    <dgm:cxn modelId="{D1BBC0EB-7409-4439-918B-2769E2CC2CA7}" type="presParOf" srcId="{0C8FA766-718A-4531-AB1E-C3215AB7FC38}" destId="{B12D46E2-E086-4B19-A49E-57F8199A8408}" srcOrd="2" destOrd="0" presId="urn:microsoft.com/office/officeart/2005/8/layout/pyramid4"/>
    <dgm:cxn modelId="{6B2197DF-0A8E-416E-BFD8-97578CCAE877}" type="presParOf" srcId="{0C8FA766-718A-4531-AB1E-C3215AB7FC38}" destId="{E158A9DF-B5FD-445C-8E09-50947AAA5C3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CE2CC-41CC-4A16-A4AA-30A437B70801}">
      <dsp:nvSpPr>
        <dsp:cNvPr id="0" name=""/>
        <dsp:cNvSpPr/>
      </dsp:nvSpPr>
      <dsp:spPr>
        <a:xfrm>
          <a:off x="2856086" y="0"/>
          <a:ext cx="2863922" cy="2532628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Валовой выпуск продукции</a:t>
          </a:r>
          <a:br>
            <a:rPr lang="ru-RU" sz="1600" b="1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СХ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197,1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72067" y="1266314"/>
        <a:ext cx="1431961" cy="1266314"/>
      </dsp:txXfrm>
    </dsp:sp>
    <dsp:sp modelId="{2CA8F2E8-DE3F-42C8-BB6A-43C8955A991F}">
      <dsp:nvSpPr>
        <dsp:cNvPr id="0" name=""/>
        <dsp:cNvSpPr/>
      </dsp:nvSpPr>
      <dsp:spPr>
        <a:xfrm>
          <a:off x="1368141" y="2520269"/>
          <a:ext cx="3530510" cy="2532628"/>
        </a:xfrm>
        <a:prstGeom prst="triangle">
          <a:avLst/>
        </a:prstGeom>
        <a:gradFill rotWithShape="0">
          <a:gsLst>
            <a:gs pos="0">
              <a:schemeClr val="accent5">
                <a:hueOff val="3961231"/>
                <a:satOff val="-20173"/>
                <a:lumOff val="3725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3961231"/>
                <a:satOff val="-20173"/>
                <a:lumOff val="3725"/>
                <a:alphaOff val="0"/>
                <a:shade val="100000"/>
              </a:schemeClr>
            </a:gs>
            <a:gs pos="100000">
              <a:schemeClr val="accent5">
                <a:hueOff val="3961231"/>
                <a:satOff val="-20173"/>
                <a:lumOff val="3725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Доля растение- 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водства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в продукции СХ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50,3 %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250769" y="3786583"/>
        <a:ext cx="1765255" cy="1266314"/>
      </dsp:txXfrm>
    </dsp:sp>
    <dsp:sp modelId="{B12D46E2-E086-4B19-A49E-57F8199A8408}">
      <dsp:nvSpPr>
        <dsp:cNvPr id="0" name=""/>
        <dsp:cNvSpPr/>
      </dsp:nvSpPr>
      <dsp:spPr>
        <a:xfrm rot="10800000">
          <a:off x="2852464" y="2563147"/>
          <a:ext cx="2914118" cy="2471592"/>
        </a:xfrm>
        <a:prstGeom prst="triangle">
          <a:avLst/>
        </a:prstGeom>
        <a:gradFill rotWithShape="0">
          <a:gsLst>
            <a:gs pos="0">
              <a:schemeClr val="accent5">
                <a:hueOff val="7922463"/>
                <a:satOff val="-40347"/>
                <a:lumOff val="745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7922463"/>
                <a:satOff val="-40347"/>
                <a:lumOff val="7450"/>
                <a:alphaOff val="0"/>
                <a:shade val="100000"/>
              </a:schemeClr>
            </a:gs>
            <a:gs pos="100000">
              <a:schemeClr val="accent5">
                <a:hueOff val="7922463"/>
                <a:satOff val="-40347"/>
                <a:lumOff val="745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Доля Валовой добавленной стоимости СХ к ВВП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14%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3580993" y="2563147"/>
        <a:ext cx="1457059" cy="1235796"/>
      </dsp:txXfrm>
    </dsp:sp>
    <dsp:sp modelId="{E158A9DF-B5FD-445C-8E09-50947AAA5C3E}">
      <dsp:nvSpPr>
        <dsp:cNvPr id="0" name=""/>
        <dsp:cNvSpPr/>
      </dsp:nvSpPr>
      <dsp:spPr>
        <a:xfrm>
          <a:off x="3953778" y="2532628"/>
          <a:ext cx="3244120" cy="2532628"/>
        </a:xfrm>
        <a:prstGeom prst="triangle">
          <a:avLst/>
        </a:prstGeom>
        <a:gradFill rotWithShape="0">
          <a:gsLst>
            <a:gs pos="0">
              <a:schemeClr val="accent5">
                <a:hueOff val="11883694"/>
                <a:satOff val="-60520"/>
                <a:lumOff val="11175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11883694"/>
                <a:satOff val="-60520"/>
                <a:lumOff val="11175"/>
                <a:alphaOff val="0"/>
                <a:shade val="100000"/>
              </a:schemeClr>
            </a:gs>
            <a:gs pos="100000">
              <a:schemeClr val="accent5">
                <a:hueOff val="11883694"/>
                <a:satOff val="-60520"/>
                <a:lumOff val="11175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Доля животноводства в продукции СХ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47,6 </a:t>
          </a:r>
          <a:r>
            <a:rPr lang="ru-RU" sz="2000" kern="1200" dirty="0" smtClean="0"/>
            <a:t>% </a:t>
          </a:r>
          <a:endParaRPr lang="ru-RU" sz="2000" kern="1200" dirty="0"/>
        </a:p>
      </dsp:txBody>
      <dsp:txXfrm>
        <a:off x="4764808" y="3798942"/>
        <a:ext cx="1622060" cy="1266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7</a:t>
            </a:fld>
            <a:endParaRPr 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699909"/>
            <a:ext cx="732239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i="1" dirty="0">
                <a:latin typeface="Arial" charset="0"/>
              </a:rPr>
              <a:t>День открытых дверей к 90 </a:t>
            </a:r>
            <a:r>
              <a:rPr lang="ru-RU" sz="1400" b="1" i="1" dirty="0" err="1">
                <a:latin typeface="Arial" charset="0"/>
              </a:rPr>
              <a:t>летию</a:t>
            </a:r>
            <a:r>
              <a:rPr lang="ru-RU" sz="1400" b="1" i="1" dirty="0">
                <a:latin typeface="Arial" charset="0"/>
              </a:rPr>
              <a:t> Государственной статистики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err="1" smtClean="0">
                <a:latin typeface="Arial" charset="0"/>
              </a:rPr>
              <a:t>Нацстатком</a:t>
            </a:r>
            <a:r>
              <a:rPr lang="ru-RU" sz="1400" b="1" i="1" dirty="0" smtClean="0">
                <a:latin typeface="Arial" charset="0"/>
              </a:rPr>
              <a:t> 27.04.2016г</a:t>
            </a:r>
            <a:r>
              <a:rPr lang="ru-RU" sz="1400" b="1" i="1" dirty="0">
                <a:latin typeface="Arial" charset="0"/>
              </a:rPr>
              <a:t>.</a:t>
            </a:r>
            <a:endParaRPr lang="ru-RU" sz="1400" dirty="0">
              <a:latin typeface="Arial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 управления статистики реального сектора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182708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489967" y="1872184"/>
            <a:ext cx="7999537" cy="684742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Статистика   сельского  хозяйства</a:t>
            </a:r>
            <a:endParaRPr lang="ru-RU" sz="2400" b="1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6736" y="506006"/>
            <a:ext cx="626456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pic>
        <p:nvPicPr>
          <p:cNvPr id="8" name="Picture 2" descr="G:\2011\подборка картинок\сельское хоз\1280470973_maehdrescher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07" y="2996952"/>
            <a:ext cx="4216597" cy="22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4" y="2996952"/>
            <a:ext cx="3965000" cy="224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/>
          <p:cNvSpPr>
            <a:spLocks noChangeArrowheads="1"/>
          </p:cNvSpPr>
          <p:nvPr/>
        </p:nvSpPr>
        <p:spPr bwMode="auto">
          <a:xfrm>
            <a:off x="541735" y="3089275"/>
            <a:ext cx="843557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just"/>
            <a:endParaRPr lang="ru-RU" sz="2200">
              <a:latin typeface="Verdana" pitchFamily="34" charset="0"/>
            </a:endParaRP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1238250" y="2097089"/>
            <a:ext cx="8339270" cy="2268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1. Статистика растениеводства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cs typeface="Times New Roman" charset="0"/>
            </a:endParaRP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2. Статистика животноводства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3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charset="0"/>
              </a:rPr>
              <a:t>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Статистика цен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4. Статистика стоимостных показателей сельскохозяйственной деятельности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charset="0"/>
              </a:rPr>
              <a:t>5.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Times New Roman" charset="0"/>
              </a:rPr>
              <a:t>Балансы основных продуктов питания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charset="0"/>
            </a:endParaRP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endParaRPr lang="ru-RU" sz="2300" dirty="0">
              <a:solidFill>
                <a:schemeClr val="accent1">
                  <a:lumMod val="50000"/>
                </a:schemeClr>
              </a:solidFill>
              <a:latin typeface="Constantia" pitchFamily="18" charset="0"/>
              <a:cs typeface="Times New Roman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8714" y="743045"/>
            <a:ext cx="6411285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Кыргызской Республики</a:t>
            </a:r>
          </a:p>
        </p:txBody>
      </p:sp>
      <p:pic>
        <p:nvPicPr>
          <p:cNvPr id="4103" name="Picture 4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" y="120650"/>
            <a:ext cx="1436027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71727" y="4581525"/>
            <a:ext cx="2665049" cy="1333614"/>
          </a:xfrm>
          <a:prstGeom prst="roundRect">
            <a:avLst>
              <a:gd name="adj" fmla="val 17755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Сбор и разработка статистических данных производится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92561" y="1628777"/>
            <a:ext cx="5472607" cy="468312"/>
          </a:xfrm>
          <a:prstGeom prst="rect">
            <a:avLst/>
          </a:prstGeom>
          <a:solidFill>
            <a:srgbClr val="66FFFF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solidFill>
                  <a:srgbClr val="993366"/>
                </a:solidFill>
              </a:rPr>
              <a:t>    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Статистика сельского хозяйства</a:t>
            </a:r>
          </a:p>
        </p:txBody>
      </p:sp>
      <p:sp>
        <p:nvSpPr>
          <p:cNvPr id="4106" name="Прямоугольник 1"/>
          <p:cNvSpPr>
            <a:spLocks noChangeArrowheads="1"/>
          </p:cNvSpPr>
          <p:nvPr/>
        </p:nvSpPr>
        <p:spPr bwMode="auto">
          <a:xfrm>
            <a:off x="4328716" y="4365626"/>
            <a:ext cx="5248804" cy="1200329"/>
          </a:xfrm>
          <a:prstGeom prst="rect">
            <a:avLst/>
          </a:prstGeom>
          <a:noFill/>
          <a:ln w="9525">
            <a:solidFill>
              <a:srgbClr val="B915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>По </a:t>
            </a:r>
            <a:r>
              <a:rPr lang="ru-RU" sz="1800" b="1" dirty="0" smtClean="0">
                <a:solidFill>
                  <a:srgbClr val="FF0000"/>
                </a:solidFill>
              </a:rPr>
              <a:t>23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формам </a:t>
            </a:r>
            <a:r>
              <a:rPr lang="ru-RU" sz="1800" dirty="0"/>
              <a:t>государственной отчетности по статистике СХ </a:t>
            </a:r>
            <a:r>
              <a:rPr lang="ru-RU" sz="1800" dirty="0">
                <a:solidFill>
                  <a:srgbClr val="000000"/>
                </a:solidFill>
              </a:rPr>
              <a:t>на уровне </a:t>
            </a:r>
            <a:r>
              <a:rPr lang="ru-RU" sz="1800" dirty="0" err="1">
                <a:solidFill>
                  <a:srgbClr val="000000"/>
                </a:solidFill>
              </a:rPr>
              <a:t>айылных</a:t>
            </a:r>
            <a:r>
              <a:rPr lang="ru-RU" sz="1800" dirty="0">
                <a:solidFill>
                  <a:srgbClr val="000000"/>
                </a:solidFill>
              </a:rPr>
              <a:t> аймаков с месячной и годовой периодичностью. 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4107" name="Прямоугольник 2"/>
          <p:cNvSpPr>
            <a:spLocks noChangeArrowheads="1"/>
          </p:cNvSpPr>
          <p:nvPr/>
        </p:nvSpPr>
        <p:spPr bwMode="auto">
          <a:xfrm>
            <a:off x="4328717" y="5733256"/>
            <a:ext cx="5171414" cy="923330"/>
          </a:xfrm>
          <a:prstGeom prst="rect">
            <a:avLst/>
          </a:prstGeom>
          <a:noFill/>
          <a:ln w="9525">
            <a:solidFill>
              <a:srgbClr val="B915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</a:rPr>
              <a:t>По </a:t>
            </a:r>
            <a:r>
              <a:rPr lang="ru-RU" sz="1800" b="1" dirty="0" smtClean="0">
                <a:solidFill>
                  <a:srgbClr val="FF0000"/>
                </a:solidFill>
              </a:rPr>
              <a:t>11</a:t>
            </a:r>
            <a:r>
              <a:rPr lang="ru-RU" sz="1800" dirty="0" smtClean="0">
                <a:solidFill>
                  <a:srgbClr val="FF0000"/>
                </a:solidFill>
              </a:rPr>
              <a:t>  </a:t>
            </a:r>
            <a:r>
              <a:rPr lang="ru-RU" sz="1800" dirty="0">
                <a:solidFill>
                  <a:srgbClr val="FF0000"/>
                </a:solidFill>
              </a:rPr>
              <a:t>формам </a:t>
            </a:r>
            <a:r>
              <a:rPr lang="ru-RU" sz="1800" dirty="0" smtClean="0"/>
              <a:t>административной</a:t>
            </a:r>
            <a:r>
              <a:rPr lang="ru-RU" sz="1800" dirty="0" smtClean="0">
                <a:solidFill>
                  <a:srgbClr val="000000"/>
                </a:solidFill>
              </a:rPr>
              <a:t> отчетности </a:t>
            </a:r>
            <a:r>
              <a:rPr lang="ru-RU" sz="1800" dirty="0">
                <a:solidFill>
                  <a:srgbClr val="000000"/>
                </a:solidFill>
              </a:rPr>
              <a:t>с квартальной и годовой периодичностью.  </a:t>
            </a:r>
            <a:endParaRPr lang="ru-RU" sz="1600" b="1" dirty="0">
              <a:solidFill>
                <a:srgbClr val="000000"/>
              </a:solidFill>
            </a:endParaRPr>
          </a:p>
        </p:txBody>
      </p:sp>
      <p:cxnSp>
        <p:nvCxnSpPr>
          <p:cNvPr id="4108" name="Прямая со стрелкой 4"/>
          <p:cNvCxnSpPr>
            <a:cxnSpLocks noChangeShapeType="1"/>
            <a:stCxn id="9" idx="3"/>
          </p:cNvCxnSpPr>
          <p:nvPr/>
        </p:nvCxnSpPr>
        <p:spPr bwMode="auto">
          <a:xfrm flipV="1">
            <a:off x="2936776" y="4941889"/>
            <a:ext cx="1391941" cy="30644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09" name="Прямая со стрелкой 13"/>
          <p:cNvCxnSpPr>
            <a:cxnSpLocks noChangeShapeType="1"/>
            <a:stCxn id="9" idx="3"/>
          </p:cNvCxnSpPr>
          <p:nvPr/>
        </p:nvCxnSpPr>
        <p:spPr bwMode="auto">
          <a:xfrm>
            <a:off x="2936776" y="5248332"/>
            <a:ext cx="1408137" cy="10159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7965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-582651" y="3963991"/>
            <a:ext cx="37862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9" idx="3"/>
            <a:endCxn id="18" idx="5"/>
          </p:cNvCxnSpPr>
          <p:nvPr/>
        </p:nvCxnSpPr>
        <p:spPr>
          <a:xfrm flipV="1">
            <a:off x="1556233" y="1321579"/>
            <a:ext cx="1495490" cy="1401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9" idx="3"/>
          </p:cNvCxnSpPr>
          <p:nvPr/>
        </p:nvCxnSpPr>
        <p:spPr>
          <a:xfrm>
            <a:off x="1556233" y="2723213"/>
            <a:ext cx="967875" cy="993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586366" y="2768860"/>
            <a:ext cx="453804" cy="2964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41787" y="615792"/>
            <a:ext cx="1214446" cy="42148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Государ-ственная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ста-</a:t>
            </a:r>
          </a:p>
          <a:p>
            <a:pPr algn="ctr">
              <a:defRPr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тистиче-ская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отчет-ность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араллелограмм 24"/>
          <p:cNvSpPr/>
          <p:nvPr/>
        </p:nvSpPr>
        <p:spPr>
          <a:xfrm>
            <a:off x="2303978" y="2718850"/>
            <a:ext cx="6681470" cy="192882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buFont typeface="Wingdings" pitchFamily="2" charset="2"/>
              <a:buNone/>
              <a:defRPr/>
            </a:pPr>
            <a:r>
              <a:rPr lang="ru-RU" sz="2400" b="1" dirty="0" smtClean="0">
                <a:latin typeface="Times New Roman" pitchFamily="18" charset="0"/>
              </a:rPr>
              <a:t>2. Статистика животноводства: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численности скота и воспроизводства стада;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продукции животноводства;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продуктивности скота;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кормов. </a:t>
            </a:r>
            <a:endParaRPr lang="en-US" sz="1800" b="1" dirty="0">
              <a:latin typeface="Times New Roman" pitchFamily="18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2792760" y="285728"/>
            <a:ext cx="6732272" cy="207170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2400" b="1" dirty="0" smtClean="0">
                <a:latin typeface="Times New Roman" pitchFamily="18" charset="0"/>
              </a:rPr>
              <a:t>1</a:t>
            </a:r>
            <a:r>
              <a:rPr lang="ru-RU" sz="2400" b="1" dirty="0" smtClean="0">
                <a:latin typeface="Times New Roman" pitchFamily="18" charset="0"/>
              </a:rPr>
              <a:t>. Статистика растениеводства: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земельного фонда;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посевных площадей;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многолетних насаждений;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1800" b="1" dirty="0" smtClean="0">
                <a:latin typeface="Times New Roman" pitchFamily="18" charset="0"/>
              </a:rPr>
              <a:t>- статистика урожая и урожайности.</a:t>
            </a:r>
            <a:endParaRPr lang="en-US" sz="1800" b="1" dirty="0" smtClean="0">
              <a:latin typeface="Times New Roman" pitchFamily="18" charset="0"/>
            </a:endParaRP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b="1" dirty="0" smtClean="0">
                <a:latin typeface="Times New Roman" pitchFamily="18" charset="0"/>
              </a:rPr>
              <a:t> 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27" name="Параллелограмм 26"/>
          <p:cNvSpPr/>
          <p:nvPr/>
        </p:nvSpPr>
        <p:spPr>
          <a:xfrm>
            <a:off x="1813268" y="5087939"/>
            <a:ext cx="6596116" cy="114937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b="1" dirty="0" smtClean="0">
                <a:latin typeface="Times New Roman" pitchFamily="18" charset="0"/>
              </a:rPr>
              <a:t>3. Статистика цен</a:t>
            </a:r>
          </a:p>
          <a:p>
            <a:pPr marL="609600" indent="-6096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b="1" dirty="0" smtClean="0">
                <a:latin typeface="Times New Roman" pitchFamily="18" charset="0"/>
              </a:rPr>
              <a:t>- цена производителя </a:t>
            </a:r>
            <a:endParaRPr lang="ru-RU" sz="1800" b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902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5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2666985" y="2214554"/>
            <a:ext cx="700092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5125" marR="0" lvl="0" indent="-282575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65125" marR="0" lvl="0" indent="-282575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en-GB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95415" y="285728"/>
            <a:ext cx="7441458" cy="121444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Хозяйствующие субъекты осуществляющие деятельность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сельском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хозяйстве 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состоянию на 01.01.2016г. по категориям хозяйств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32139" y="2511318"/>
            <a:ext cx="2012170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Государ-ственные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хозяйства,</a:t>
            </a:r>
          </a:p>
          <a:p>
            <a:pPr algn="ctr" eaLnBrk="0" hangingPunct="0"/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38 </a:t>
            </a:r>
            <a:r>
              <a:rPr kumimoji="1"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368883" y="2580566"/>
            <a:ext cx="1857388" cy="10310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1"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Коллективные хозяйства,</a:t>
            </a:r>
          </a:p>
          <a:p>
            <a:pPr algn="ctr" eaLnBrk="0" hangingPunct="0"/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518 </a:t>
            </a:r>
            <a:r>
              <a:rPr kumimoji="1"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r>
              <a:rPr kumimoji="1"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1"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411262" y="2821282"/>
            <a:ext cx="2557962" cy="13542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1"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КФХ и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занимающиеся сельскохозяйственным производством,</a:t>
            </a:r>
          </a:p>
          <a:p>
            <a:pPr algn="ctr" eaLnBrk="0" hangingPunct="0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400 тыс. </a:t>
            </a:r>
            <a:r>
              <a:rPr kumimoji="1"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318405" y="2346839"/>
            <a:ext cx="2206627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1"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Личные подсобные хозяйства населения</a:t>
            </a:r>
          </a:p>
          <a:p>
            <a:pPr algn="ctr" eaLnBrk="0" hangingPunct="0"/>
            <a:r>
              <a:rPr kumimoji="1"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(ЛПХ), </a:t>
            </a:r>
          </a:p>
          <a:p>
            <a:pPr algn="ctr" eaLnBrk="0" hangingPunct="0"/>
            <a:r>
              <a:rPr kumimoji="1"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750 тыс. ед.</a:t>
            </a:r>
            <a:r>
              <a:rPr kumimoji="1"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288360" y="5048818"/>
            <a:ext cx="2553909" cy="1200329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0" lang="ru-RU" sz="1800" b="1" i="0" u="sng" strike="noStrike" cap="none" normalizeH="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Все </a:t>
            </a:r>
            <a:r>
              <a:rPr lang="ru-RU" sz="1800" b="1" u="sng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х</a:t>
            </a:r>
            <a:r>
              <a:rPr kumimoji="0" lang="ru-RU" sz="1800" b="1" i="0" u="sng" strike="noStrike" cap="none" normalizeH="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озяйства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представляют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статотчетность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 самостоятельно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6036476" y="5000636"/>
            <a:ext cx="2399126" cy="147732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Хозяйства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подлежат выборочному обследованию и в мае и декабре сплошному учету</a:t>
            </a:r>
          </a:p>
        </p:txBody>
      </p:sp>
      <p:cxnSp>
        <p:nvCxnSpPr>
          <p:cNvPr id="22" name="Прямая со стрелкой 21"/>
          <p:cNvCxnSpPr>
            <a:stCxn id="17" idx="0"/>
            <a:endCxn id="14" idx="2"/>
          </p:cNvCxnSpPr>
          <p:nvPr/>
        </p:nvCxnSpPr>
        <p:spPr>
          <a:xfrm flipH="1" flipV="1">
            <a:off x="5690243" y="4175499"/>
            <a:ext cx="1545796" cy="825137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368883" y="3611620"/>
            <a:ext cx="928694" cy="1437198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1" idx="2"/>
          </p:cNvCxnSpPr>
          <p:nvPr/>
        </p:nvCxnSpPr>
        <p:spPr>
          <a:xfrm flipH="1" flipV="1">
            <a:off x="1238224" y="3680869"/>
            <a:ext cx="1130660" cy="1367951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14" idx="0"/>
          </p:cNvCxnSpPr>
          <p:nvPr/>
        </p:nvCxnSpPr>
        <p:spPr>
          <a:xfrm>
            <a:off x="4881561" y="1500174"/>
            <a:ext cx="808682" cy="1321108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5" idx="0"/>
          </p:cNvCxnSpPr>
          <p:nvPr/>
        </p:nvCxnSpPr>
        <p:spPr>
          <a:xfrm>
            <a:off x="4881562" y="1500174"/>
            <a:ext cx="3540157" cy="846665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3" idx="0"/>
          </p:cNvCxnSpPr>
          <p:nvPr/>
        </p:nvCxnSpPr>
        <p:spPr>
          <a:xfrm flipH="1">
            <a:off x="3297577" y="1500174"/>
            <a:ext cx="1583986" cy="1080392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7" idx="0"/>
            <a:endCxn id="15" idx="2"/>
          </p:cNvCxnSpPr>
          <p:nvPr/>
        </p:nvCxnSpPr>
        <p:spPr>
          <a:xfrm flipV="1">
            <a:off x="7236039" y="3824167"/>
            <a:ext cx="1185680" cy="1176469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11" idx="0"/>
          </p:cNvCxnSpPr>
          <p:nvPr/>
        </p:nvCxnSpPr>
        <p:spPr>
          <a:xfrm flipH="1">
            <a:off x="1238224" y="1500174"/>
            <a:ext cx="3643338" cy="1011144"/>
          </a:xfrm>
          <a:prstGeom prst="straightConnector1">
            <a:avLst/>
          </a:prstGeom>
          <a:ln w="22225" cmpd="thickThin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7942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9"/>
          <p:cNvSpPr txBox="1">
            <a:spLocks noChangeArrowheads="1"/>
          </p:cNvSpPr>
          <p:nvPr/>
        </p:nvSpPr>
        <p:spPr bwMode="auto">
          <a:xfrm>
            <a:off x="1208584" y="6148889"/>
            <a:ext cx="8424936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крестьянских (фермерских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хозяйств 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личных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подсобных хозяйств граждан 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общем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объеме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продукции составляет более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96 %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413" name="Прямоугольник 8"/>
          <p:cNvSpPr>
            <a:spLocks noChangeArrowheads="1"/>
          </p:cNvSpPr>
          <p:nvPr/>
        </p:nvSpPr>
        <p:spPr bwMode="auto">
          <a:xfrm>
            <a:off x="2125662" y="176213"/>
            <a:ext cx="7493133" cy="861774"/>
          </a:xfrm>
          <a:prstGeom prst="rect">
            <a:avLst/>
          </a:prstGeom>
          <a:solidFill>
            <a:srgbClr val="66FFFF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</a:rPr>
              <a:t>Распределение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</a:rPr>
              <a:t>произведенной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</a:rPr>
              <a:t>валовой продукции сельского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</a:rPr>
              <a:t>хозяйства</a:t>
            </a:r>
            <a:endParaRPr lang="ru-RU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3" y="142875"/>
            <a:ext cx="1522015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73024"/>
              </p:ext>
            </p:extLst>
          </p:nvPr>
        </p:nvGraphicFramePr>
        <p:xfrm>
          <a:off x="1136576" y="1484313"/>
          <a:ext cx="8424936" cy="4464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1109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183706"/>
            <a:ext cx="8179842" cy="147732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Нормативное обеспечение сбора и обработки</a:t>
            </a: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данных статистики сельского хозяйства: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Закон «О государственной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статистике Кыргызской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Республики»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Ежегодно утверждаемая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постановлением Правительства Кыргызской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Республики Программа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статистических работ Кыргызской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Республики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44889" y="2147824"/>
            <a:ext cx="2808312" cy="58477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Региональные органы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госстатистики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местах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8802" y="2312250"/>
            <a:ext cx="2393934" cy="8309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местного самоуправления (мэрии городов и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22" y="3544887"/>
            <a:ext cx="7015163" cy="331311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cxnSp>
        <p:nvCxnSpPr>
          <p:cNvPr id="20" name="Прямая со стрелкой 19"/>
          <p:cNvCxnSpPr/>
          <p:nvPr/>
        </p:nvCxnSpPr>
        <p:spPr>
          <a:xfrm>
            <a:off x="2952736" y="3071810"/>
            <a:ext cx="3286148" cy="107157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952736" y="3143248"/>
            <a:ext cx="3286148" cy="57150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024174" y="3143248"/>
            <a:ext cx="1500198" cy="114300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881298" y="3143248"/>
            <a:ext cx="5643602" cy="150019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952736" y="3071810"/>
            <a:ext cx="4000528" cy="18573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881298" y="3143248"/>
            <a:ext cx="1928826" cy="171451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1738290" y="4357694"/>
            <a:ext cx="3286148" cy="85725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H="1">
            <a:off x="2631265" y="3393281"/>
            <a:ext cx="2928958" cy="242889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7590565" y="2394045"/>
            <a:ext cx="1898939" cy="33855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" name="Прямая со стрелкой 50"/>
          <p:cNvCxnSpPr>
            <a:stCxn id="16" idx="3"/>
            <a:endCxn id="15" idx="1"/>
          </p:cNvCxnSpPr>
          <p:nvPr/>
        </p:nvCxnSpPr>
        <p:spPr>
          <a:xfrm flipV="1">
            <a:off x="2952736" y="2440212"/>
            <a:ext cx="992153" cy="2875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15" idx="3"/>
            <a:endCxn id="49" idx="1"/>
          </p:cNvCxnSpPr>
          <p:nvPr/>
        </p:nvCxnSpPr>
        <p:spPr>
          <a:xfrm>
            <a:off x="6753201" y="2440212"/>
            <a:ext cx="837364" cy="12311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91059" y="3169507"/>
            <a:ext cx="2393934" cy="58477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Государственные и коллективные хозяйства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>
            <a:stCxn id="19" idx="3"/>
            <a:endCxn id="15" idx="1"/>
          </p:cNvCxnSpPr>
          <p:nvPr/>
        </p:nvCxnSpPr>
        <p:spPr>
          <a:xfrm flipV="1">
            <a:off x="2984993" y="2440212"/>
            <a:ext cx="959896" cy="102168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71538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77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Второй год информация с бумажных носителей вводится и обрабатывается с использованием электронных вопросников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 режиме 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новом программном обеспечении.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62742" y="1714500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>
                <a:latin typeface="Arial" pitchFamily="34" charset="0"/>
              </a:rPr>
              <a:t>Загрузка </a:t>
            </a:r>
          </a:p>
          <a:p>
            <a:pPr algn="ctr" eaLnBrk="1" hangingPunct="1"/>
            <a:r>
              <a:rPr lang="ru-RU" sz="1200" b="1" dirty="0">
                <a:latin typeface="Arial" pitchFamily="34" charset="0"/>
              </a:rPr>
              <a:t>информации</a:t>
            </a: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</a:rPr>
              <a:t>Заполнение </a:t>
            </a:r>
            <a:r>
              <a:rPr lang="en-US" sz="1600">
                <a:solidFill>
                  <a:srgbClr val="000000"/>
                </a:solidFill>
              </a:rPr>
              <a:t>&lt;Ex</a:t>
            </a:r>
            <a:r>
              <a:rPr lang="ru-RU" sz="1600">
                <a:solidFill>
                  <a:srgbClr val="000000"/>
                </a:solidFill>
              </a:rPr>
              <a:t>с</a:t>
            </a:r>
            <a:r>
              <a:rPr lang="en-US" sz="1600">
                <a:solidFill>
                  <a:srgbClr val="000000"/>
                </a:solidFill>
              </a:rPr>
              <a:t>el&gt;</a:t>
            </a:r>
            <a:r>
              <a:rPr lang="ru-RU" sz="1600">
                <a:solidFill>
                  <a:srgbClr val="000000"/>
                </a:solidFill>
              </a:rPr>
              <a:t> шаблона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463830" y="5675312"/>
            <a:ext cx="2209932" cy="1182688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75402" y="5570538"/>
            <a:ext cx="1974321" cy="1287462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7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/>
              <a:t>Сервер ГВЦ </a:t>
            </a:r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96595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99412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Посевная площадь  основных видов сельскохозяйственных 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культур по 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Кыргызской Республике,   </a:t>
            </a:r>
            <a:r>
              <a:rPr lang="ru-RU" sz="2400" b="1" i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(тыс</a:t>
            </a:r>
            <a:r>
              <a:rPr lang="ru-RU" sz="2400" b="1" i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. га)</a:t>
            </a:r>
            <a:endParaRPr lang="ru-RU" sz="24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511568"/>
              </p:ext>
            </p:extLst>
          </p:nvPr>
        </p:nvGraphicFramePr>
        <p:xfrm>
          <a:off x="272480" y="1484788"/>
          <a:ext cx="9505056" cy="5112565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296144"/>
                <a:gridCol w="648072"/>
                <a:gridCol w="648072"/>
                <a:gridCol w="504056"/>
                <a:gridCol w="576064"/>
                <a:gridCol w="576064"/>
                <a:gridCol w="510140"/>
                <a:gridCol w="584178"/>
                <a:gridCol w="633874"/>
                <a:gridCol w="720080"/>
                <a:gridCol w="418863"/>
                <a:gridCol w="572008"/>
                <a:gridCol w="665313"/>
                <a:gridCol w="648072"/>
                <a:gridCol w="504056"/>
              </a:tblGrid>
              <a:tr h="1312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общейпосев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пл.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общейпосев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пл.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к 2012 в %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+,-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общейпосев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пл.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к 2013 в %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+,-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 </a:t>
                      </a:r>
                      <a:r>
                        <a:rPr lang="ru-RU" sz="14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общейпосев</a:t>
                      </a:r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пл.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к 2014 в %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+,-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611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посевная площадь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1165,6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1170,4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1181,2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1185,9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4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03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Пшеница  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324,5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346,6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339,5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-7,1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87,6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-42,2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03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Ячмень 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147,3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147,2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105,7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173,9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111,8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424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Кукуруза на зерно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95,3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10,3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03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Картофель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81,6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80,5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03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Овощи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51,5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76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Масличные культуры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54,5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43,8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-6,3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76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Кормовые культуры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308,0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313,7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333,2</a:t>
                      </a:r>
                      <a:endParaRPr lang="ru-RU" sz="14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313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сельскохозяйственных культур  во всех категориях хозяйств КР, </a:t>
            </a:r>
            <a:r>
              <a:rPr lang="ru-RU" sz="1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(тыс</a:t>
            </a:r>
            <a:r>
              <a:rPr lang="ru-RU" sz="1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тонн</a:t>
            </a:r>
            <a:r>
              <a:rPr lang="ru-RU" sz="1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5125944"/>
              </p:ext>
            </p:extLst>
          </p:nvPr>
        </p:nvGraphicFramePr>
        <p:xfrm>
          <a:off x="328937" y="1268760"/>
          <a:ext cx="9577063" cy="474777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557246"/>
                <a:gridCol w="552115"/>
                <a:gridCol w="552115"/>
                <a:gridCol w="499027"/>
                <a:gridCol w="580428"/>
                <a:gridCol w="583967"/>
                <a:gridCol w="537958"/>
                <a:gridCol w="537958"/>
                <a:gridCol w="580428"/>
                <a:gridCol w="583967"/>
                <a:gridCol w="594584"/>
                <a:gridCol w="594584"/>
                <a:gridCol w="665369"/>
                <a:gridCol w="668907"/>
                <a:gridCol w="488410"/>
              </a:tblGrid>
              <a:tr h="481320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1" u="none" strike="noStrike" dirty="0">
                        <a:effectLst/>
                        <a:latin typeface="Times New Roman CYR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0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-вод-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урожайность ц/га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-вод-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</a:t>
                      </a:r>
                      <a:endParaRPr lang="ru-RU" sz="1200" b="1" i="0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Урожай-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ц/га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2013г. в% к 2012г.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  -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-вод-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</a:t>
                      </a:r>
                      <a:endParaRPr lang="ru-RU" sz="1200" b="1" i="0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Урожай-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ц/га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2014г. в% к 2013г.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  -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-вод-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ство</a:t>
                      </a:r>
                      <a:endParaRPr lang="ru-RU" sz="1200" b="1" i="0" u="none" strike="noStrike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Урожай-</a:t>
                      </a:r>
                      <a:r>
                        <a:rPr lang="ru-RU" sz="12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</a:t>
                      </a:r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ц/га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 в% к 2014г.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+,  -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95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Пшеница (в весе после доработки)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540,5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16,8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819,4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151,6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572,7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69,9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-246,7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704,6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9553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Ячмень (в весе после доработки)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309,9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145,7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-112,8</a:t>
                      </a:r>
                      <a:endParaRPr lang="ru-RU" sz="12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Кукуруза на зерно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60,8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98,3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-10,3</a:t>
                      </a:r>
                      <a:endParaRPr lang="ru-RU" sz="12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641,9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61,6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85,8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Картофель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1312,7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159,0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163,3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19,3</a:t>
                      </a:r>
                      <a:endParaRPr lang="ru-RU" sz="12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1320,7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-11,3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1416,4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Овощи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865,9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881,5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186,8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101,8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2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919,7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38,3</a:t>
                      </a:r>
                      <a:endParaRPr lang="ru-RU" sz="12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1052,1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132,3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57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64568" y="274638"/>
            <a:ext cx="8640960" cy="778098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Республике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85125"/>
              </p:ext>
            </p:extLst>
          </p:nvPr>
        </p:nvGraphicFramePr>
        <p:xfrm>
          <a:off x="2432720" y="1052736"/>
          <a:ext cx="747328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154816"/>
              </p:ext>
            </p:extLst>
          </p:nvPr>
        </p:nvGraphicFramePr>
        <p:xfrm>
          <a:off x="200472" y="2060848"/>
          <a:ext cx="2232248" cy="3503881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4611"/>
                <a:gridCol w="1077637"/>
              </a:tblGrid>
              <a:tr h="72008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начало 2015г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   тыс. голов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89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скот, 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1458,4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87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 коровы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87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87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87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81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8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Изменение поголовья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just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года,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247603"/>
              </p:ext>
            </p:extLst>
          </p:nvPr>
        </p:nvGraphicFramePr>
        <p:xfrm>
          <a:off x="272481" y="1556796"/>
          <a:ext cx="9505055" cy="4562912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2127"/>
                <a:gridCol w="936104"/>
                <a:gridCol w="864096"/>
                <a:gridCol w="864096"/>
                <a:gridCol w="864096"/>
                <a:gridCol w="792088"/>
                <a:gridCol w="864096"/>
                <a:gridCol w="864096"/>
                <a:gridCol w="792088"/>
                <a:gridCol w="792088"/>
                <a:gridCol w="720080"/>
              </a:tblGrid>
              <a:tr h="720076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1991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к 1990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</a:t>
                      </a:r>
                      <a:endParaRPr lang="ru-RU" sz="16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скот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1205,3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1190,2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847,6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932,3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1004,4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1116,7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1404,2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1458,4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123,8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Коровы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518,3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459,9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533,9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584,9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718,5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149,6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</a:t>
                      </a:r>
                      <a:endParaRPr lang="ru-RU" sz="16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козы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9969,4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9524,9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3716,1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3806,5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3679,2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4046,9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5641,2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5829,0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59,5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314,1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349,8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143,8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88,0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13914,7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13571,2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2122,0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2979,9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4332,2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4472,6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5385,7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5420,0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40,1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02628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продукции животноводства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328029"/>
              </p:ext>
            </p:extLst>
          </p:nvPr>
        </p:nvGraphicFramePr>
        <p:xfrm>
          <a:off x="200472" y="1772816"/>
          <a:ext cx="2016224" cy="3385043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64779"/>
                <a:gridCol w="851445"/>
              </a:tblGrid>
              <a:tr h="432048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46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Скот и птица </a:t>
                      </a:r>
                      <a:endParaRPr lang="ru-RU" sz="14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убой (в живом весе), </a:t>
                      </a:r>
                      <a:endParaRPr lang="ru-RU" sz="14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26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Молоко сырое, тыс т.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1481,1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3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Яйца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млн.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26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Шерсть                        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физ. весе)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467454"/>
              </p:ext>
            </p:extLst>
          </p:nvPr>
        </p:nvGraphicFramePr>
        <p:xfrm>
          <a:off x="2360712" y="1447800"/>
          <a:ext cx="7316688" cy="522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263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0512" y="1700808"/>
            <a:ext cx="2952328" cy="223224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Индекс физического объема продукции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сельского хозяйства,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106,2%,</a:t>
            </a:r>
          </a:p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том числе:</a:t>
            </a:r>
          </a:p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Растениеводства -110,1%;</a:t>
            </a:r>
          </a:p>
          <a:p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Животноводства- 102,5%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10897415"/>
              </p:ext>
            </p:extLst>
          </p:nvPr>
        </p:nvGraphicFramePr>
        <p:xfrm>
          <a:off x="848544" y="1628800"/>
          <a:ext cx="8475854" cy="5065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81192" y="404664"/>
            <a:ext cx="264320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январе-декабре 2015г.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предварительная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оценка), </a:t>
            </a:r>
          </a:p>
          <a:p>
            <a:pPr lvl="0" algn="ctr"/>
            <a:r>
              <a:rPr lang="ru-RU" sz="1800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миллиард </a:t>
            </a:r>
            <a:r>
              <a:rPr lang="ru-RU" sz="1800" i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сомов</a:t>
            </a:r>
          </a:p>
          <a:p>
            <a:pPr algn="ctr"/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20552" y="359898"/>
            <a:ext cx="8655248" cy="76484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Сельское хозяйство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2015г.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28464" y="4149081"/>
            <a:ext cx="2304256" cy="1815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Доля крестьянских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фермерских)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хозяйств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личных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подсобных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хозяйств граждан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общем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объеме</a:t>
            </a:r>
          </a:p>
          <a:p>
            <a:pPr algn="just" eaLnBrk="0" hangingPunct="0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составляет более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96 %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66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85281" y="233678"/>
            <a:ext cx="6859786" cy="59404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>Индекс физического объема продукции сельского хозяйства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121452"/>
              </p:ext>
            </p:extLst>
          </p:nvPr>
        </p:nvGraphicFramePr>
        <p:xfrm>
          <a:off x="232174" y="827722"/>
          <a:ext cx="9545362" cy="584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1400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9"/>
          <p:cNvSpPr txBox="1">
            <a:spLocks noChangeArrowheads="1"/>
          </p:cNvSpPr>
          <p:nvPr/>
        </p:nvSpPr>
        <p:spPr bwMode="auto">
          <a:xfrm>
            <a:off x="1702594" y="5643563"/>
            <a:ext cx="7358989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AU" sz="2000">
              <a:solidFill>
                <a:srgbClr val="CC0000"/>
              </a:solidFill>
            </a:endParaRPr>
          </a:p>
          <a:p>
            <a:endParaRPr lang="en-AU" sz="600" b="1">
              <a:solidFill>
                <a:srgbClr val="000099"/>
              </a:solidFill>
            </a:endParaRPr>
          </a:p>
          <a:p>
            <a:endParaRPr lang="en-AU" sz="600" noProof="1">
              <a:solidFill>
                <a:srgbClr val="000099"/>
              </a:solidFill>
            </a:endParaRP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0" y="-238527"/>
            <a:ext cx="184731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08584" y="271490"/>
            <a:ext cx="8529505" cy="738664"/>
          </a:xfrm>
          <a:prstGeom prst="rect">
            <a:avLst/>
          </a:prstGeom>
          <a:solidFill>
            <a:srgbClr val="66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Баланс ресурсов и использования основных продуктов питания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Республике в 2014 году  </a:t>
            </a:r>
            <a:r>
              <a:rPr lang="ru-RU" sz="16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(тыс. тонн, яйца - тыс. штук)</a:t>
            </a:r>
            <a:endParaRPr kumimoji="1" lang="ru-RU" sz="16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063069"/>
              </p:ext>
            </p:extLst>
          </p:nvPr>
        </p:nvGraphicFramePr>
        <p:xfrm>
          <a:off x="200472" y="1268760"/>
          <a:ext cx="9433049" cy="5313434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2391971"/>
                <a:gridCol w="1060137"/>
                <a:gridCol w="1152899"/>
                <a:gridCol w="883448"/>
                <a:gridCol w="653752"/>
                <a:gridCol w="653752"/>
                <a:gridCol w="848109"/>
                <a:gridCol w="940872"/>
                <a:gridCol w="848109"/>
              </a:tblGrid>
              <a:tr h="11986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Зерно и продукты его переработки                       (в пересчете на зерно)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пшеница и продукты ее переработки                  (в пересчете на зерно)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Овощи и бахчевые культуры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</a:t>
                      </a:r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фель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Плоды и ягоды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Мясо и мясопродукты </a:t>
                      </a:r>
                      <a:b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пересчете на мясо)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 и молочные продукты </a:t>
                      </a:r>
                      <a:b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(в пересчете на молоко)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Яйца, тыс. шт.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 на начало года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51410,8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Произведено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1445,5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445772,0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Импорт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65887,4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ресурсов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3384,7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1897,2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1455,4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2081,1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309,2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1538,2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563070,2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066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Израсходовано на корм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9116,2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Израсходовано на семена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Потери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Экспорт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56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Личное потребление населением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162,6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1202,9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455700,0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использовано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2342,7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1363,7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1132,7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1323,0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272,5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266,7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1456,6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464850,5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Запасы на конец года 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758,1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98219,7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4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Потребление на душу населения, кг в год </a:t>
                      </a:r>
                      <a:endParaRPr lang="ru-RU" sz="14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02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Средне-физиологические нормы потребления  на душу населения, кг в год </a:t>
                      </a:r>
                      <a:endParaRPr lang="ru-RU" sz="14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+; - от нормы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415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11692</TotalTime>
  <Words>1221</Words>
  <Application>Microsoft Office PowerPoint</Application>
  <PresentationFormat>Лист A4 (210x297 мм)</PresentationFormat>
  <Paragraphs>606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Второй год информация с бумажных носителей вводится и обрабатывается с использованием электронных вопросников в  режиме  OFF-LINE в новом программном обеспечении.</vt:lpstr>
      <vt:lpstr>Посевная площадь  основных видов сельскохозяйственных культур по Кыргызской Республике,   (тыс. га)</vt:lpstr>
      <vt:lpstr>Производство основных видов сельскохозяйственных культур  во всех категориях хозяйств КР, (тыс. тонн)</vt:lpstr>
      <vt:lpstr>Поголовье скота и домашней птицы в Кыргызской Республике</vt:lpstr>
      <vt:lpstr>Презентация PowerPoint</vt:lpstr>
      <vt:lpstr>Производство основных видов продукции животноводства</vt:lpstr>
      <vt:lpstr>Сельское хозяйство за 2015г.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519</cp:revision>
  <cp:lastPrinted>2016-01-13T09:26:21Z</cp:lastPrinted>
  <dcterms:created xsi:type="dcterms:W3CDTF">2009-11-26T05:40:33Z</dcterms:created>
  <dcterms:modified xsi:type="dcterms:W3CDTF">2016-04-27T03:10:18Z</dcterms:modified>
</cp:coreProperties>
</file>