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5"/>
  </p:notesMasterIdLst>
  <p:sldIdLst>
    <p:sldId id="256" r:id="rId3"/>
    <p:sldId id="291" r:id="rId4"/>
    <p:sldId id="288" r:id="rId5"/>
    <p:sldId id="295" r:id="rId6"/>
    <p:sldId id="307" r:id="rId7"/>
    <p:sldId id="303" r:id="rId8"/>
    <p:sldId id="308" r:id="rId9"/>
    <p:sldId id="297" r:id="rId10"/>
    <p:sldId id="306" r:id="rId11"/>
    <p:sldId id="298" r:id="rId12"/>
    <p:sldId id="309" r:id="rId13"/>
    <p:sldId id="296" r:id="rId14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бложка" id="{09BD8EDA-5430-4B4C-9E05-F32D4CA76277}">
          <p14:sldIdLst>
            <p14:sldId id="256"/>
          </p14:sldIdLst>
        </p14:section>
        <p14:section name="Основная часть" id="{1F1C8C30-0E0A-473A-85B6-DBD365E752C7}">
          <p14:sldIdLst>
            <p14:sldId id="291"/>
            <p14:sldId id="288"/>
            <p14:sldId id="295"/>
            <p14:sldId id="307"/>
            <p14:sldId id="303"/>
            <p14:sldId id="308"/>
            <p14:sldId id="297"/>
            <p14:sldId id="306"/>
            <p14:sldId id="298"/>
            <p14:sldId id="309"/>
            <p14:sldId id="296"/>
          </p14:sldIdLst>
        </p14:section>
        <p14:section name="Последняя страница" id="{4FE91FCE-F239-445C-9A5B-61A7535B0391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ветлана Валуйская" initials="СВ" lastIdx="1" clrIdx="0">
    <p:extLst>
      <p:ext uri="{19B8F6BF-5375-455C-9EA6-DF929625EA0E}">
        <p15:presenceInfo xmlns:p15="http://schemas.microsoft.com/office/powerpoint/2012/main" userId="S-1-5-21-379961216-2183780427-2185431998-72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A3"/>
    <a:srgbClr val="00579E"/>
    <a:srgbClr val="8ABCEA"/>
    <a:srgbClr val="79ABFB"/>
    <a:srgbClr val="EBF6FF"/>
    <a:srgbClr val="0066FF"/>
    <a:srgbClr val="0099FF"/>
    <a:srgbClr val="0000FF"/>
    <a:srgbClr val="3486CE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6" autoAdjust="0"/>
    <p:restoredTop sz="93510" autoAdjust="0"/>
  </p:normalViewPr>
  <p:slideViewPr>
    <p:cSldViewPr snapToGrid="0">
      <p:cViewPr varScale="1">
        <p:scale>
          <a:sx n="103" d="100"/>
          <a:sy n="103" d="100"/>
        </p:scale>
        <p:origin x="9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\&#1055;&#1056;&#1045;&#1057;&#1050;&#1054;&#1053;&#1060;&#1045;&#1056;&#1045;&#1053;&#1062;&#1048;&#1071;\&#1060;&#1080;&#1085;&#1089;&#1077;&#1082;&#1090;&#1086;&#1088;_&#1055;&#1056;&#1045;&#1057;&#1050;&#1054;&#1053;&#1060;\2025\GRAFIK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72;&#1090;&#1072;&#1089;&#1089;\2026\2025\GRAFIK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клиенты!$B$3</c:f>
              <c:strCache>
                <c:ptCount val="1"/>
                <c:pt idx="0">
                  <c:v>Число клиентов</c:v>
                </c:pt>
              </c:strCache>
            </c:strRef>
          </c:tx>
          <c:spPr>
            <a:solidFill>
              <a:srgbClr val="0057A3"/>
            </a:solidFill>
            <a:ln>
              <a:noFill/>
            </a:ln>
            <a:effectLst/>
          </c:spPr>
          <c:invertIfNegative val="0"/>
          <c:cat>
            <c:numRef>
              <c:f>клиенты!$C$2:$G$2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клиенты!$C$3:$G$3</c:f>
              <c:numCache>
                <c:formatCode>General</c:formatCode>
                <c:ptCount val="5"/>
                <c:pt idx="0">
                  <c:v>5246</c:v>
                </c:pt>
                <c:pt idx="1">
                  <c:v>8432.7000000000007</c:v>
                </c:pt>
                <c:pt idx="2">
                  <c:v>11360.2</c:v>
                </c:pt>
                <c:pt idx="3">
                  <c:v>15001.9</c:v>
                </c:pt>
                <c:pt idx="4">
                  <c:v>20739.599999999999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83-4316-923A-65EE064403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297627048"/>
        <c:axId val="218912776"/>
      </c:barChart>
      <c:catAx>
        <c:axId val="297627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8912776"/>
        <c:crosses val="autoZero"/>
        <c:auto val="1"/>
        <c:lblAlgn val="ctr"/>
        <c:lblOffset val="100"/>
        <c:noMultiLvlLbl val="0"/>
      </c:catAx>
      <c:valAx>
        <c:axId val="218912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97627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814180548343136"/>
          <c:y val="8.587885128095081E-2"/>
          <c:w val="0.30780409662709246"/>
          <c:h val="0.8015234975540200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8ABCE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E40-480F-BE3B-EC659DCF2EF9}"/>
              </c:ext>
            </c:extLst>
          </c:dPt>
          <c:dPt>
            <c:idx val="1"/>
            <c:bubble3D val="0"/>
            <c:spPr>
              <a:solidFill>
                <a:srgbClr val="0B5E97">
                  <a:alpha val="76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E40-480F-BE3B-EC659DCF2EF9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E40-480F-BE3B-EC659DCF2EF9}"/>
              </c:ext>
            </c:extLst>
          </c:dPt>
          <c:dPt>
            <c:idx val="3"/>
            <c:bubble3D val="0"/>
            <c:spPr>
              <a:solidFill>
                <a:srgbClr val="0BD9F5">
                  <a:alpha val="47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E40-480F-BE3B-EC659DCF2EF9}"/>
              </c:ext>
            </c:extLst>
          </c:dPt>
          <c:dLbls>
            <c:dLbl>
              <c:idx val="0"/>
              <c:layout>
                <c:manualLayout>
                  <c:x val="3.242396788689432E-2"/>
                  <c:y val="-0.129172511404141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01C406D-C7E3-400A-9286-DF409E02B17D}" type="CATEGORYNAME">
                      <a:rPr lang="ru-RU"/>
                      <a:pPr>
                        <a:defRPr sz="2000"/>
                      </a:pPr>
                      <a:t>[ИМЯ КАТЕГОРИИ]</a:t>
                    </a:fld>
                    <a:r>
                      <a:rPr lang="ru-RU" dirty="0"/>
                      <a:t> </a:t>
                    </a:r>
                  </a:p>
                  <a:p>
                    <a:pPr>
                      <a:defRPr sz="2000"/>
                    </a:pPr>
                    <a:r>
                      <a:rPr lang="ru-RU" b="1" baseline="0" dirty="0"/>
                      <a:t> </a:t>
                    </a:r>
                    <a:fld id="{72E04EBF-2694-4F27-B5C3-00590FFD72F0}" type="VALUE">
                      <a:rPr lang="ru-RU" b="1" baseline="0"/>
                      <a:pPr>
                        <a:defRPr sz="2000"/>
                      </a:pPr>
                      <a:t>[ЗНАЧЕНИЕ]</a:t>
                    </a:fld>
                    <a:r>
                      <a:rPr lang="ru-RU" b="1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08798598770088"/>
                      <c:h val="0.354728622724760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E40-480F-BE3B-EC659DCF2EF9}"/>
                </c:ext>
              </c:extLst>
            </c:dLbl>
            <c:dLbl>
              <c:idx val="1"/>
              <c:layout>
                <c:manualLayout>
                  <c:x val="-2.0075452480492306E-2"/>
                  <c:y val="4.8346300892607781E-2"/>
                </c:manualLayout>
              </c:layout>
              <c:tx>
                <c:rich>
                  <a:bodyPr/>
                  <a:lstStyle/>
                  <a:p>
                    <a:fld id="{F6EEE9FA-C390-4A89-A8E5-DDC1AA1B56EE}" type="CATEGORYNAME">
                      <a:rPr lang="ru-RU">
                        <a:latin typeface="+mn-lt"/>
                      </a:rPr>
                      <a:pPr/>
                      <a:t>[ИМЯ КАТЕГОРИИ]</a:t>
                    </a:fld>
                    <a:endParaRPr lang="ru-RU" dirty="0">
                      <a:latin typeface="+mn-lt"/>
                    </a:endParaRPr>
                  </a:p>
                  <a:p>
                    <a:r>
                      <a:rPr lang="ru-RU" baseline="0" dirty="0">
                        <a:latin typeface="+mn-lt"/>
                      </a:rPr>
                      <a:t> </a:t>
                    </a:r>
                    <a:fld id="{4093B4DA-212F-4BC6-8DAA-C71547782DC8}" type="VALUE">
                      <a:rPr lang="ru-RU" b="1" baseline="0">
                        <a:solidFill>
                          <a:schemeClr val="tx1"/>
                        </a:solidFill>
                        <a:latin typeface="+mn-lt"/>
                      </a:rPr>
                      <a:pPr/>
                      <a:t>[ЗНАЧЕНИЕ]</a:t>
                    </a:fld>
                    <a:r>
                      <a:rPr lang="ru-RU" b="1" baseline="0" dirty="0">
                        <a:solidFill>
                          <a:schemeClr val="tx1"/>
                        </a:solidFill>
                        <a:latin typeface="+mn-lt"/>
                      </a:rPr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E40-480F-BE3B-EC659DCF2EF9}"/>
                </c:ext>
              </c:extLst>
            </c:dLbl>
            <c:dLbl>
              <c:idx val="2"/>
              <c:layout>
                <c:manualLayout>
                  <c:x val="-4.4873237275784038E-2"/>
                  <c:y val="5.10755105894282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8D8FC49-CA93-4235-9F9D-38642188EA4A}" type="CATEGORYNAME">
                      <a:rPr lang="ru-RU"/>
                      <a:pPr>
                        <a:defRPr sz="2000"/>
                      </a:pPr>
                      <a:t>[ИМЯ КАТЕГОРИИ]</a:t>
                    </a:fld>
                    <a:endParaRPr lang="ru-RU" dirty="0"/>
                  </a:p>
                  <a:p>
                    <a:pPr>
                      <a:defRPr sz="2000"/>
                    </a:pPr>
                    <a:r>
                      <a:rPr lang="ru-RU" baseline="0" dirty="0"/>
                      <a:t> </a:t>
                    </a:r>
                    <a:fld id="{9350E080-CB35-4F04-A755-B9EA2573BB7E}" type="VALUE">
                      <a:rPr lang="ru-RU" b="1" baseline="0">
                        <a:solidFill>
                          <a:schemeClr val="tx1"/>
                        </a:solidFill>
                      </a:rPr>
                      <a:pPr>
                        <a:defRPr sz="2000"/>
                      </a:pPr>
                      <a:t>[ЗНАЧЕНИЕ]</a:t>
                    </a:fld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0555676302253"/>
                      <c:h val="0.411785094591389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E40-480F-BE3B-EC659DCF2EF9}"/>
                </c:ext>
              </c:extLst>
            </c:dLbl>
            <c:dLbl>
              <c:idx val="3"/>
              <c:layout>
                <c:manualLayout>
                  <c:x val="5.9096168352148412E-2"/>
                  <c:y val="4.21962432736210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9C055B4-7C4A-40FE-AF3A-89856D64947A}" type="CATEGORYNAME">
                      <a:rPr lang="ru-RU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 </a:t>
                    </a:r>
                    <a:fld id="{07EA6EE7-7522-4133-A264-694BEA827152}" type="VALUE">
                      <a:rPr lang="ru-RU" b="1" baseline="0">
                        <a:solidFill>
                          <a:schemeClr val="tx1"/>
                        </a:solidFill>
                      </a:rPr>
                      <a:pPr>
                        <a:defRPr sz="20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E40-480F-BE3B-EC659DCF2E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финрез2025!$G$10:$G$13</c:f>
              <c:strCache>
                <c:ptCount val="4"/>
                <c:pt idx="0">
                  <c:v>Процентные доходы по кредитам</c:v>
                </c:pt>
                <c:pt idx="1">
                  <c:v>Комиссионные доходы</c:v>
                </c:pt>
                <c:pt idx="2">
                  <c:v>Доходы от операций с иностранной валютой </c:v>
                </c:pt>
                <c:pt idx="3">
                  <c:v>Прочие доходы</c:v>
                </c:pt>
              </c:strCache>
            </c:strRef>
          </c:cat>
          <c:val>
            <c:numRef>
              <c:f>финрез2025!$L$10:$L$13</c:f>
              <c:numCache>
                <c:formatCode>0.0</c:formatCode>
                <c:ptCount val="4"/>
                <c:pt idx="0">
                  <c:v>45.729329445831198</c:v>
                </c:pt>
                <c:pt idx="1">
                  <c:v>18.192338140777025</c:v>
                </c:pt>
                <c:pt idx="2">
                  <c:v>21.821923727634264</c:v>
                </c:pt>
                <c:pt idx="3">
                  <c:v>14.256408685757519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E40-480F-BE3B-EC659DCF2E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51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6997088653426"/>
          <c:y val="3.0152272212209837E-2"/>
          <c:w val="0.81267968927583678"/>
          <c:h val="0.939695455575580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финрез2025!$G$17</c:f>
              <c:strCache>
                <c:ptCount val="1"/>
                <c:pt idx="0">
                  <c:v>Сальдированный финансовый результат 
 (прибыль минус  убыток)</c:v>
                </c:pt>
              </c:strCache>
            </c:strRef>
          </c:tx>
          <c:spPr>
            <a:solidFill>
              <a:srgbClr val="00579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финрез2025!$H$16:$L$16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финрез2025!$H$17:$L$17</c:f>
              <c:numCache>
                <c:formatCode>#\ ##0.0</c:formatCode>
                <c:ptCount val="5"/>
                <c:pt idx="0">
                  <c:v>4</c:v>
                </c:pt>
                <c:pt idx="1">
                  <c:v>24.5</c:v>
                </c:pt>
                <c:pt idx="2">
                  <c:v>26.3</c:v>
                </c:pt>
                <c:pt idx="3">
                  <c:v>33.5</c:v>
                </c:pt>
                <c:pt idx="4">
                  <c:v>35.6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24-4656-B288-F3FFF711E9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98280528"/>
        <c:axId val="297487808"/>
      </c:barChart>
      <c:catAx>
        <c:axId val="298280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7487808"/>
        <c:crosses val="autoZero"/>
        <c:auto val="1"/>
        <c:lblAlgn val="ctr"/>
        <c:lblOffset val="100"/>
        <c:noMultiLvlLbl val="0"/>
      </c:catAx>
      <c:valAx>
        <c:axId val="297487808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298280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6997088653426"/>
          <c:y val="3.0152272212209837E-2"/>
          <c:w val="0.81267968927583678"/>
          <c:h val="0.93969545557558032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97484672"/>
        <c:axId val="297490552"/>
      </c:barChart>
      <c:catAx>
        <c:axId val="297484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7490552"/>
        <c:crosses val="autoZero"/>
        <c:auto val="1"/>
        <c:lblAlgn val="ctr"/>
        <c:lblOffset val="100"/>
        <c:noMultiLvlLbl val="0"/>
      </c:catAx>
      <c:valAx>
        <c:axId val="297490552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297484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322256229478531"/>
          <c:y val="5.7629041307282955E-2"/>
          <c:w val="0.70011685221560604"/>
          <c:h val="0.940034464086460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579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кредитыБ!$A$24:$A$31</c:f>
              <c:strCache>
                <c:ptCount val="8"/>
                <c:pt idx="0">
                  <c:v>Транспорт и связь</c:v>
                </c:pt>
                <c:pt idx="1">
                  <c:v>Промышленность</c:v>
                </c:pt>
                <c:pt idx="2">
                  <c:v>Строительство</c:v>
                </c:pt>
                <c:pt idx="3">
                  <c:v>Сельское хозяйство</c:v>
                </c:pt>
                <c:pt idx="4">
                  <c:v>Прочие</c:v>
                </c:pt>
                <c:pt idx="5">
                  <c:v>Ипотека</c:v>
                </c:pt>
                <c:pt idx="6">
                  <c:v>Торговля</c:v>
                </c:pt>
                <c:pt idx="7">
                  <c:v>Потребительские
 кредиты</c:v>
                </c:pt>
              </c:strCache>
            </c:strRef>
          </c:cat>
          <c:val>
            <c:numRef>
              <c:f>кредитыБ!$B$24:$B$31</c:f>
              <c:numCache>
                <c:formatCode>#\ ##0.0</c:formatCode>
                <c:ptCount val="8"/>
                <c:pt idx="0">
                  <c:v>3</c:v>
                </c:pt>
                <c:pt idx="1">
                  <c:v>3.5</c:v>
                </c:pt>
                <c:pt idx="2">
                  <c:v>3.6</c:v>
                </c:pt>
                <c:pt idx="3">
                  <c:v>9.8000000000000007</c:v>
                </c:pt>
                <c:pt idx="4">
                  <c:v>10.1</c:v>
                </c:pt>
                <c:pt idx="5">
                  <c:v>10.8</c:v>
                </c:pt>
                <c:pt idx="6">
                  <c:v>24</c:v>
                </c:pt>
                <c:pt idx="7">
                  <c:v>35.200000000000003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D7-4B5B-9132-4A1CC21C2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97487416"/>
        <c:axId val="297488592"/>
      </c:barChart>
      <c:catAx>
        <c:axId val="297487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7488592"/>
        <c:crosses val="autoZero"/>
        <c:auto val="1"/>
        <c:lblAlgn val="ctr"/>
        <c:lblOffset val="100"/>
        <c:noMultiLvlLbl val="0"/>
      </c:catAx>
      <c:valAx>
        <c:axId val="297488592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297487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6997088653426"/>
          <c:y val="3.0152272212209837E-2"/>
          <c:w val="0.81267968927583678"/>
          <c:h val="0.93969545557558032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31334528"/>
        <c:axId val="331331784"/>
      </c:barChart>
      <c:catAx>
        <c:axId val="331334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1331784"/>
        <c:crosses val="autoZero"/>
        <c:auto val="1"/>
        <c:lblAlgn val="ctr"/>
        <c:lblOffset val="100"/>
        <c:noMultiLvlLbl val="0"/>
      </c:catAx>
      <c:valAx>
        <c:axId val="331331784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331334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57A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кредитыБ!$A$46:$A$53</c:f>
              <c:strCache>
                <c:ptCount val="8"/>
                <c:pt idx="0">
                  <c:v>Промышленность</c:v>
                </c:pt>
                <c:pt idx="1">
                  <c:v>Строительство</c:v>
                </c:pt>
                <c:pt idx="2">
                  <c:v>Транспорт и связь</c:v>
                </c:pt>
                <c:pt idx="3">
                  <c:v>Ипотека</c:v>
                </c:pt>
                <c:pt idx="4">
                  <c:v>Прочие</c:v>
                </c:pt>
                <c:pt idx="5">
                  <c:v>Торговля</c:v>
                </c:pt>
                <c:pt idx="6">
                  <c:v>Сельское хозяйство</c:v>
                </c:pt>
                <c:pt idx="7">
                  <c:v>Потребительские кредиты</c:v>
                </c:pt>
              </c:strCache>
            </c:strRef>
          </c:cat>
          <c:val>
            <c:numRef>
              <c:f>кредитыБ!$B$46:$B$53</c:f>
              <c:numCache>
                <c:formatCode>#\ ##0.0</c:formatCode>
                <c:ptCount val="8"/>
                <c:pt idx="0">
                  <c:v>0.7</c:v>
                </c:pt>
                <c:pt idx="1">
                  <c:v>3.8</c:v>
                </c:pt>
                <c:pt idx="2">
                  <c:v>4.2</c:v>
                </c:pt>
                <c:pt idx="3">
                  <c:v>5.0999999999999996</c:v>
                </c:pt>
                <c:pt idx="4">
                  <c:v>8.3000000000000007</c:v>
                </c:pt>
                <c:pt idx="5">
                  <c:v>14.4</c:v>
                </c:pt>
                <c:pt idx="6">
                  <c:v>15.8</c:v>
                </c:pt>
                <c:pt idx="7">
                  <c:v>47.7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09-4440-820B-795265DFD8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62716624"/>
        <c:axId val="362718584"/>
      </c:barChart>
      <c:catAx>
        <c:axId val="362716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2718584"/>
        <c:crosses val="autoZero"/>
        <c:auto val="1"/>
        <c:lblAlgn val="ctr"/>
        <c:lblOffset val="100"/>
        <c:noMultiLvlLbl val="0"/>
      </c:catAx>
      <c:valAx>
        <c:axId val="362718584"/>
        <c:scaling>
          <c:orientation val="minMax"/>
        </c:scaling>
        <c:delete val="1"/>
        <c:axPos val="b"/>
        <c:numFmt formatCode="#\ ##0.0" sourceLinked="1"/>
        <c:majorTickMark val="none"/>
        <c:minorTickMark val="none"/>
        <c:tickLblPos val="nextTo"/>
        <c:crossAx val="362716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4FB91-E4E2-4F4A-9549-32C4CD7BFB74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16FCC-19CE-4B9E-95B6-5266DFEBE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7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G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16FCC-19CE-4B9E-95B6-5266DFEBED5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088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25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80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73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CB0BD4-F0ED-727C-F815-226617EBEB0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14" y="5599920"/>
            <a:ext cx="1154084" cy="115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8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C68D218-A970-40C5-A3A7-06B8B12E3CF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788"/>
                    </a14:imgEffect>
                    <a14:imgEffect>
                      <a14:saturation sat="10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66" y="1910081"/>
            <a:ext cx="5467616" cy="3302000"/>
          </a:xfrm>
          <a:prstGeom prst="rect">
            <a:avLst/>
          </a:prstGeom>
        </p:spPr>
      </p:pic>
      <p:sp>
        <p:nvSpPr>
          <p:cNvPr id="6" name="Прямоугольник 15">
            <a:extLst>
              <a:ext uri="{FF2B5EF4-FFF2-40B4-BE49-F238E27FC236}">
                <a16:creationId xmlns:a16="http://schemas.microsoft.com/office/drawing/2014/main" id="{109A796F-F81A-ABB0-5471-8B8640DC882B}"/>
              </a:ext>
            </a:extLst>
          </p:cNvPr>
          <p:cNvSpPr/>
          <p:nvPr/>
        </p:nvSpPr>
        <p:spPr>
          <a:xfrm>
            <a:off x="-16934" y="-31826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B70EBDA-139C-2185-38B3-5C492B7CBC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109" y="431444"/>
            <a:ext cx="1804574" cy="180457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187EE2-260A-28F8-84C2-6997A8F955B1}"/>
              </a:ext>
            </a:extLst>
          </p:cNvPr>
          <p:cNvSpPr txBox="1">
            <a:spLocks/>
          </p:cNvSpPr>
          <p:nvPr/>
        </p:nvSpPr>
        <p:spPr>
          <a:xfrm>
            <a:off x="5503506" y="2409298"/>
            <a:ext cx="6259483" cy="22229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889000">
              <a:lnSpc>
                <a:spcPct val="100000"/>
              </a:lnSpc>
            </a:pPr>
            <a:r>
              <a:rPr lang="ru-RU" sz="2800" b="1" dirty="0">
                <a:solidFill>
                  <a:srgbClr val="00437A"/>
                </a:solidFill>
                <a:ea typeface="+mn-ea"/>
                <a:cs typeface="+mn-cs"/>
              </a:rPr>
              <a:t>Показатели деятельности</a:t>
            </a:r>
          </a:p>
          <a:p>
            <a:pPr algn="ctr" defTabSz="889000">
              <a:lnSpc>
                <a:spcPct val="100000"/>
              </a:lnSpc>
            </a:pPr>
            <a:r>
              <a:rPr lang="ru-RU" sz="2800" b="1" dirty="0">
                <a:solidFill>
                  <a:srgbClr val="00437A"/>
                </a:solidFill>
                <a:ea typeface="+mn-ea"/>
                <a:cs typeface="+mn-cs"/>
              </a:rPr>
              <a:t>коммерческих банков и </a:t>
            </a:r>
          </a:p>
          <a:p>
            <a:pPr algn="ctr" defTabSz="889000">
              <a:lnSpc>
                <a:spcPct val="100000"/>
              </a:lnSpc>
            </a:pPr>
            <a:r>
              <a:rPr lang="ru-RU" sz="2800" b="1" dirty="0">
                <a:solidFill>
                  <a:srgbClr val="00437A"/>
                </a:solidFill>
                <a:ea typeface="+mn-ea"/>
                <a:cs typeface="+mn-cs"/>
              </a:rPr>
              <a:t>небанковских финансово-кредитных организаций (НФКО) </a:t>
            </a:r>
          </a:p>
          <a:p>
            <a:pPr algn="ctr" defTabSz="889000">
              <a:lnSpc>
                <a:spcPct val="100000"/>
              </a:lnSpc>
            </a:pPr>
            <a:r>
              <a:rPr lang="ru-RU" sz="2800" b="1" dirty="0">
                <a:solidFill>
                  <a:srgbClr val="00437A"/>
                </a:solidFill>
                <a:ea typeface="+mn-ea"/>
                <a:cs typeface="+mn-cs"/>
              </a:rPr>
              <a:t>в 2025 году</a:t>
            </a:r>
            <a:endParaRPr lang="ru-RU" altLang="ru-RU" sz="2800" b="1" dirty="0">
              <a:solidFill>
                <a:srgbClr val="00437A"/>
              </a:solidFill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B8C29D-9E21-53BC-C4A2-49B66D1ED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547825"/>
            <a:ext cx="4644278" cy="621771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ru-RU" sz="1600" b="1" dirty="0">
                <a:solidFill>
                  <a:srgbClr val="0057A3"/>
                </a:solidFill>
                <a:latin typeface="+mn-lt"/>
                <a:cs typeface="Times New Roman" panose="02020603050405020304" pitchFamily="18" charset="0"/>
              </a:rPr>
              <a:t>15 мая 2026 года</a:t>
            </a:r>
          </a:p>
          <a:p>
            <a:pPr algn="r"/>
            <a:r>
              <a:rPr lang="ru-RU" sz="1600" b="1" dirty="0">
                <a:solidFill>
                  <a:srgbClr val="0057A3"/>
                </a:solidFill>
                <a:latin typeface="+mn-lt"/>
                <a:cs typeface="Times New Roman" panose="02020603050405020304" pitchFamily="18" charset="0"/>
              </a:rPr>
              <a:t>Управление статистики финансов и цен</a:t>
            </a:r>
            <a:endParaRPr lang="ky-KG" altLang="ru-RU" sz="1600" b="1" dirty="0">
              <a:solidFill>
                <a:srgbClr val="0057A3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8445A718-777E-4F06-8F7B-E60BD67910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582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A41E3-2EAC-84B8-6DE4-0BA65690E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62A41C60-9505-8A7A-5E82-B8180C7F697F}"/>
              </a:ext>
            </a:extLst>
          </p:cNvPr>
          <p:cNvSpPr txBox="1">
            <a:spLocks/>
          </p:cNvSpPr>
          <p:nvPr/>
        </p:nvSpPr>
        <p:spPr>
          <a:xfrm>
            <a:off x="1797353" y="1018112"/>
            <a:ext cx="8578288" cy="438943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panose="05020102010507070707" pitchFamily="18" charset="2"/>
              <a:buNone/>
              <a:defRPr/>
            </a:pP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5EBA11-1743-F159-62C5-572B3B2F29B8}"/>
              </a:ext>
            </a:extLst>
          </p:cNvPr>
          <p:cNvSpPr txBox="1"/>
          <p:nvPr/>
        </p:nvSpPr>
        <p:spPr>
          <a:xfrm>
            <a:off x="923300" y="629186"/>
            <a:ext cx="10206253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Кредиты НФКО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F9185C-19DA-BB98-379C-4B670AE596EC}"/>
              </a:ext>
            </a:extLst>
          </p:cNvPr>
          <p:cNvSpPr txBox="1"/>
          <p:nvPr/>
        </p:nvSpPr>
        <p:spPr>
          <a:xfrm>
            <a:off x="923300" y="1294818"/>
            <a:ext cx="1038057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В 2025 году  НФКО выдано кредитов на сумму </a:t>
            </a:r>
            <a:r>
              <a:rPr lang="ru-RU" altLang="ru-RU" sz="2400" b="1" dirty="0">
                <a:cs typeface="Times New Roman" panose="02020603050405020304" pitchFamily="18" charset="0"/>
              </a:rPr>
              <a:t>102,4</a:t>
            </a:r>
            <a:r>
              <a:rPr lang="ru-RU" altLang="ru-RU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млрд. сомов</a:t>
            </a: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. </a:t>
            </a:r>
          </a:p>
          <a:p>
            <a:pPr marL="342900" indent="-342900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На конец 2025 года объем кредитного портфеля составил  </a:t>
            </a:r>
            <a:b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ru-RU" altLang="ru-RU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67,6 млрд. сомов 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(рост на 27,6%).</a:t>
            </a:r>
          </a:p>
          <a:p>
            <a:pPr marL="342900" indent="-342900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Более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97%</a:t>
            </a: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общего объема кредитов  выдано в национальной валюте. </a:t>
            </a:r>
          </a:p>
          <a:p>
            <a:pPr marL="342900" indent="-342900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На долю кредитования физических лиц пришлось 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94%</a:t>
            </a: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кредитного портфеля.</a:t>
            </a:r>
          </a:p>
          <a:p>
            <a:pPr marL="342900" indent="-342900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Основная доля кредитов заимствована получателями:</a:t>
            </a:r>
          </a:p>
          <a:p>
            <a:pPr marL="1026900" indent="-342900" algn="just" eaLnBrk="1" hangingPunct="1">
              <a:buFont typeface="Wingdings" panose="05000000000000000000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г. Бишкек (34%) </a:t>
            </a:r>
          </a:p>
          <a:p>
            <a:pPr marL="1026900" indent="-342900" algn="just" eaLnBrk="1" hangingPunct="1">
              <a:buFont typeface="Wingdings" panose="05000000000000000000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Ошской области и г. Ош (около 19%) </a:t>
            </a:r>
          </a:p>
          <a:p>
            <a:pPr marL="1026900" indent="-342900" algn="just" eaLnBrk="1" hangingPunct="1">
              <a:buFont typeface="Wingdings" panose="05000000000000000000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Чуйской области (14,4%)</a:t>
            </a:r>
          </a:p>
          <a:p>
            <a:pPr marL="1026900" indent="-342900" algn="just" eaLnBrk="1" hangingPunct="1">
              <a:buFont typeface="Wingdings" panose="05000000000000000000" pitchFamily="2" charset="2"/>
              <a:buChar char="§"/>
            </a:pP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Джалал-Абадской области (12%)</a:t>
            </a:r>
          </a:p>
        </p:txBody>
      </p:sp>
    </p:spTree>
    <p:extLst>
      <p:ext uri="{BB962C8B-B14F-4D97-AF65-F5344CB8AC3E}">
        <p14:creationId xmlns:p14="http://schemas.microsoft.com/office/powerpoint/2010/main" val="965696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991749-7506-11F6-1237-0FB74EDDB757}"/>
              </a:ext>
            </a:extLst>
          </p:cNvPr>
          <p:cNvSpPr txBox="1">
            <a:spLocks/>
          </p:cNvSpPr>
          <p:nvPr/>
        </p:nvSpPr>
        <p:spPr>
          <a:xfrm>
            <a:off x="545596" y="483474"/>
            <a:ext cx="10665743" cy="48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Кредиты НФКО по целям получения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2F04D-8667-F345-5C93-0FD08030BFA5}"/>
              </a:ext>
            </a:extLst>
          </p:cNvPr>
          <p:cNvSpPr txBox="1"/>
          <p:nvPr/>
        </p:nvSpPr>
        <p:spPr>
          <a:xfrm>
            <a:off x="0" y="936777"/>
            <a:ext cx="5558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 i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(в процентах к общему объему кредитов)</a:t>
            </a:r>
            <a:endParaRPr lang="ru-RU" altLang="ru-RU" sz="1800" i="1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7747785" y="1264597"/>
            <a:ext cx="416660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Кредитный портфель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67,6 млрд. сомов</a:t>
            </a:r>
          </a:p>
          <a:p>
            <a:pPr algn="ctr"/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Тройка лидеров по объему:</a:t>
            </a:r>
          </a:p>
          <a:p>
            <a:pPr algn="ctr"/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МКК «</a:t>
            </a:r>
            <a:r>
              <a:rPr lang="ky-KG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М Булак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МФК 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«Салым Финанс»</a:t>
            </a:r>
          </a:p>
          <a:p>
            <a:pPr algn="ctr"/>
            <a:r>
              <a:rPr lang="ky-KG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МКК 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«Байлык Финанс»</a:t>
            </a:r>
            <a:endParaRPr lang="x-none" sz="2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7747785" y="1766621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8060049" y="3886305"/>
            <a:ext cx="3631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20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Доля потребительских кредитов</a:t>
            </a: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8113287" y="3760391"/>
            <a:ext cx="38011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F231B2EC-344C-4DF8-B777-19600AF9D5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3037032"/>
              </p:ext>
            </p:extLst>
          </p:nvPr>
        </p:nvGraphicFramePr>
        <p:xfrm>
          <a:off x="1403405" y="1425610"/>
          <a:ext cx="5057030" cy="463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C87B5183-08B8-4A40-BE7A-4AAEF36E5632}"/>
              </a:ext>
            </a:extLst>
          </p:cNvPr>
          <p:cNvSpPr/>
          <p:nvPr/>
        </p:nvSpPr>
        <p:spPr>
          <a:xfrm rot="19111161">
            <a:off x="9627737" y="4940234"/>
            <a:ext cx="772200" cy="283956"/>
          </a:xfrm>
          <a:prstGeom prst="rightArrow">
            <a:avLst/>
          </a:prstGeom>
          <a:solidFill>
            <a:srgbClr val="0057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342AF84-43CB-4C0E-BF2B-3D76BCA0F382}"/>
              </a:ext>
            </a:extLst>
          </p:cNvPr>
          <p:cNvSpPr/>
          <p:nvPr/>
        </p:nvSpPr>
        <p:spPr>
          <a:xfrm>
            <a:off x="8339785" y="4539272"/>
            <a:ext cx="1133061" cy="111282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2021 год</a:t>
            </a:r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38,3%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0D2BBB8-08FF-4A02-B38B-A657190A54B7}"/>
              </a:ext>
            </a:extLst>
          </p:cNvPr>
          <p:cNvSpPr/>
          <p:nvPr/>
        </p:nvSpPr>
        <p:spPr>
          <a:xfrm>
            <a:off x="10629282" y="4528869"/>
            <a:ext cx="1133061" cy="11066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2025 год</a:t>
            </a:r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47,7%</a:t>
            </a: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23BB4D01-4D70-473E-BC4B-6859010F26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189240"/>
              </p:ext>
            </p:extLst>
          </p:nvPr>
        </p:nvGraphicFramePr>
        <p:xfrm>
          <a:off x="545596" y="1542197"/>
          <a:ext cx="7044497" cy="4516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44686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5B1D9-BA16-2236-4DB4-A75B02690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61401664-1BDD-13EC-B601-38FA88F70D3B}"/>
              </a:ext>
            </a:extLst>
          </p:cNvPr>
          <p:cNvSpPr txBox="1">
            <a:spLocks/>
          </p:cNvSpPr>
          <p:nvPr/>
        </p:nvSpPr>
        <p:spPr>
          <a:xfrm>
            <a:off x="1797353" y="1018112"/>
            <a:ext cx="8578288" cy="438943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4800" dirty="0">
                <a:solidFill>
                  <a:srgbClr val="002060"/>
                </a:solidFill>
                <a:ea typeface="+mj-ea"/>
                <a:cs typeface="Times New Roman" panose="02020603050405020304" pitchFamily="18" charset="0"/>
              </a:rPr>
              <a:t>Спасибо за внимание!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2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06CA7DD7-A429-FB97-1C02-CBFA68ADCB3E}"/>
              </a:ext>
            </a:extLst>
          </p:cNvPr>
          <p:cNvSpPr txBox="1">
            <a:spLocks/>
          </p:cNvSpPr>
          <p:nvPr/>
        </p:nvSpPr>
        <p:spPr>
          <a:xfrm>
            <a:off x="1143000" y="1222310"/>
            <a:ext cx="10296939" cy="4671594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 defTabSz="8890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b="0" dirty="0">
                <a:solidFill>
                  <a:schemeClr val="tx1"/>
                </a:solidFill>
              </a:rPr>
              <a:t>В 2025 году в республике осуществляли деятельность </a:t>
            </a:r>
            <a:br>
              <a:rPr lang="ru-RU" altLang="ru-RU" sz="2400" b="0" dirty="0">
                <a:solidFill>
                  <a:schemeClr val="tx1"/>
                </a:solidFill>
              </a:rPr>
            </a:br>
            <a:r>
              <a:rPr lang="ru-RU" altLang="ru-RU" sz="2400" dirty="0">
                <a:solidFill>
                  <a:schemeClr val="tx1"/>
                </a:solidFill>
              </a:rPr>
              <a:t>22 коммерческих банка</a:t>
            </a:r>
            <a:r>
              <a:rPr lang="ru-RU" altLang="ru-RU" sz="2400" b="0" dirty="0">
                <a:solidFill>
                  <a:schemeClr val="tx1"/>
                </a:solidFill>
              </a:rPr>
              <a:t>, 12 из которых, с участием иностранного капитала.</a:t>
            </a:r>
            <a:endParaRPr lang="en-US" altLang="ru-RU" sz="2400" b="0" dirty="0">
              <a:solidFill>
                <a:schemeClr val="tx1"/>
              </a:solidFill>
            </a:endParaRPr>
          </a:p>
          <a:p>
            <a:pPr algn="just" defTabSz="8890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ru-RU" altLang="ru-RU" sz="900" b="0" dirty="0">
              <a:solidFill>
                <a:schemeClr val="tx1"/>
              </a:solidFill>
            </a:endParaRPr>
          </a:p>
          <a:p>
            <a:pPr marL="457200" indent="-457200" algn="just" defTabSz="8890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b="0" dirty="0">
                <a:solidFill>
                  <a:schemeClr val="tx1"/>
                </a:solidFill>
              </a:rPr>
              <a:t>Кроме того, в процессе ликвидации находятся 2 банка,  а у одного банка отозвана лицензия на осуществление деятельности. </a:t>
            </a:r>
            <a:endParaRPr lang="en-US" altLang="ru-RU" sz="2400" b="0" dirty="0">
              <a:solidFill>
                <a:schemeClr val="tx1"/>
              </a:solidFill>
            </a:endParaRPr>
          </a:p>
          <a:p>
            <a:pPr algn="just" defTabSz="8890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ru-RU" altLang="ru-RU" sz="900" b="0" dirty="0">
              <a:solidFill>
                <a:schemeClr val="tx1"/>
              </a:solidFill>
            </a:endParaRPr>
          </a:p>
          <a:p>
            <a:pPr marL="457200" indent="-457200" algn="just" defTabSz="8890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b="0" dirty="0">
                <a:solidFill>
                  <a:schemeClr val="tx1"/>
                </a:solidFill>
              </a:rPr>
              <a:t>Сеть банковских учреждений представлена </a:t>
            </a:r>
            <a:r>
              <a:rPr lang="ru-RU" altLang="ru-RU" sz="2400" dirty="0">
                <a:solidFill>
                  <a:schemeClr val="tx1"/>
                </a:solidFill>
              </a:rPr>
              <a:t>310 филиалами </a:t>
            </a:r>
            <a:r>
              <a:rPr lang="ru-RU" altLang="ru-RU" sz="2400" b="0" dirty="0">
                <a:solidFill>
                  <a:schemeClr val="tx1"/>
                </a:solidFill>
              </a:rPr>
              <a:t>во всех регионах республики. </a:t>
            </a:r>
            <a:endParaRPr lang="en-US" altLang="ru-RU" sz="2400" b="0" dirty="0">
              <a:solidFill>
                <a:schemeClr val="tx1"/>
              </a:solidFill>
            </a:endParaRPr>
          </a:p>
          <a:p>
            <a:pPr algn="just" defTabSz="8890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ru-RU" altLang="ru-RU" sz="900" b="0" dirty="0">
              <a:solidFill>
                <a:schemeClr val="tx1"/>
              </a:solidFill>
            </a:endParaRPr>
          </a:p>
          <a:p>
            <a:pPr marL="457200" indent="-457200" algn="just" defTabSz="889000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ru-RU" altLang="ru-RU" sz="2400" b="0" dirty="0">
                <a:solidFill>
                  <a:schemeClr val="tx1"/>
                </a:solidFill>
              </a:rPr>
              <a:t>Численность работников, занятых в коммерческих банках составила </a:t>
            </a:r>
            <a:r>
              <a:rPr lang="ru-RU" altLang="ru-RU" sz="2400" dirty="0">
                <a:solidFill>
                  <a:schemeClr val="tx1"/>
                </a:solidFill>
              </a:rPr>
              <a:t>23,7 тыс. человек</a:t>
            </a:r>
            <a:r>
              <a:rPr lang="ru-RU" altLang="ru-RU" sz="2400" b="0" dirty="0">
                <a:solidFill>
                  <a:schemeClr val="tx1"/>
                </a:solidFill>
              </a:rPr>
              <a:t>.</a:t>
            </a:r>
            <a:endParaRPr lang="ru-RU" altLang="ru-RU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6000" lvl="1" indent="0" defTabSz="457200">
              <a:lnSpc>
                <a:spcPct val="120000"/>
              </a:lnSpc>
              <a:spcBef>
                <a:spcPct val="0"/>
              </a:spcBef>
              <a:buNone/>
              <a:defRPr/>
            </a:pPr>
            <a:endParaRPr lang="ru-RU" sz="7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21800" lvl="1" indent="-685800" defTabSz="457200">
              <a:lnSpc>
                <a:spcPct val="120000"/>
              </a:lnSpc>
              <a:spcBef>
                <a:spcPct val="0"/>
              </a:spcBef>
              <a:defRPr/>
            </a:pPr>
            <a:endParaRPr lang="ru-RU" sz="6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EB2639C-FB25-688A-FD5D-77222766473A}"/>
              </a:ext>
            </a:extLst>
          </p:cNvPr>
          <p:cNvSpPr txBox="1">
            <a:spLocks/>
          </p:cNvSpPr>
          <p:nvPr/>
        </p:nvSpPr>
        <p:spPr>
          <a:xfrm>
            <a:off x="657225" y="414498"/>
            <a:ext cx="11108056" cy="9434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1E76660-7FC2-1EBE-128C-73D7969C5D80}"/>
              </a:ext>
            </a:extLst>
          </p:cNvPr>
          <p:cNvSpPr txBox="1">
            <a:spLocks noChangeArrowheads="1"/>
          </p:cNvSpPr>
          <p:nvPr/>
        </p:nvSpPr>
        <p:spPr>
          <a:xfrm>
            <a:off x="1142999" y="467119"/>
            <a:ext cx="8578517" cy="596571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Коммерческие банки</a:t>
            </a:r>
          </a:p>
        </p:txBody>
      </p:sp>
    </p:spTree>
    <p:extLst>
      <p:ext uri="{BB962C8B-B14F-4D97-AF65-F5344CB8AC3E}">
        <p14:creationId xmlns:p14="http://schemas.microsoft.com/office/powerpoint/2010/main" val="301109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991749-7506-11F6-1237-0FB74EDDB757}"/>
              </a:ext>
            </a:extLst>
          </p:cNvPr>
          <p:cNvSpPr txBox="1">
            <a:spLocks/>
          </p:cNvSpPr>
          <p:nvPr/>
        </p:nvSpPr>
        <p:spPr>
          <a:xfrm>
            <a:off x="545596" y="483474"/>
            <a:ext cx="9248775" cy="48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a typeface="+mn-ea"/>
                <a:cs typeface="Times New Roman" panose="02020603050405020304" pitchFamily="18" charset="0"/>
              </a:rPr>
              <a:t>Число счетов клиентов банков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2F04D-8667-F345-5C93-0FD08030BFA5}"/>
              </a:ext>
            </a:extLst>
          </p:cNvPr>
          <p:cNvSpPr txBox="1"/>
          <p:nvPr/>
        </p:nvSpPr>
        <p:spPr>
          <a:xfrm>
            <a:off x="657225" y="931509"/>
            <a:ext cx="45434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 i="1" dirty="0"/>
              <a:t>(</a:t>
            </a:r>
            <a:r>
              <a:rPr lang="ru-RU" altLang="ru-RU" sz="1800" i="1" dirty="0"/>
              <a:t>тыс. единиц)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7396743" y="4244999"/>
            <a:ext cx="4402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57A3"/>
                </a:solidFill>
                <a:cs typeface="Times New Roman" panose="02020603050405020304" pitchFamily="18" charset="0"/>
              </a:rPr>
              <a:t>1</a:t>
            </a:r>
            <a:r>
              <a:rPr lang="ru-RU" sz="5400" b="1" dirty="0">
                <a:solidFill>
                  <a:srgbClr val="0057A3"/>
                </a:solidFill>
                <a:cs typeface="Times New Roman" panose="02020603050405020304" pitchFamily="18" charset="0"/>
              </a:rPr>
              <a:t>38,2</a:t>
            </a:r>
            <a:r>
              <a:rPr lang="en-US" sz="5400" b="1" dirty="0">
                <a:solidFill>
                  <a:srgbClr val="0057A3"/>
                </a:solidFill>
                <a:cs typeface="Times New Roman" panose="02020603050405020304" pitchFamily="18" charset="0"/>
              </a:rPr>
              <a:t>%</a:t>
            </a:r>
            <a:endParaRPr lang="x-none" sz="5400" b="1" dirty="0">
              <a:solidFill>
                <a:srgbClr val="0057A3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DB3A04-4269-7EFF-2BA9-5AD406F98588}"/>
              </a:ext>
            </a:extLst>
          </p:cNvPr>
          <p:cNvSpPr txBox="1"/>
          <p:nvPr/>
        </p:nvSpPr>
        <p:spPr>
          <a:xfrm>
            <a:off x="7396743" y="1465255"/>
            <a:ext cx="4795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20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Число счетов клиентов банков</a:t>
            </a:r>
            <a:endParaRPr lang="x-none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algn="ctr"/>
            <a:endParaRPr lang="x-none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7112879" y="1553213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FEB25A3-AF6B-4E3D-E15E-E2680CF185C8}"/>
              </a:ext>
            </a:extLst>
          </p:cNvPr>
          <p:cNvSpPr txBox="1"/>
          <p:nvPr/>
        </p:nvSpPr>
        <p:spPr>
          <a:xfrm>
            <a:off x="7239741" y="2003970"/>
            <a:ext cx="48477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20,7 млн. счетов</a:t>
            </a:r>
          </a:p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(95,5% - физические лица)</a:t>
            </a:r>
            <a:endParaRPr lang="x-none" sz="2800" b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7239741" y="3730476"/>
            <a:ext cx="4402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20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Темп роста (2025г. к 2024г.) </a:t>
            </a:r>
            <a:endParaRPr lang="x-none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7396743" y="3567677"/>
            <a:ext cx="452260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497892F-56C3-4011-809C-AF6D73F957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276638"/>
              </p:ext>
            </p:extLst>
          </p:nvPr>
        </p:nvGraphicFramePr>
        <p:xfrm>
          <a:off x="466240" y="1623225"/>
          <a:ext cx="6569042" cy="4303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370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E73FD-A87F-4B8C-AF69-9716E8C8A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16F836-0CFB-9ADB-E198-BC26225843A5}"/>
              </a:ext>
            </a:extLst>
          </p:cNvPr>
          <p:cNvSpPr txBox="1"/>
          <p:nvPr/>
        </p:nvSpPr>
        <p:spPr>
          <a:xfrm>
            <a:off x="775253" y="503853"/>
            <a:ext cx="9233451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Доходы коммерческих банков 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B8083B-3CF2-5E73-E7CF-5BB3B4350032}"/>
              </a:ext>
            </a:extLst>
          </p:cNvPr>
          <p:cNvSpPr txBox="1"/>
          <p:nvPr/>
        </p:nvSpPr>
        <p:spPr>
          <a:xfrm>
            <a:off x="622663" y="1171642"/>
            <a:ext cx="109466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2800" dirty="0">
                <a:cs typeface="Times New Roman" panose="02020603050405020304" pitchFamily="18" charset="0"/>
              </a:rPr>
              <a:t>Доходы банков в 2025 году составили </a:t>
            </a:r>
            <a:r>
              <a:rPr lang="ru-RU" altLang="ru-RU" sz="2800" b="1" dirty="0">
                <a:cs typeface="Times New Roman" panose="02020603050405020304" pitchFamily="18" charset="0"/>
              </a:rPr>
              <a:t>150,2</a:t>
            </a:r>
            <a:r>
              <a:rPr lang="ru-RU" altLang="ru-RU" sz="2800" dirty="0"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млрд. сомов, </a:t>
            </a:r>
            <a:r>
              <a:rPr lang="ru-RU" altLang="ru-RU" sz="2800" dirty="0">
                <a:solidFill>
                  <a:schemeClr val="tx1"/>
                </a:solidFill>
                <a:cs typeface="Times New Roman" panose="02020603050405020304" pitchFamily="18" charset="0"/>
              </a:rPr>
              <a:t>увеличившись </a:t>
            </a:r>
            <a:r>
              <a:rPr lang="ru-RU" altLang="ru-RU" sz="2800" dirty="0">
                <a:cs typeface="Times New Roman" panose="02020603050405020304" pitchFamily="18" charset="0"/>
              </a:rPr>
              <a:t>по сравнению с 2024 годом на 28,2%.</a:t>
            </a:r>
            <a:endParaRPr lang="ru-RU" sz="1800" dirty="0">
              <a:latin typeface="+mj-lt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83863E81-90CA-4C36-BB82-0EA6CA38F0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6688315"/>
              </p:ext>
            </p:extLst>
          </p:nvPr>
        </p:nvGraphicFramePr>
        <p:xfrm>
          <a:off x="1214335" y="2258008"/>
          <a:ext cx="9386040" cy="4096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8145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991749-7506-11F6-1237-0FB74EDDB757}"/>
              </a:ext>
            </a:extLst>
          </p:cNvPr>
          <p:cNvSpPr txBox="1">
            <a:spLocks/>
          </p:cNvSpPr>
          <p:nvPr/>
        </p:nvSpPr>
        <p:spPr>
          <a:xfrm>
            <a:off x="545596" y="483474"/>
            <a:ext cx="9248775" cy="48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a typeface="+mn-ea"/>
                <a:cs typeface="Times New Roman" panose="02020603050405020304" pitchFamily="18" charset="0"/>
              </a:rPr>
              <a:t>Финансовые результаты коммерческих банков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2F04D-8667-F345-5C93-0FD08030BFA5}"/>
              </a:ext>
            </a:extLst>
          </p:cNvPr>
          <p:cNvSpPr txBox="1"/>
          <p:nvPr/>
        </p:nvSpPr>
        <p:spPr>
          <a:xfrm>
            <a:off x="0" y="1078094"/>
            <a:ext cx="5558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 i="1" dirty="0"/>
              <a:t>(</a:t>
            </a:r>
            <a:r>
              <a:rPr lang="ru-RU" altLang="ru-RU" sz="1800" i="1" dirty="0"/>
              <a:t>млрд. сомов)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6550529" y="3737225"/>
            <a:ext cx="509587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Лидеры</a:t>
            </a:r>
          </a:p>
          <a:p>
            <a:pPr algn="ctr"/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ОАО «</a:t>
            </a:r>
            <a:r>
              <a:rPr lang="ru-RU" sz="3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АБанк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ky-KG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ОАО «</a:t>
            </a:r>
            <a:r>
              <a:rPr lang="ky-KG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Мбанк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ky-KG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ОАО 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Элдик Банк</a:t>
            </a:r>
            <a:r>
              <a:rPr lang="ru-RU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x-none" sz="32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DB3A04-4269-7EFF-2BA9-5AD406F98588}"/>
              </a:ext>
            </a:extLst>
          </p:cNvPr>
          <p:cNvSpPr txBox="1"/>
          <p:nvPr/>
        </p:nvSpPr>
        <p:spPr>
          <a:xfrm>
            <a:off x="7239741" y="1164170"/>
            <a:ext cx="4232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2025 год</a:t>
            </a:r>
          </a:p>
          <a:p>
            <a:pPr algn="ctr"/>
            <a:endParaRPr lang="x-none" sz="20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6823446" y="1766621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FEB25A3-AF6B-4E3D-E15E-E2680CF185C8}"/>
              </a:ext>
            </a:extLst>
          </p:cNvPr>
          <p:cNvSpPr txBox="1"/>
          <p:nvPr/>
        </p:nvSpPr>
        <p:spPr>
          <a:xfrm>
            <a:off x="6974628" y="1874160"/>
            <a:ext cx="49522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rgbClr val="C00000"/>
                </a:solidFill>
                <a:cs typeface="Times New Roman" panose="02020603050405020304" pitchFamily="18" charset="0"/>
              </a:rPr>
              <a:t>35,6 млрд. сомов прибыли  </a:t>
            </a:r>
            <a:endParaRPr lang="x-none" sz="3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6985376" y="2809878"/>
            <a:ext cx="46610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28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Рост объема за 5 лет:</a:t>
            </a:r>
          </a:p>
          <a:p>
            <a:pPr algn="ctr"/>
            <a:r>
              <a:rPr lang="ky-KG" sz="28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 в 9 раз</a:t>
            </a:r>
            <a:endParaRPr lang="x-none" sz="2800" b="1" i="1" dirty="0">
              <a:solidFill>
                <a:schemeClr val="tx2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7239741" y="3781831"/>
            <a:ext cx="452260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F231B2EC-344C-4DF8-B777-19600AF9D5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1663186"/>
              </p:ext>
            </p:extLst>
          </p:nvPr>
        </p:nvGraphicFramePr>
        <p:xfrm>
          <a:off x="545596" y="1465256"/>
          <a:ext cx="6277850" cy="463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6210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A273E-CBEB-892B-D522-D23B433E8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E18EF-B87E-46FF-27E1-C0DD5725A743}"/>
              </a:ext>
            </a:extLst>
          </p:cNvPr>
          <p:cNvSpPr txBox="1"/>
          <p:nvPr/>
        </p:nvSpPr>
        <p:spPr>
          <a:xfrm>
            <a:off x="765728" y="465755"/>
            <a:ext cx="1060828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altLang="ru-RU" sz="30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Депозиты населения и кредиты коммерческих банков</a:t>
            </a:r>
            <a:endParaRPr lang="ru-RU" sz="30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A98E87-6707-F448-2B12-3DB0F3D0526E}"/>
              </a:ext>
            </a:extLst>
          </p:cNvPr>
          <p:cNvSpPr txBox="1"/>
          <p:nvPr/>
        </p:nvSpPr>
        <p:spPr>
          <a:xfrm>
            <a:off x="622663" y="1102923"/>
            <a:ext cx="10946674" cy="5032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В 2025 году к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оличество счетов населения в банках составило 19,8 </a:t>
            </a:r>
            <a:r>
              <a:rPr 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миллионов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, увеличившись за</a:t>
            </a:r>
            <a:r>
              <a:rPr lang="ky-KG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год на 5,3 млн., что обусловлено развитием системы мобильного банкинга.  </a:t>
            </a:r>
            <a:endParaRPr lang="ru-RU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На депозитные счета в банки за 2025 год привлечено (с учетом оттока) средств населения на сумму </a:t>
            </a:r>
            <a:r>
              <a:rPr lang="ru-RU" altLang="ru-RU" sz="2400" b="1" dirty="0">
                <a:cs typeface="Times New Roman" panose="02020603050405020304" pitchFamily="18" charset="0"/>
              </a:rPr>
              <a:t>85</a:t>
            </a:r>
            <a:r>
              <a:rPr lang="ru-RU" altLang="ru-RU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 млрд. сомов</a:t>
            </a: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.  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Остаток вкладов населения на 1.01.2026 года  достиг почти </a:t>
            </a:r>
            <a:r>
              <a:rPr lang="ru-RU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355 млрд. сомов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</a:p>
          <a:p>
            <a:pPr marL="342900" lvl="0" indent="-342900" eaLnBrk="1" hangingPunct="1"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Объем кредитов, выданный банками в 2025 году </a:t>
            </a:r>
            <a:r>
              <a:rPr lang="ru-RU" altLang="ru-RU" sz="2400" dirty="0">
                <a:cs typeface="Times New Roman" panose="02020603050405020304" pitchFamily="18" charset="0"/>
              </a:rPr>
              <a:t>составил </a:t>
            </a:r>
            <a:r>
              <a:rPr lang="ru-RU" altLang="ru-RU" sz="2400" b="1" dirty="0">
                <a:cs typeface="Times New Roman" panose="02020603050405020304" pitchFamily="18" charset="0"/>
              </a:rPr>
              <a:t>518,2 </a:t>
            </a:r>
            <a:r>
              <a:rPr lang="ru-RU" altLang="ru-RU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млрд. сомов</a:t>
            </a:r>
            <a:r>
              <a:rPr lang="ru-RU" altLang="ru-RU" sz="2400" dirty="0">
                <a:solidFill>
                  <a:schemeClr val="tx1"/>
                </a:solidFill>
                <a:cs typeface="Times New Roman" panose="02020603050405020304" pitchFamily="18" charset="0"/>
              </a:rPr>
              <a:t>. </a:t>
            </a:r>
            <a:endParaRPr lang="ru-RU" altLang="ru-RU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Открытый кредитный портфель на конец года 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достиг почти </a:t>
            </a:r>
            <a:r>
              <a:rPr lang="ru-RU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507 млрд. сомов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, увеличившись за год в 1,5 раза.</a:t>
            </a:r>
            <a:endParaRPr lang="ru-RU" sz="2400" b="0" dirty="0">
              <a:solidFill>
                <a:schemeClr val="tx1"/>
              </a:solidFill>
              <a:highlight>
                <a:srgbClr val="FFFF00"/>
              </a:highlight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cs typeface="Times New Roman" panose="02020603050405020304" pitchFamily="18" charset="0"/>
              </a:rPr>
              <a:t>Более половины (55% от общего 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объема) кредитов пришлось на заемщиков г.Бишкек (279 млрд. сомов). </a:t>
            </a:r>
            <a:endParaRPr lang="ru-RU" sz="2400" dirty="0">
              <a:solidFill>
                <a:schemeClr val="tx1"/>
              </a:solidFill>
            </a:endParaRPr>
          </a:p>
          <a:p>
            <a:pPr marL="342900" indent="-342900" eaLnBrk="1" hangingPunct="1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На кредиты физическим лицам пришлось  </a:t>
            </a:r>
            <a:r>
              <a:rPr lang="ru-RU" altLang="ru-RU" sz="2400" b="1" dirty="0">
                <a:cs typeface="Times New Roman" panose="02020603050405020304" pitchFamily="18" charset="0"/>
              </a:rPr>
              <a:t>65</a:t>
            </a:r>
            <a:r>
              <a:rPr lang="ru-RU" altLang="ru-RU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%</a:t>
            </a:r>
            <a:r>
              <a:rPr lang="ru-RU" alt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кредитного портфеля.</a:t>
            </a:r>
            <a:r>
              <a:rPr lang="ru-RU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endParaRPr lang="ru-RU" altLang="ru-RU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9547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05F3-41B6-A340-FD3F-FF70C4F35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9991749-7506-11F6-1237-0FB74EDDB757}"/>
              </a:ext>
            </a:extLst>
          </p:cNvPr>
          <p:cNvSpPr txBox="1">
            <a:spLocks/>
          </p:cNvSpPr>
          <p:nvPr/>
        </p:nvSpPr>
        <p:spPr>
          <a:xfrm>
            <a:off x="545596" y="483474"/>
            <a:ext cx="10665743" cy="48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eaLnBrk="1" hangingPunct="1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Кредиты коммерческих банков по целям получения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2F04D-8667-F345-5C93-0FD08030BFA5}"/>
              </a:ext>
            </a:extLst>
          </p:cNvPr>
          <p:cNvSpPr txBox="1"/>
          <p:nvPr/>
        </p:nvSpPr>
        <p:spPr>
          <a:xfrm>
            <a:off x="0" y="936777"/>
            <a:ext cx="5558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0" i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(в процентах к общему объему кредитов)</a:t>
            </a:r>
            <a:endParaRPr lang="ru-RU" altLang="ru-RU" sz="1800" i="1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44981AA-C859-0AB8-DCF7-837E45098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54165" y="2057957"/>
            <a:ext cx="29977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D88729-E85F-C14E-72A2-9988224A73C5}"/>
              </a:ext>
            </a:extLst>
          </p:cNvPr>
          <p:cNvSpPr txBox="1"/>
          <p:nvPr/>
        </p:nvSpPr>
        <p:spPr>
          <a:xfrm>
            <a:off x="8113287" y="1264597"/>
            <a:ext cx="349631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Кредитный портфель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506,9 млрд. сомов</a:t>
            </a:r>
          </a:p>
          <a:p>
            <a:pPr algn="ctr"/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Лидеры по объему:</a:t>
            </a:r>
          </a:p>
          <a:p>
            <a:pPr algn="ctr"/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ОАО «</a:t>
            </a:r>
            <a:r>
              <a:rPr lang="ky-KG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Мбанк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en-US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ОАО 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АБанк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ky-KG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ОАО 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Элдик Банк</a:t>
            </a:r>
            <a:r>
              <a:rPr lang="ru-R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x-none" sz="20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087EE47-7E40-678F-55FC-88B78A670A17}"/>
              </a:ext>
            </a:extLst>
          </p:cNvPr>
          <p:cNvCxnSpPr>
            <a:cxnSpLocks/>
          </p:cNvCxnSpPr>
          <p:nvPr/>
        </p:nvCxnSpPr>
        <p:spPr>
          <a:xfrm>
            <a:off x="7747785" y="1766621"/>
            <a:ext cx="0" cy="394120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5217637-DAA9-C22A-E728-E55515FA6EA5}"/>
              </a:ext>
            </a:extLst>
          </p:cNvPr>
          <p:cNvSpPr txBox="1"/>
          <p:nvPr/>
        </p:nvSpPr>
        <p:spPr>
          <a:xfrm>
            <a:off x="8060049" y="3886305"/>
            <a:ext cx="3631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2000" b="1" i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Доля потребительских кредитов</a:t>
            </a: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9C2A0E52-6330-9F81-FFCA-BF55F83F88C9}"/>
              </a:ext>
            </a:extLst>
          </p:cNvPr>
          <p:cNvCxnSpPr>
            <a:cxnSpLocks/>
          </p:cNvCxnSpPr>
          <p:nvPr/>
        </p:nvCxnSpPr>
        <p:spPr>
          <a:xfrm>
            <a:off x="8113287" y="3760391"/>
            <a:ext cx="38011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F231B2EC-344C-4DF8-B777-19600AF9D5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3037032"/>
              </p:ext>
            </p:extLst>
          </p:nvPr>
        </p:nvGraphicFramePr>
        <p:xfrm>
          <a:off x="1403405" y="1425610"/>
          <a:ext cx="5057030" cy="463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24F0D2F8-C04A-4A0B-80E5-68B3C6FCF8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919564"/>
              </p:ext>
            </p:extLst>
          </p:nvPr>
        </p:nvGraphicFramePr>
        <p:xfrm>
          <a:off x="603063" y="1341016"/>
          <a:ext cx="6912577" cy="4564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C87B5183-08B8-4A40-BE7A-4AAEF36E5632}"/>
              </a:ext>
            </a:extLst>
          </p:cNvPr>
          <p:cNvSpPr/>
          <p:nvPr/>
        </p:nvSpPr>
        <p:spPr>
          <a:xfrm rot="19111161">
            <a:off x="9627736" y="5038936"/>
            <a:ext cx="772200" cy="283956"/>
          </a:xfrm>
          <a:prstGeom prst="rightArrow">
            <a:avLst/>
          </a:prstGeom>
          <a:solidFill>
            <a:srgbClr val="0057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342AF84-43CB-4C0E-BF2B-3D76BCA0F382}"/>
              </a:ext>
            </a:extLst>
          </p:cNvPr>
          <p:cNvSpPr/>
          <p:nvPr/>
        </p:nvSpPr>
        <p:spPr>
          <a:xfrm>
            <a:off x="8339785" y="4539272"/>
            <a:ext cx="1133061" cy="111282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2021 год</a:t>
            </a:r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12%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0D2BBB8-08FF-4A02-B38B-A657190A54B7}"/>
              </a:ext>
            </a:extLst>
          </p:cNvPr>
          <p:cNvSpPr/>
          <p:nvPr/>
        </p:nvSpPr>
        <p:spPr>
          <a:xfrm>
            <a:off x="10629282" y="4528869"/>
            <a:ext cx="1133061" cy="11066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2025 год</a:t>
            </a:r>
          </a:p>
          <a:p>
            <a:pPr algn="ctr"/>
            <a:endParaRPr lang="ru-RU" sz="800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35,2%</a:t>
            </a:r>
          </a:p>
        </p:txBody>
      </p:sp>
    </p:spTree>
    <p:extLst>
      <p:ext uri="{BB962C8B-B14F-4D97-AF65-F5344CB8AC3E}">
        <p14:creationId xmlns:p14="http://schemas.microsoft.com/office/powerpoint/2010/main" val="2722737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A6A27-E1A7-FDB1-1E53-606393452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3507B3D3-7EC7-1831-23B4-A8E005D8555A}"/>
              </a:ext>
            </a:extLst>
          </p:cNvPr>
          <p:cNvSpPr txBox="1">
            <a:spLocks/>
          </p:cNvSpPr>
          <p:nvPr/>
        </p:nvSpPr>
        <p:spPr>
          <a:xfrm>
            <a:off x="1797353" y="1018112"/>
            <a:ext cx="8578288" cy="438943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panose="05020102010507070707" pitchFamily="18" charset="2"/>
              <a:buNone/>
              <a:defRPr/>
            </a:pP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47DF4D-3E0F-5168-6532-B97C1E67ECF3}"/>
              </a:ext>
            </a:extLst>
          </p:cNvPr>
          <p:cNvSpPr txBox="1"/>
          <p:nvPr/>
        </p:nvSpPr>
        <p:spPr>
          <a:xfrm>
            <a:off x="546755" y="407448"/>
            <a:ext cx="1075830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30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Небанковские финансово-кредитные организации (НФКО)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D55424-82DE-DCD6-45A3-471F1F44AAED}"/>
              </a:ext>
            </a:extLst>
          </p:cNvPr>
          <p:cNvSpPr txBox="1"/>
          <p:nvPr/>
        </p:nvSpPr>
        <p:spPr>
          <a:xfrm>
            <a:off x="956949" y="887579"/>
            <a:ext cx="10278101" cy="5863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В 2025 году в республике функционировало 532 небанковских финансово-кредитных организации, в том числе:</a:t>
            </a: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ru-RU" altLang="ru-RU" sz="2200" b="1" dirty="0">
                <a:cs typeface="Times New Roman" panose="02020603050405020304" pitchFamily="18" charset="0"/>
              </a:rPr>
              <a:t>309 ломбардов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1</a:t>
            </a: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32 микрокредитных организации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9</a:t>
            </a: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0</a:t>
            </a:r>
            <a:r>
              <a:rPr lang="en-US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кредитных союзов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1 специализированная финансово-кредитная организация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По территории республики </a:t>
            </a:r>
            <a:r>
              <a:rPr lang="ru-RU" altLang="ru-RU" sz="2200" dirty="0">
                <a:cs typeface="Times New Roman" panose="02020603050405020304" pitchFamily="18" charset="0"/>
              </a:rPr>
              <a:t>осуществлял деятельность </a:t>
            </a: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441 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их филиал</a:t>
            </a: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. 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Численность занятых в них работников составила  около </a:t>
            </a:r>
            <a:r>
              <a:rPr lang="ru-RU" alt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>6 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тыс. человек.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Количество клиентов (юридических и физических лиц)  составило </a:t>
            </a:r>
            <a:r>
              <a:rPr lang="ru-RU" altLang="ru-RU" sz="2200" b="1" dirty="0">
                <a:cs typeface="Times New Roman" panose="02020603050405020304" pitchFamily="18" charset="0"/>
              </a:rPr>
              <a:t>921,2 </a:t>
            </a:r>
            <a:r>
              <a:rPr lang="ru-RU" altLang="ru-RU" sz="2200" dirty="0">
                <a:solidFill>
                  <a:schemeClr val="tx1"/>
                </a:solidFill>
                <a:cs typeface="Times New Roman" panose="02020603050405020304" pitchFamily="18" charset="0"/>
              </a:rPr>
              <a:t>тысячи.</a:t>
            </a:r>
            <a:r>
              <a:rPr lang="ru-RU" altLang="ru-RU" sz="2200" dirty="0">
                <a:cs typeface="Times New Roman" panose="02020603050405020304" pitchFamily="18" charset="0"/>
              </a:rPr>
              <a:t> </a:t>
            </a:r>
            <a:endParaRPr lang="en-US" altLang="ru-RU" sz="2200" dirty="0">
              <a:cs typeface="Times New Roman" panose="02020603050405020304" pitchFamily="18" charset="0"/>
            </a:endParaRPr>
          </a:p>
          <a:p>
            <a:pPr marL="720000">
              <a:spcBef>
                <a:spcPts val="600"/>
              </a:spcBef>
            </a:pPr>
            <a:r>
              <a:rPr lang="en-US" altLang="ru-RU" sz="2200" dirty="0">
                <a:cs typeface="Times New Roman" panose="02020603050405020304" pitchFamily="18" charset="0"/>
              </a:rPr>
              <a:t>35,7% </a:t>
            </a:r>
            <a:r>
              <a:rPr lang="ru-RU" altLang="ru-RU" sz="2200" dirty="0">
                <a:cs typeface="Times New Roman" panose="02020603050405020304" pitchFamily="18" charset="0"/>
              </a:rPr>
              <a:t>общего числа клиентов приходится на г. Бишкек,  </a:t>
            </a:r>
            <a:endParaRPr lang="en-US" altLang="ru-RU" sz="2200" dirty="0">
              <a:cs typeface="Times New Roman" panose="02020603050405020304" pitchFamily="18" charset="0"/>
            </a:endParaRPr>
          </a:p>
          <a:p>
            <a:pPr marL="720000">
              <a:spcBef>
                <a:spcPts val="600"/>
              </a:spcBef>
            </a:pPr>
            <a:r>
              <a:rPr lang="ru-RU" altLang="ru-RU" sz="2200" dirty="0">
                <a:cs typeface="Times New Roman" panose="02020603050405020304" pitchFamily="18" charset="0"/>
              </a:rPr>
              <a:t>1</a:t>
            </a:r>
            <a:r>
              <a:rPr lang="en-US" altLang="ru-RU" sz="2200" dirty="0">
                <a:cs typeface="Times New Roman" panose="02020603050405020304" pitchFamily="18" charset="0"/>
              </a:rPr>
              <a:t>7,1</a:t>
            </a:r>
            <a:r>
              <a:rPr lang="ru-RU" altLang="ru-RU" sz="2200" dirty="0">
                <a:cs typeface="Times New Roman" panose="02020603050405020304" pitchFamily="18" charset="0"/>
              </a:rPr>
              <a:t>% - Ошскую область и г. Ош, </a:t>
            </a:r>
            <a:endParaRPr lang="en-US" altLang="ru-RU" sz="2200" dirty="0">
              <a:cs typeface="Times New Roman" panose="02020603050405020304" pitchFamily="18" charset="0"/>
            </a:endParaRPr>
          </a:p>
          <a:p>
            <a:pPr marL="720000">
              <a:spcBef>
                <a:spcPts val="600"/>
              </a:spcBef>
            </a:pPr>
            <a:r>
              <a:rPr lang="ru-RU" altLang="ru-RU" sz="2200" dirty="0">
                <a:cs typeface="Times New Roman" panose="02020603050405020304" pitchFamily="18" charset="0"/>
              </a:rPr>
              <a:t>1</a:t>
            </a:r>
            <a:r>
              <a:rPr lang="en-US" altLang="ru-RU" sz="2200" dirty="0">
                <a:cs typeface="Times New Roman" panose="02020603050405020304" pitchFamily="18" charset="0"/>
              </a:rPr>
              <a:t>4,4</a:t>
            </a:r>
            <a:r>
              <a:rPr lang="ru-RU" altLang="ru-RU" sz="2200" dirty="0">
                <a:cs typeface="Times New Roman" panose="02020603050405020304" pitchFamily="18" charset="0"/>
              </a:rPr>
              <a:t>% - Чуйскую область,</a:t>
            </a:r>
          </a:p>
          <a:p>
            <a:pPr marL="720000">
              <a:spcBef>
                <a:spcPts val="600"/>
              </a:spcBef>
            </a:pPr>
            <a:r>
              <a:rPr lang="ru-RU" altLang="ru-RU" sz="2200" dirty="0">
                <a:cs typeface="Times New Roman" panose="02020603050405020304" pitchFamily="18" charset="0"/>
              </a:rPr>
              <a:t>1</a:t>
            </a:r>
            <a:r>
              <a:rPr lang="en-US" altLang="ru-RU" sz="2200" dirty="0">
                <a:cs typeface="Times New Roman" panose="02020603050405020304" pitchFamily="18" charset="0"/>
              </a:rPr>
              <a:t>2,3</a:t>
            </a:r>
            <a:r>
              <a:rPr lang="ru-RU" altLang="ru-RU" sz="2200" dirty="0">
                <a:cs typeface="Times New Roman" panose="02020603050405020304" pitchFamily="18" charset="0"/>
              </a:rPr>
              <a:t>% - Джалал-Абадскую область.</a:t>
            </a:r>
            <a:endParaRPr lang="en-US" altLang="ru-RU" sz="2200" dirty="0">
              <a:cs typeface="Times New Roman" panose="02020603050405020304" pitchFamily="18" charset="0"/>
            </a:endParaRPr>
          </a:p>
          <a:p>
            <a:pPr marL="720000">
              <a:spcBef>
                <a:spcPts val="600"/>
              </a:spcBef>
            </a:pPr>
            <a:r>
              <a:rPr lang="ru-RU" altLang="ru-RU" sz="2200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159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239F0-BE25-1D4B-85BC-EC58C4C42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1B1FDA5A-AB73-747C-CC9D-0912540740C5}"/>
              </a:ext>
            </a:extLst>
          </p:cNvPr>
          <p:cNvSpPr txBox="1">
            <a:spLocks/>
          </p:cNvSpPr>
          <p:nvPr/>
        </p:nvSpPr>
        <p:spPr>
          <a:xfrm>
            <a:off x="1797353" y="1018112"/>
            <a:ext cx="8578288" cy="438943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panose="05020102010507070707" pitchFamily="18" charset="2"/>
              <a:buNone/>
              <a:defRPr/>
            </a:pP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3D8A10-8586-4789-02A5-88DEAE445359}"/>
              </a:ext>
            </a:extLst>
          </p:cNvPr>
          <p:cNvSpPr txBox="1"/>
          <p:nvPr/>
        </p:nvSpPr>
        <p:spPr>
          <a:xfrm>
            <a:off x="1062446" y="629186"/>
            <a:ext cx="10437127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Times New Roman" panose="02020603050405020304" pitchFamily="18" charset="0"/>
              </a:rPr>
              <a:t>Доходы и прибыль НФКО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C605AA-FA41-521E-232D-E3BF56142DD3}"/>
              </a:ext>
            </a:extLst>
          </p:cNvPr>
          <p:cNvSpPr txBox="1"/>
          <p:nvPr/>
        </p:nvSpPr>
        <p:spPr>
          <a:xfrm>
            <a:off x="961053" y="1450451"/>
            <a:ext cx="1026449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Доходы НФКО в 20</a:t>
            </a:r>
            <a:r>
              <a:rPr lang="en-US" altLang="ru-RU" sz="2400" dirty="0">
                <a:cs typeface="Times New Roman" panose="02020603050405020304" pitchFamily="18" charset="0"/>
              </a:rPr>
              <a:t>2</a:t>
            </a:r>
            <a:r>
              <a:rPr lang="ru-RU" altLang="ru-RU" sz="2400" dirty="0">
                <a:cs typeface="Times New Roman" panose="02020603050405020304" pitchFamily="18" charset="0"/>
              </a:rPr>
              <a:t>5 году составили </a:t>
            </a:r>
            <a:r>
              <a:rPr lang="ru-RU" altLang="ru-RU" sz="2400" b="1" dirty="0">
                <a:cs typeface="Times New Roman" panose="02020603050405020304" pitchFamily="18" charset="0"/>
              </a:rPr>
              <a:t>20,8 млрд. сомов, </a:t>
            </a:r>
            <a:r>
              <a:rPr lang="ru-RU" altLang="ru-RU" sz="2400" dirty="0">
                <a:cs typeface="Times New Roman" panose="02020603050405020304" pitchFamily="18" charset="0"/>
              </a:rPr>
              <a:t>увеличившись по сравнению с 2024 годом на 20,2</a:t>
            </a:r>
            <a:r>
              <a:rPr lang="en-US" altLang="ru-RU" sz="2400" dirty="0">
                <a:cs typeface="Times New Roman" panose="02020603050405020304" pitchFamily="18" charset="0"/>
              </a:rPr>
              <a:t>%</a:t>
            </a:r>
            <a:r>
              <a:rPr lang="ru-RU" altLang="ru-RU" sz="2400" dirty="0"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По итогам 2025 года получено </a:t>
            </a:r>
            <a:r>
              <a:rPr lang="ru-RU" altLang="ru-RU" sz="2400" b="1" dirty="0">
                <a:cs typeface="Times New Roman" panose="02020603050405020304" pitchFamily="18" charset="0"/>
              </a:rPr>
              <a:t>6,7 млрд. сомов </a:t>
            </a:r>
            <a:r>
              <a:rPr lang="ru-RU" altLang="ru-RU" sz="2400" dirty="0">
                <a:cs typeface="Times New Roman" panose="02020603050405020304" pitchFamily="18" charset="0"/>
              </a:rPr>
              <a:t>прибыли, что на 34</a:t>
            </a:r>
            <a:r>
              <a:rPr lang="en-US" altLang="ru-RU" sz="2400" dirty="0">
                <a:cs typeface="Times New Roman" panose="02020603050405020304" pitchFamily="18" charset="0"/>
              </a:rPr>
              <a:t>,2</a:t>
            </a:r>
            <a:r>
              <a:rPr lang="ru-RU" altLang="ru-RU" sz="2400" dirty="0">
                <a:cs typeface="Times New Roman" panose="02020603050405020304" pitchFamily="18" charset="0"/>
              </a:rPr>
              <a:t>% превысило объем предыдущего года. 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Завершили год с прибылью 57% организаций, с убытками – 15%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Около</a:t>
            </a:r>
            <a:r>
              <a:rPr lang="ru-RU" altLang="ru-RU" sz="2400" b="1" dirty="0">
                <a:cs typeface="Times New Roman" panose="02020603050405020304" pitchFamily="18" charset="0"/>
              </a:rPr>
              <a:t> 84% </a:t>
            </a:r>
            <a:r>
              <a:rPr lang="ru-RU" altLang="ru-RU" sz="2400" dirty="0">
                <a:cs typeface="Times New Roman" panose="02020603050405020304" pitchFamily="18" charset="0"/>
              </a:rPr>
              <a:t>общего объема прибыли получено микрокредитными организациями, </a:t>
            </a:r>
            <a:r>
              <a:rPr lang="ru-RU" altLang="ru-RU" sz="2400" b="1" dirty="0">
                <a:cs typeface="Times New Roman" panose="02020603050405020304" pitchFamily="18" charset="0"/>
              </a:rPr>
              <a:t>15% </a:t>
            </a:r>
            <a:r>
              <a:rPr lang="ru-RU" altLang="ru-RU" sz="2400" dirty="0">
                <a:cs typeface="Times New Roman" panose="02020603050405020304" pitchFamily="18" charset="0"/>
              </a:rPr>
              <a:t>- ломбардами.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400" dirty="0">
                <a:cs typeface="Times New Roman" panose="02020603050405020304" pitchFamily="18" charset="0"/>
              </a:rPr>
              <a:t>Лидером по числу клиентов и объему прибыли в секторе НФКО является   "Микрокредитная Компания "М Булак"</a:t>
            </a:r>
          </a:p>
        </p:txBody>
      </p:sp>
    </p:spTree>
    <p:extLst>
      <p:ext uri="{BB962C8B-B14F-4D97-AF65-F5344CB8AC3E}">
        <p14:creationId xmlns:p14="http://schemas.microsoft.com/office/powerpoint/2010/main" val="2915555766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5875</TotalTime>
  <Words>734</Words>
  <Application>Microsoft Office PowerPoint</Application>
  <PresentationFormat>Широкоэкранный</PresentationFormat>
  <Paragraphs>115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DIN Pro Bold</vt:lpstr>
      <vt:lpstr>Times New Roman</vt:lpstr>
      <vt:lpstr>Wingdings</vt:lpstr>
      <vt:lpstr>Wingdings 2</vt:lpstr>
      <vt:lpstr>Обложка</vt:lpstr>
      <vt:lpstr>1_Обложка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Proto</dc:creator>
  <cp:lastModifiedBy>Малика Абдукадирова</cp:lastModifiedBy>
  <cp:revision>186</cp:revision>
  <cp:lastPrinted>2025-01-13T09:08:38Z</cp:lastPrinted>
  <dcterms:created xsi:type="dcterms:W3CDTF">2024-10-02T10:12:32Z</dcterms:created>
  <dcterms:modified xsi:type="dcterms:W3CDTF">2026-05-14T04:03:26Z</dcterms:modified>
</cp:coreProperties>
</file>