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9" r:id="rId3"/>
    <p:sldId id="285" r:id="rId4"/>
    <p:sldId id="300" r:id="rId5"/>
    <p:sldId id="289" r:id="rId6"/>
    <p:sldId id="280" r:id="rId7"/>
    <p:sldId id="277" r:id="rId8"/>
    <p:sldId id="302" r:id="rId9"/>
    <p:sldId id="266" r:id="rId10"/>
  </p:sldIdLst>
  <p:sldSz cx="9144000" cy="6858000" type="screen4x3"/>
  <p:notesSz cx="6954838" cy="93091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7" autoAdjust="0"/>
    <p:restoredTop sz="94624" autoAdjust="0"/>
  </p:normalViewPr>
  <p:slideViewPr>
    <p:cSldViewPr>
      <p:cViewPr varScale="1">
        <p:scale>
          <a:sx n="110" d="100"/>
          <a:sy n="110" d="100"/>
        </p:scale>
        <p:origin x="168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3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5000000000000001E-2"/>
          <c:y val="5.0925925925925923E-2"/>
          <c:w val="0.59882086614173224"/>
          <c:h val="0.8981481481481481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 b="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5000000000000001E-2"/>
          <c:y val="5.0925925925925923E-2"/>
          <c:w val="0.59882086614173224"/>
          <c:h val="0.8981481481481481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2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4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Lbls>
            <c:dLbl>
              <c:idx val="0"/>
              <c:tx>
                <c:rich>
                  <a:bodyPr/>
                  <a:lstStyle/>
                  <a:p>
                    <a:fld id="{0258F712-ABCE-4997-813D-D0422817A1B0}" type="VALUE">
                      <a:rPr lang="en-US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8CD-4CE9-8EE4-4B56DDB37C7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45B3D7D-6859-4D6A-AAB6-CEC0A0BB69A8}" type="VALUE">
                      <a:rPr lang="en-US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8CD-4CE9-8EE4-4B56DDB37C7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8.3403737968508501E-2"/>
                  <c:y val="7.7015404678825256E-2"/>
                </c:manualLayout>
              </c:layout>
              <c:tx>
                <c:rich>
                  <a:bodyPr/>
                  <a:lstStyle/>
                  <a:p>
                    <a:fld id="{3B91D5B4-574D-407D-8F14-739630F29EF6}" type="VALUE">
                      <a:rPr lang="en-US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8CD-4CE9-8EE4-4B56DDB37C7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7ABBDFD-1B6F-41DA-965B-081E18428223}" type="VALUE">
                      <a:rPr lang="en-US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8CD-4CE9-8EE4-4B56DDB37C7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D67384AC-0A17-4BB5-9B3F-6ACB77ED8E10}" type="VALUE">
                      <a:rPr lang="en-US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8CD-4CE9-8EE4-4B56DDB37C7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предшкола!$A$15:$A$19</c:f>
              <c:strCache>
                <c:ptCount val="5"/>
                <c:pt idx="0">
                  <c:v>240 сааттык программа боюнча</c:v>
                </c:pt>
                <c:pt idx="1">
                  <c:v>480 сааттык программа боюнча</c:v>
                </c:pt>
                <c:pt idx="2">
                  <c:v>мектептерге чейинки уюмдарда</c:v>
                </c:pt>
                <c:pt idx="3">
                  <c:v>"Эненин мектебинде", мектептердин алдындагы даярдоо курстарында</c:v>
                </c:pt>
                <c:pt idx="4">
                  <c:v>Кичинекей балдардын өнүгүшү үчүн уюштурулган уюмдарда</c:v>
                </c:pt>
              </c:strCache>
            </c:strRef>
          </c:cat>
          <c:val>
            <c:numRef>
              <c:f>предшкола!$B$15:$B$19</c:f>
              <c:numCache>
                <c:formatCode>0.0</c:formatCode>
                <c:ptCount val="5"/>
                <c:pt idx="0">
                  <c:v>51.580072926442753</c:v>
                </c:pt>
                <c:pt idx="1">
                  <c:v>19.277043555856423</c:v>
                </c:pt>
                <c:pt idx="2">
                  <c:v>28.22437958675016</c:v>
                </c:pt>
                <c:pt idx="3">
                  <c:v>0.72541809621982545</c:v>
                </c:pt>
                <c:pt idx="4">
                  <c:v>0.19308583473083374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81-4358-B8C5-55365CFD02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4610295825716335"/>
          <c:y val="2.7711705503233781E-2"/>
          <c:w val="0.33786346971548614"/>
          <c:h val="0.95238145964745236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 b="1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887954312916476E-4"/>
          <c:y val="4.9415676791254151E-2"/>
          <c:w val="0.60029337513722414"/>
          <c:h val="0.906402375700989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255905061439152"/>
          <c:y val="0.12492046379907755"/>
          <c:w val="0.365056642439263"/>
          <c:h val="0.74230847847659764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7886888343036417E-2"/>
          <c:y val="5.0756985191115322E-2"/>
          <c:w val="0.58321223729994098"/>
          <c:h val="0.9492430148088848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1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2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Pt>
            <c:idx val="3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4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5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Lbls>
            <c:dLbl>
              <c:idx val="0"/>
              <c:tx>
                <c:rich>
                  <a:bodyPr/>
                  <a:lstStyle/>
                  <a:p>
                    <a:fld id="{A02F810A-60A8-424B-81A0-D78B3D221185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886-4A1D-BB4F-75B72E3FBE1B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3201421-F597-4EAB-86D0-B8069DC487EB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886-4A1D-BB4F-75B72E3FBE1B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095BA25F-D863-4B4B-A294-B29560EA2210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886-4A1D-BB4F-75B72E3FBE1B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907689D-B9D0-4D50-8614-5EBB546A5BF8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886-4A1D-BB4F-75B72E3FBE1B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A3176E5A-0C5B-426A-802B-54D35A119797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6886-4A1D-BB4F-75B72E3FBE1B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1.3693226121608667E-2"/>
                  <c:y val="-1.0794077286829219E-2"/>
                </c:manualLayout>
              </c:layout>
              <c:tx>
                <c:rich>
                  <a:bodyPr/>
                  <a:lstStyle/>
                  <a:p>
                    <a:fld id="{1B66FB15-9D34-4792-8934-D1DD0A0442E0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886-4A1D-BB4F-75B72E3FBE1B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0.11446143470162862"/>
                  <c:y val="7.9224243871281519E-2"/>
                </c:manualLayout>
              </c:layout>
              <c:tx>
                <c:rich>
                  <a:bodyPr/>
                  <a:lstStyle/>
                  <a:p>
                    <a:fld id="{DAD37C1A-67BE-43A3-B24F-10E6B89F67F3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A01-45CC-8417-ACA11BE7FE7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1EC75546-5910-4860-9222-C495D26616DF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6886-4A1D-BB4F-75B72E3FBE1B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спуз!$A$30:$A$37</c:f>
              <c:strCache>
                <c:ptCount val="8"/>
                <c:pt idx="0">
                  <c:v>Экономика жана башкаруу</c:v>
                </c:pt>
                <c:pt idx="1">
                  <c:v>Саламаттыкты сактоо</c:v>
                </c:pt>
                <c:pt idx="2">
                  <c:v>Гуманитардык жана социалдык адистер</c:v>
                </c:pt>
                <c:pt idx="3">
                  <c:v>Информатика жана эсептөө техникасы</c:v>
                </c:pt>
                <c:pt idx="4">
                  <c:v>Техникалык адистиги</c:v>
                </c:pt>
                <c:pt idx="5">
                  <c:v>Айыл жана балык чарбасы</c:v>
                </c:pt>
                <c:pt idx="6">
                  <c:v>Билим берүү</c:v>
                </c:pt>
                <c:pt idx="7">
                  <c:v>Башкалар</c:v>
                </c:pt>
              </c:strCache>
            </c:strRef>
          </c:cat>
          <c:val>
            <c:numRef>
              <c:f>спуз!$B$30:$B$37</c:f>
              <c:numCache>
                <c:formatCode>0</c:formatCode>
                <c:ptCount val="8"/>
                <c:pt idx="0">
                  <c:v>16.335332171447142</c:v>
                </c:pt>
                <c:pt idx="1">
                  <c:v>16.683898029716719</c:v>
                </c:pt>
                <c:pt idx="2">
                  <c:v>12</c:v>
                </c:pt>
                <c:pt idx="3">
                  <c:v>6.6581986825392141</c:v>
                </c:pt>
                <c:pt idx="4">
                  <c:v>15</c:v>
                </c:pt>
                <c:pt idx="5">
                  <c:v>2.3336188816353056</c:v>
                </c:pt>
                <c:pt idx="6">
                  <c:v>25.510294508610759</c:v>
                </c:pt>
                <c:pt idx="7">
                  <c:v>5.4411721265471309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A01-45CC-8417-ACA11BE7FE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618176887017799"/>
          <c:y val="5.0626465067371292E-2"/>
          <c:w val="0.3240329525036445"/>
          <c:h val="0.92810863309700309"/>
        </c:manualLayout>
      </c:layout>
      <c:overlay val="0"/>
      <c:txPr>
        <a:bodyPr/>
        <a:lstStyle/>
        <a:p>
          <a:pPr>
            <a:defRPr sz="1500" b="1"/>
          </a:pPr>
          <a:endParaRPr lang="ru-RU"/>
        </a:p>
      </c:txPr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6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020916272439702E-2"/>
          <c:y val="9.0216421083373202E-2"/>
          <c:w val="0.60095409551177581"/>
          <c:h val="0.852323060095672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1460004656894773"/>
          <c:y val="1.3638438723944319E-2"/>
          <c:w val="0.37614079723766641"/>
          <c:h val="0.95760481541523323"/>
        </c:manualLayout>
      </c:layout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2000" b="1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8909777650400795E-2"/>
          <c:y val="2.4215545045203946E-2"/>
          <c:w val="0.54208732421919092"/>
          <c:h val="0.94445297179079679"/>
        </c:manualLayout>
      </c:layout>
      <c:pieChart>
        <c:varyColors val="1"/>
        <c:ser>
          <c:idx val="0"/>
          <c:order val="0"/>
          <c:dPt>
            <c:idx val="1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</c:spPr>
          </c:dPt>
          <c:dPt>
            <c:idx val="2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3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</c:spPr>
          </c:dPt>
          <c:dPt>
            <c:idx val="4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</c:spPr>
          </c:dPt>
          <c:dPt>
            <c:idx val="5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</c:spPr>
          </c:dPt>
          <c:dPt>
            <c:idx val="6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Lbls>
            <c:dLbl>
              <c:idx val="0"/>
              <c:tx>
                <c:rich>
                  <a:bodyPr/>
                  <a:lstStyle/>
                  <a:p>
                    <a:fld id="{7C632A98-3320-404A-A83C-104D969F1229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F4BB-4CB9-BE4D-48018E9C76E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B6FF666-5D3A-4FE4-B218-3F511616BD0F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4BB-4CB9-BE4D-48018E9C76E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2849B35-1AC4-4DAB-9633-3F09B32D9252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4BB-4CB9-BE4D-48018E9C76E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CE2FDF06-0105-4C84-AAE5-A45FF0BE1C74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4BB-4CB9-BE4D-48018E9C76E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F25BF5A-1152-4D07-9DE7-CB473D54B524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F4BB-4CB9-BE4D-48018E9C76E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A1AC0FCE-42A8-49FC-BD7F-512B84E12588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4BB-4CB9-BE4D-48018E9C76E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240CD1C6-DE4A-4D0A-8A8E-61D13EADF022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F4BB-4CB9-BE4D-48018E9C76E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6EF3FF18-FB93-4E7A-B467-E43D77623356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F4BB-4CB9-BE4D-48018E9C76E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вузы!$A$45:$A$52</c:f>
              <c:strCache>
                <c:ptCount val="8"/>
                <c:pt idx="0">
                  <c:v>Табигый жана математика илимдер боюнча адистер</c:v>
                </c:pt>
                <c:pt idx="1">
                  <c:v>Гуманитардык жана социалдык илимдер</c:v>
                </c:pt>
                <c:pt idx="2">
                  <c:v>Экономика боюнча адистер</c:v>
                </c:pt>
                <c:pt idx="3">
                  <c:v>Юридикалык адистер</c:v>
                </c:pt>
                <c:pt idx="4">
                  <c:v>Медициналык адистер</c:v>
                </c:pt>
                <c:pt idx="5">
                  <c:v>Педагогикалык илимдер</c:v>
                </c:pt>
                <c:pt idx="6">
                  <c:v>Техникалык илимдер</c:v>
                </c:pt>
                <c:pt idx="7">
                  <c:v>Айыл чарба илимдери, тейлөө кызматтар жана башкалар</c:v>
                </c:pt>
              </c:strCache>
            </c:strRef>
          </c:cat>
          <c:val>
            <c:numRef>
              <c:f>вузы!$B$45:$B$52</c:f>
              <c:numCache>
                <c:formatCode>0</c:formatCode>
                <c:ptCount val="8"/>
                <c:pt idx="0">
                  <c:v>5.7378872120730735</c:v>
                </c:pt>
                <c:pt idx="1">
                  <c:v>22.668784749801429</c:v>
                </c:pt>
                <c:pt idx="2">
                  <c:v>12.791104050833995</c:v>
                </c:pt>
                <c:pt idx="3">
                  <c:v>7.6505162827640989</c:v>
                </c:pt>
                <c:pt idx="4">
                  <c:v>17.636219221604449</c:v>
                </c:pt>
                <c:pt idx="5">
                  <c:v>16.162033359809371</c:v>
                </c:pt>
                <c:pt idx="6">
                  <c:v>13.32486100079428</c:v>
                </c:pt>
                <c:pt idx="7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3E7-48CF-8AD0-28E87EEDDB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571711456472979"/>
          <c:y val="2.5789078789184631E-2"/>
          <c:w val="0.35385864483504192"/>
          <c:h val="0.9073539678025403"/>
        </c:manualLayout>
      </c:layout>
      <c:overlay val="0"/>
      <c:txPr>
        <a:bodyPr/>
        <a:lstStyle/>
        <a:p>
          <a:pPr>
            <a:defRPr sz="1400">
              <a:latin typeface="Kyrghyz Times" pitchFamily="2" charset="0"/>
            </a:defRPr>
          </a:pPr>
          <a:endParaRPr lang="ru-RU"/>
        </a:p>
      </c:txPr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6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3277" cy="465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39941" y="0"/>
            <a:ext cx="3013277" cy="465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BAA7FB1-2D49-4887-9932-73D8803C6E8E}" type="datetimeFigureOut">
              <a:rPr lang="ru-RU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8842383"/>
            <a:ext cx="3013277" cy="465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39941" y="8842383"/>
            <a:ext cx="3013277" cy="465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0878422-017F-4346-8A43-B7DDEB6E4D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057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3277" cy="465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39941" y="0"/>
            <a:ext cx="3013277" cy="465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8A46A8-7D08-4DEF-8CD5-FF119CEEF28E}" type="datetimeFigureOut">
              <a:rPr lang="ru-RU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5252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94999" y="4421935"/>
            <a:ext cx="5564841" cy="4188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8842383"/>
            <a:ext cx="3013277" cy="465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39941" y="8842383"/>
            <a:ext cx="3013277" cy="465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15457D7-3011-4340-BD02-9FAA2FC4DB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5579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9FAFBB5-85E4-449C-871F-F14DFD2F6A6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721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F0340EA-5330-476E-916E-034F036A356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80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906504C-C70D-422F-8942-79D25BE23B2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816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76D44CD-2FAB-4CE8-9748-E2622E3790B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6449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76D44CD-2FAB-4CE8-9748-E2622E3790B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59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9258574-5630-4697-9C26-4D9492112AD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986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57ACA1-766A-41B6-8601-2221F817752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121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17087-06F5-4681-84FD-2ABD77313487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93CC0-35FF-499A-A3F3-B1F56AC7D6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650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3BC15-76E2-4F42-AB5F-DB78713B75C7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88477-57C7-4C5A-AF63-BC6505253E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65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CC311-A508-45CD-9B7E-C7E4CE5A5B2F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2743D-FCCE-440B-A07F-C0A03204E2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805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C478A-A05E-4A49-957D-65363CF7A5AA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BD470-16DF-49D2-B089-AD92736E63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981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3725D-F2FD-493D-AF49-DD999DB0BE88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5900B-9A16-41A5-BF92-CC7A77C956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897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E1A47-EA96-4FAE-87E3-73815F714679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EF6A1-F16B-4E93-A30F-1E59E6073D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448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7D383-4E2E-40E6-ADE9-46DEFA946542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2DC5-82E2-416B-93AE-4A25AF3F7C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447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5EDEB-90BA-474E-8F80-B71A1EAB223B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C450E-E7FD-4DF0-9A0A-9DC771568F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55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CBE8C-7AE3-41E0-A2EA-EB8B911314C4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73A33-6BF8-498E-A61C-366BC1C357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970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790D7-FBD2-496B-92C1-13AF5F631C11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FA725-76F8-4B1D-9634-EDCEE64622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989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9F848-A347-4564-84D8-4A8389B22D87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2FD8F-E096-4DF8-B6F3-EE31C83E0A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310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789629-047E-4B12-8658-33965BB839D1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00EBC8-165D-44F4-A604-DED070D47A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989279" y="188640"/>
            <a:ext cx="7987680" cy="1362669"/>
          </a:xfrm>
        </p:spPr>
        <p:txBody>
          <a:bodyPr/>
          <a:lstStyle/>
          <a:p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Кыргыз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Республикасынын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Улуттук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статистикалык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комитети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Kyrghyz Times" pitchFamily="2" charset="0"/>
                <a:cs typeface="Times New Roman" pitchFamily="18" charset="0"/>
              </a:rPr>
            </a:br>
            <a:r>
              <a:rPr lang="ky-KG" sz="2000" b="1" dirty="0" smtClean="0">
                <a:latin typeface="Kyrghyz Times" pitchFamily="2" charset="0"/>
                <a:cs typeface="Times New Roman" pitchFamily="18" charset="0"/>
              </a:rPr>
              <a:t>Кыргыз Республикасынын 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2019-жылдын январь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айындагы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социалдык-экономикалык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абалынын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жыйынтыгы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боюнча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br>
              <a:rPr lang="ru-RU" sz="2000" b="1" dirty="0" smtClean="0">
                <a:latin typeface="Kyrghyz Times" pitchFamily="2" charset="0"/>
                <a:cs typeface="Times New Roman" pitchFamily="18" charset="0"/>
              </a:rPr>
            </a:b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пресс-конференция 12-февраль 2019-ж.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1844675"/>
            <a:ext cx="7993063" cy="4392613"/>
          </a:xfrm>
        </p:spPr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7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defRPr/>
            </a:pPr>
            <a:r>
              <a:rPr lang="ru-RU" sz="60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Кыргыз</a:t>
            </a:r>
            <a:r>
              <a:rPr lang="ru-RU" sz="6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Республикасынын</a:t>
            </a:r>
            <a:r>
              <a:rPr lang="ru-RU" sz="6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билим</a:t>
            </a:r>
            <a:r>
              <a:rPr lang="ru-RU" sz="6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берүү</a:t>
            </a:r>
            <a:r>
              <a:rPr lang="ru-RU" sz="6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чөйрөсүндөгү</a:t>
            </a:r>
            <a:r>
              <a:rPr lang="ru-RU" sz="6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негизги</a:t>
            </a:r>
            <a:r>
              <a:rPr lang="ru-RU" sz="6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тенденциялар</a:t>
            </a:r>
            <a:r>
              <a:rPr lang="ru-RU" sz="6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жөнүндө</a:t>
            </a:r>
            <a:r>
              <a:rPr lang="ru-RU" sz="6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маалымат</a:t>
            </a:r>
            <a:endParaRPr lang="ru-RU" sz="60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65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ru-RU" sz="2900" b="1" dirty="0" err="1" smtClean="0">
                <a:solidFill>
                  <a:schemeClr val="tx1"/>
                </a:solidFill>
                <a:latin typeface="Kyrghyz Times" pitchFamily="2" charset="0"/>
                <a:cs typeface="Times New Roman" pitchFamily="18" charset="0"/>
              </a:rPr>
              <a:t>Социалдык</a:t>
            </a:r>
            <a:r>
              <a:rPr lang="ru-RU" sz="2900" b="1" dirty="0" smtClean="0">
                <a:solidFill>
                  <a:schemeClr val="tx1"/>
                </a:solidFill>
                <a:latin typeface="Kyrghyz Times" pitchFamily="2" charset="0"/>
                <a:cs typeface="Times New Roman" pitchFamily="18" charset="0"/>
              </a:rPr>
              <a:t> статистика </a:t>
            </a:r>
            <a:r>
              <a:rPr lang="ru-RU" sz="2900" b="1" dirty="0" err="1" smtClean="0">
                <a:solidFill>
                  <a:schemeClr val="tx1"/>
                </a:solidFill>
                <a:latin typeface="Kyrghyz Times" pitchFamily="2" charset="0"/>
                <a:cs typeface="Times New Roman" pitchFamily="18" charset="0"/>
              </a:rPr>
              <a:t>бөлүмү </a:t>
            </a:r>
            <a:r>
              <a:rPr lang="ru-RU" sz="2900" b="1" dirty="0" smtClean="0">
                <a:solidFill>
                  <a:schemeClr val="tx1"/>
                </a:solidFill>
                <a:latin typeface="Kyrghyz Times" pitchFamily="2" charset="0"/>
                <a:cs typeface="Times New Roman" pitchFamily="18" charset="0"/>
              </a:rPr>
              <a:t>КР </a:t>
            </a:r>
            <a:r>
              <a:rPr lang="ru-RU" sz="2900" b="1" dirty="0" err="1" smtClean="0">
                <a:solidFill>
                  <a:schemeClr val="tx1"/>
                </a:solidFill>
                <a:latin typeface="Kyrghyz Times" pitchFamily="2" charset="0"/>
                <a:cs typeface="Times New Roman" pitchFamily="18" charset="0"/>
              </a:rPr>
              <a:t>Улутстатком</a:t>
            </a:r>
            <a:endParaRPr lang="ru-RU" sz="2900" b="1" dirty="0" smtClean="0">
              <a:solidFill>
                <a:schemeClr val="tx1"/>
              </a:solidFill>
              <a:latin typeface="Kyrghyz Times" pitchFamily="2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2052" name="Picture 2" descr="logo NS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15888"/>
            <a:ext cx="955675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8208912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latin typeface="Kyrghyz Times" pitchFamily="2" charset="0"/>
                <a:cs typeface="Times New Roman" pitchFamily="18" charset="0"/>
              </a:rPr>
              <a:t>1-таблица: </a:t>
            </a:r>
            <a:r>
              <a:rPr lang="ru-RU" sz="2700" b="1" dirty="0" err="1">
                <a:latin typeface="Kyrghyz Times" pitchFamily="2" charset="0"/>
                <a:cs typeface="Times New Roman" pitchFamily="18" charset="0"/>
              </a:rPr>
              <a:t>Жалпы</a:t>
            </a:r>
            <a:r>
              <a:rPr lang="ru-RU" sz="27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700" b="1" dirty="0" err="1">
                <a:latin typeface="Kyrghyz Times" pitchFamily="2" charset="0"/>
                <a:cs typeface="Times New Roman" pitchFamily="18" charset="0"/>
              </a:rPr>
              <a:t>билим</a:t>
            </a:r>
            <a:r>
              <a:rPr lang="ru-RU" sz="27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700" b="1" dirty="0" err="1">
                <a:latin typeface="Kyrghyz Times" pitchFamily="2" charset="0"/>
                <a:cs typeface="Times New Roman" pitchFamily="18" charset="0"/>
              </a:rPr>
              <a:t>берүүчү</a:t>
            </a:r>
            <a:r>
              <a:rPr lang="ru-RU" sz="27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700" b="1" dirty="0" err="1">
                <a:latin typeface="Kyrghyz Times" pitchFamily="2" charset="0"/>
                <a:cs typeface="Times New Roman" pitchFamily="18" charset="0"/>
              </a:rPr>
              <a:t>мектептердин</a:t>
            </a:r>
            <a:r>
              <a:rPr lang="ru-RU" sz="2700" b="1" dirty="0">
                <a:latin typeface="Kyrghyz Times" pitchFamily="2" charset="0"/>
                <a:cs typeface="Times New Roman" pitchFamily="18" charset="0"/>
              </a:rPr>
              <a:t/>
            </a:r>
            <a:br>
              <a:rPr lang="ru-RU" sz="2700" b="1" dirty="0">
                <a:latin typeface="Kyrghyz Times" pitchFamily="2" charset="0"/>
                <a:cs typeface="Times New Roman" pitchFamily="18" charset="0"/>
              </a:rPr>
            </a:br>
            <a:r>
              <a:rPr lang="ru-RU" sz="27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700" b="1" dirty="0" smtClean="0">
                <a:latin typeface="Kyrghyz Times" pitchFamily="2" charset="0"/>
                <a:cs typeface="Times New Roman" pitchFamily="18" charset="0"/>
              </a:rPr>
              <a:t>                      </a:t>
            </a:r>
            <a:r>
              <a:rPr lang="ru-RU" sz="2700" b="1" dirty="0" err="1" smtClean="0">
                <a:latin typeface="Kyrghyz Times" pitchFamily="2" charset="0"/>
                <a:cs typeface="Times New Roman" pitchFamily="18" charset="0"/>
              </a:rPr>
              <a:t>жана</a:t>
            </a:r>
            <a:r>
              <a:rPr lang="ru-RU" sz="27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latin typeface="Kyrghyz Times" pitchFamily="2" charset="0"/>
                <a:cs typeface="Times New Roman" pitchFamily="18" charset="0"/>
              </a:rPr>
              <a:t>алардагы</a:t>
            </a:r>
            <a:r>
              <a:rPr lang="ru-RU" sz="27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700" b="1" dirty="0" err="1">
                <a:latin typeface="Kyrghyz Times" pitchFamily="2" charset="0"/>
                <a:cs typeface="Times New Roman" pitchFamily="18" charset="0"/>
              </a:rPr>
              <a:t>окуучулардын</a:t>
            </a:r>
            <a:r>
              <a:rPr lang="ru-RU" sz="2700" b="1" dirty="0">
                <a:latin typeface="Kyrghyz Times" pitchFamily="2" charset="0"/>
                <a:cs typeface="Times New Roman" pitchFamily="18" charset="0"/>
              </a:rPr>
              <a:t> саны</a:t>
            </a:r>
            <a:r>
              <a:rPr lang="ru-RU" sz="2800" b="1" dirty="0">
                <a:latin typeface="Kyrghyz Times" pitchFamily="2" charset="0"/>
                <a:cs typeface="Times New Roman" pitchFamily="18" charset="0"/>
              </a:rPr>
              <a:t/>
            </a:r>
            <a:br>
              <a:rPr lang="ru-RU" sz="2800" b="1" dirty="0">
                <a:latin typeface="Kyrghyz Times" pitchFamily="2" charset="0"/>
                <a:cs typeface="Times New Roman" pitchFamily="18" charset="0"/>
              </a:rPr>
            </a:br>
            <a:r>
              <a:rPr lang="ru-RU" sz="2000" i="1" dirty="0">
                <a:latin typeface="Kyrghyz Times" pitchFamily="2" charset="0"/>
                <a:cs typeface="Times New Roman" pitchFamily="18" charset="0"/>
              </a:rPr>
              <a:t>(</a:t>
            </a:r>
            <a:r>
              <a:rPr lang="ru-RU" sz="2000" i="1" dirty="0" err="1">
                <a:latin typeface="Kyrghyz Times" pitchFamily="2" charset="0"/>
                <a:cs typeface="Times New Roman" pitchFamily="18" charset="0"/>
              </a:rPr>
              <a:t>окуу</a:t>
            </a:r>
            <a:r>
              <a:rPr lang="ru-RU" sz="20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Kyrghyz Times" pitchFamily="2" charset="0"/>
                <a:cs typeface="Times New Roman" pitchFamily="18" charset="0"/>
              </a:rPr>
              <a:t>жылынын</a:t>
            </a:r>
            <a:r>
              <a:rPr lang="ru-RU" sz="20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Kyrghyz Times" pitchFamily="2" charset="0"/>
                <a:cs typeface="Times New Roman" pitchFamily="18" charset="0"/>
              </a:rPr>
              <a:t>башына</a:t>
            </a:r>
            <a:r>
              <a:rPr lang="ru-RU" sz="2000" i="1" dirty="0">
                <a:latin typeface="Kyrghyz Times" pitchFamily="2" charset="0"/>
                <a:cs typeface="Times New Roman" pitchFamily="18" charset="0"/>
              </a:rPr>
              <a:t> карата)</a:t>
            </a: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5028725"/>
              </p:ext>
            </p:extLst>
          </p:nvPr>
        </p:nvGraphicFramePr>
        <p:xfrm>
          <a:off x="467545" y="1844824"/>
          <a:ext cx="8163518" cy="36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03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980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650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22968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2014/2015</a:t>
                      </a:r>
                      <a:endParaRPr lang="ru-RU" sz="1800" baseline="0" dirty="0">
                        <a:solidFill>
                          <a:schemeClr val="bg1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2018/2019</a:t>
                      </a:r>
                    </a:p>
                  </a:txBody>
                  <a:tcPr marL="91444" marR="91444" marT="45717" marB="45717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2670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Мектептердин</a:t>
                      </a:r>
                      <a:r>
                        <a:rPr lang="ru-RU" sz="1800" b="1" baseline="0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саны 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бардыгы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бирдик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  <a:p>
                      <a:pPr algn="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2205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2265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8023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800" b="0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мамлекеттик</a:t>
                      </a:r>
                      <a:endParaRPr lang="ru-RU" sz="1800" b="0" dirty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2133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2140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8023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800" b="0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менчик</a:t>
                      </a:r>
                      <a:endParaRPr lang="ru-RU" sz="1800" b="0" dirty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125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22670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Окуучулардын</a:t>
                      </a:r>
                      <a:r>
                        <a:rPr lang="ru-RU" sz="1800" b="1" baseline="0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саны 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бардыгы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миң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адам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  <a:p>
                      <a:pPr algn="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1043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1268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8023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800" b="0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мамлекеттик</a:t>
                      </a:r>
                      <a:endParaRPr lang="ru-RU" sz="1800" b="0" dirty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1024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1238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8023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800" b="0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менчик</a:t>
                      </a:r>
                      <a:endParaRPr lang="ru-RU" sz="1800" b="0" dirty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D470-16DF-49D2-B089-AD92736E63C2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15888"/>
            <a:ext cx="955675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991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6013" y="301035"/>
            <a:ext cx="7776468" cy="77787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1-графиги: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Мектепке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чейинки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даярд</a:t>
            </a:r>
            <a:r>
              <a:rPr lang="ky-KG" sz="2000" b="1" dirty="0" smtClean="0">
                <a:latin typeface="Kyrghyz Times" pitchFamily="2" charset="0"/>
                <a:cs typeface="Times New Roman" pitchFamily="18" charset="0"/>
              </a:rPr>
              <a:t>ыктан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өткөн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биринчи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класстардын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окуучуларынын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саны </a:t>
            </a:r>
            <a:br>
              <a:rPr lang="ru-RU" sz="2000" b="1" dirty="0">
                <a:latin typeface="Kyrghyz Times" pitchFamily="2" charset="0"/>
                <a:cs typeface="Times New Roman" pitchFamily="18" charset="0"/>
              </a:rPr>
            </a:b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(</a:t>
            </a:r>
            <a:r>
              <a:rPr lang="ru-RU" sz="1600" i="1" dirty="0" smtClean="0">
                <a:latin typeface="Kyrghyz Times" pitchFamily="2" charset="0"/>
                <a:cs typeface="Times New Roman" pitchFamily="18" charset="0"/>
              </a:rPr>
              <a:t>2018/2019 -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окуу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жылынын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башына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 карата,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пайыз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менен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)</a:t>
            </a:r>
            <a:endParaRPr lang="ru-RU" sz="1800" dirty="0">
              <a:latin typeface="Kyrghyz Times" pitchFamily="2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D470-16DF-49D2-B089-AD92736E63C2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002293"/>
              </p:ext>
            </p:extLst>
          </p:nvPr>
        </p:nvGraphicFramePr>
        <p:xfrm>
          <a:off x="395536" y="1600200"/>
          <a:ext cx="8291264" cy="49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15888"/>
            <a:ext cx="955675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6087929"/>
              </p:ext>
            </p:extLst>
          </p:nvPr>
        </p:nvGraphicFramePr>
        <p:xfrm>
          <a:off x="539552" y="1571896"/>
          <a:ext cx="7920880" cy="4881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77669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827584" y="95522"/>
            <a:ext cx="7931224" cy="1143000"/>
          </a:xfrm>
        </p:spPr>
        <p:txBody>
          <a:bodyPr/>
          <a:lstStyle/>
          <a:p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2-таблица: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Жалпы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билим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берүүчү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орто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кесиптик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окуу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жайлары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smtClean="0">
                <a:latin typeface="Kyrghyz Times" pitchFamily="2" charset="0"/>
                <a:cs typeface="Times New Roman" pitchFamily="18" charset="0"/>
              </a:rPr>
              <a:t>(</a:t>
            </a:r>
            <a:r>
              <a:rPr lang="ru-RU" sz="1600" i="1" dirty="0" err="1" smtClean="0">
                <a:latin typeface="Kyrghyz Times" pitchFamily="2" charset="0"/>
                <a:cs typeface="Times New Roman" pitchFamily="18" charset="0"/>
              </a:rPr>
              <a:t>окуу</a:t>
            </a:r>
            <a:r>
              <a:rPr lang="ru-RU" sz="1600" i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жылынын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башына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 карата)</a:t>
            </a:r>
            <a:endParaRPr lang="ru-RU" sz="1600" i="1" dirty="0" smtClean="0">
              <a:latin typeface="Kyrghyz Times" pitchFamily="2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0524428"/>
              </p:ext>
            </p:extLst>
          </p:nvPr>
        </p:nvGraphicFramePr>
        <p:xfrm>
          <a:off x="333872" y="1700808"/>
          <a:ext cx="8352928" cy="4244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85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10343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2014/2015</a:t>
                      </a:r>
                      <a:endParaRPr lang="ru-RU" sz="2000" baseline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2018/2019</a:t>
                      </a:r>
                    </a:p>
                  </a:txBody>
                  <a:tcPr marL="91444" marR="91444" marT="45717" marB="45717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2075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Орто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кесиптик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окуу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жайларынын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саны -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бардыгы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, 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бирдик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0719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800" b="0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мамлекеттик</a:t>
                      </a:r>
                      <a:endParaRPr lang="ru-RU" sz="1800" b="0" dirty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692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800" b="0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менчик</a:t>
                      </a:r>
                      <a:endParaRPr lang="ru-RU" sz="1800" b="0" dirty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6986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Окуучулардын</a:t>
                      </a:r>
                      <a:r>
                        <a:rPr lang="ru-RU" sz="1800" b="1" baseline="0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саны 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бардыгы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миң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адам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91,5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2075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800" b="0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мамлекеттик</a:t>
                      </a:r>
                      <a:endParaRPr lang="ru-RU" sz="1800" b="0" dirty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79,4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8643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800" b="0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менчик</a:t>
                      </a:r>
                      <a:endParaRPr lang="ru-RU" sz="1800" b="0" dirty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4357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Кабыл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алынган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окуучулардын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саны –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бардыгы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миң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адам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31,6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33,9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D470-16DF-49D2-B089-AD92736E63C2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9" y="115888"/>
            <a:ext cx="739254" cy="740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852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15888"/>
            <a:ext cx="7570788" cy="1287760"/>
          </a:xfrm>
        </p:spPr>
        <p:txBody>
          <a:bodyPr/>
          <a:lstStyle/>
          <a:p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2-графиги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: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Адистик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боюнча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орто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кесиптик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билим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берүүчү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уюмдарына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кабыл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алынган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окуучулардын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саны </a:t>
            </a:r>
            <a:r>
              <a:rPr lang="ru-RU" sz="2400" b="1" dirty="0">
                <a:latin typeface="Kyrghyz Times" pitchFamily="2" charset="0"/>
              </a:rPr>
              <a:t/>
            </a:r>
            <a:br>
              <a:rPr lang="ru-RU" sz="2400" b="1" dirty="0">
                <a:latin typeface="Kyrghyz Times" pitchFamily="2" charset="0"/>
              </a:rPr>
            </a:b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(</a:t>
            </a:r>
            <a:r>
              <a:rPr lang="ru-RU" sz="1600" i="1" dirty="0" smtClean="0">
                <a:latin typeface="Kyrghyz Times" pitchFamily="2" charset="0"/>
                <a:cs typeface="Times New Roman" pitchFamily="18" charset="0"/>
              </a:rPr>
              <a:t>2018/2019 -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окуу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жылынын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башына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 карата,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пайыз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менен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)</a:t>
            </a:r>
            <a:endParaRPr lang="ru-RU" sz="1800" i="1" dirty="0">
              <a:latin typeface="Kyrghyz Times" pitchFamily="2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D470-16DF-49D2-B089-AD92736E63C2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pic>
        <p:nvPicPr>
          <p:cNvPr id="6" name="Picture 2" descr="logo NS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15888"/>
            <a:ext cx="955675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8564335"/>
              </p:ext>
            </p:extLst>
          </p:nvPr>
        </p:nvGraphicFramePr>
        <p:xfrm>
          <a:off x="504326" y="1503214"/>
          <a:ext cx="8147248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9553809"/>
              </p:ext>
            </p:extLst>
          </p:nvPr>
        </p:nvGraphicFramePr>
        <p:xfrm>
          <a:off x="899592" y="1695449"/>
          <a:ext cx="7787208" cy="4757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8753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632848" cy="1143000"/>
          </a:xfrm>
        </p:spPr>
        <p:txBody>
          <a:bodyPr/>
          <a:lstStyle/>
          <a:p>
            <a:r>
              <a:rPr lang="ru-RU" sz="2400" b="1" dirty="0" smtClean="0">
                <a:latin typeface="Kyrghyz Times" pitchFamily="2" charset="0"/>
                <a:cs typeface="Times New Roman" pitchFamily="18" charset="0"/>
              </a:rPr>
              <a:t>3-таблица: </a:t>
            </a:r>
            <a:r>
              <a:rPr lang="ru-RU" sz="2400" b="1" dirty="0" err="1" smtClean="0">
                <a:latin typeface="Kyrghyz Times" pitchFamily="2" charset="0"/>
                <a:cs typeface="Times New Roman" pitchFamily="18" charset="0"/>
              </a:rPr>
              <a:t>Билим</a:t>
            </a:r>
            <a:r>
              <a:rPr lang="ru-RU" sz="24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Kyrghyz Times" pitchFamily="2" charset="0"/>
                <a:cs typeface="Times New Roman" pitchFamily="18" charset="0"/>
              </a:rPr>
              <a:t>берүүнүн</a:t>
            </a:r>
            <a:r>
              <a:rPr lang="ru-RU" sz="24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Kyrghyz Times" pitchFamily="2" charset="0"/>
                <a:cs typeface="Times New Roman" pitchFamily="18" charset="0"/>
              </a:rPr>
              <a:t>жогорку</a:t>
            </a:r>
            <a:r>
              <a:rPr lang="ru-RU" sz="24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Kyrghyz Times" pitchFamily="2" charset="0"/>
                <a:cs typeface="Times New Roman" pitchFamily="18" charset="0"/>
              </a:rPr>
              <a:t>кесиптик</a:t>
            </a:r>
            <a:r>
              <a:rPr lang="ru-RU" sz="24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Kyrghyz Times" pitchFamily="2" charset="0"/>
                <a:cs typeface="Times New Roman" pitchFamily="18" charset="0"/>
              </a:rPr>
              <a:t>билим</a:t>
            </a:r>
            <a:r>
              <a:rPr lang="ru-RU" sz="24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Kyrghyz Times" pitchFamily="2" charset="0"/>
                <a:cs typeface="Times New Roman" pitchFamily="18" charset="0"/>
              </a:rPr>
              <a:t>берүүчү</a:t>
            </a:r>
            <a:r>
              <a:rPr lang="ru-RU" sz="24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Kyrghyz Times" pitchFamily="2" charset="0"/>
                <a:cs typeface="Times New Roman" pitchFamily="18" charset="0"/>
              </a:rPr>
              <a:t>уюмдары</a:t>
            </a:r>
            <a:r>
              <a:rPr lang="ru-RU" sz="2800" b="1" dirty="0">
                <a:latin typeface="Kyrghyz Times" pitchFamily="2" charset="0"/>
              </a:rPr>
              <a:t/>
            </a:r>
            <a:br>
              <a:rPr lang="ru-RU" sz="2800" b="1" dirty="0">
                <a:latin typeface="Kyrghyz Times" pitchFamily="2" charset="0"/>
              </a:rPr>
            </a:br>
            <a:r>
              <a:rPr lang="ru-RU" sz="1800" i="1" dirty="0">
                <a:latin typeface="Kyrghyz Times" pitchFamily="2" charset="0"/>
                <a:cs typeface="Times New Roman" pitchFamily="18" charset="0"/>
              </a:rPr>
              <a:t>(</a:t>
            </a:r>
            <a:r>
              <a:rPr lang="ru-RU" sz="1800" i="1" dirty="0" err="1">
                <a:latin typeface="Kyrghyz Times" pitchFamily="2" charset="0"/>
                <a:cs typeface="Times New Roman" pitchFamily="18" charset="0"/>
              </a:rPr>
              <a:t>окуу</a:t>
            </a:r>
            <a:r>
              <a:rPr lang="ru-RU" sz="18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Kyrghyz Times" pitchFamily="2" charset="0"/>
                <a:cs typeface="Times New Roman" pitchFamily="18" charset="0"/>
              </a:rPr>
              <a:t>жылынын</a:t>
            </a:r>
            <a:r>
              <a:rPr lang="ru-RU" sz="18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Kyrghyz Times" pitchFamily="2" charset="0"/>
                <a:cs typeface="Times New Roman" pitchFamily="18" charset="0"/>
              </a:rPr>
              <a:t>башына</a:t>
            </a:r>
            <a:r>
              <a:rPr lang="ru-RU" sz="1800" i="1" dirty="0">
                <a:latin typeface="Kyrghyz Times" pitchFamily="2" charset="0"/>
                <a:cs typeface="Times New Roman" pitchFamily="18" charset="0"/>
              </a:rPr>
              <a:t> карата)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6362618"/>
              </p:ext>
            </p:extLst>
          </p:nvPr>
        </p:nvGraphicFramePr>
        <p:xfrm>
          <a:off x="395536" y="1700808"/>
          <a:ext cx="8324993" cy="4429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842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01600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aseline="0" dirty="0" smtClean="0">
                          <a:solidFill>
                            <a:schemeClr val="bg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2014/2015</a:t>
                      </a:r>
                      <a:endParaRPr lang="ru-RU" sz="2000" baseline="0" dirty="0">
                        <a:solidFill>
                          <a:schemeClr val="bg1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aseline="0" dirty="0" smtClean="0">
                          <a:solidFill>
                            <a:schemeClr val="bg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2018/2019</a:t>
                      </a:r>
                    </a:p>
                  </a:txBody>
                  <a:tcPr marL="91444" marR="91444" marT="45717" marB="45717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1118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Жогорку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кесиптик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билим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берүүчү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уюмдардын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саны -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бардыгы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бирдик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</a:rPr>
                        <a:t>51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Kyrghyz Times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4487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800" b="0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мамлекеттик</a:t>
                      </a:r>
                      <a:endParaRPr lang="ru-RU" sz="1800" b="0" dirty="0" smtClean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7160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800" b="0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менчик</a:t>
                      </a:r>
                      <a:endParaRPr lang="ru-RU" sz="1800" b="0" dirty="0" smtClean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</a:rPr>
                        <a:t>17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Kyrghyz Times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1230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Окуучулардын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саны -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бардыгы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миң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адам</a:t>
                      </a:r>
                      <a:endParaRPr lang="ru-RU" sz="1800" b="1" dirty="0" smtClean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</a:rPr>
                        <a:t>214,4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</a:rPr>
                        <a:t>164,6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Kyrghyz Times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0959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800" b="0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мамлекеттик</a:t>
                      </a:r>
                      <a:endParaRPr lang="ru-RU" sz="1800" b="0" dirty="0" smtClean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</a:rPr>
                        <a:t>188,8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</a:rPr>
                        <a:t>141,2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Kyrghyz Times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4125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800" b="0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менчик</a:t>
                      </a:r>
                      <a:endParaRPr lang="ru-RU" sz="1800" b="0" dirty="0" smtClean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</a:rPr>
                        <a:t>25,6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</a:rPr>
                        <a:t>23,4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Kyrghyz Times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37793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Кабыл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алынган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окуучулардын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саны –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бардыгы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миң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2060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адам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</a:rPr>
                        <a:t>31,8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Kyrghyz Times" pitchFamily="2" charset="0"/>
                        </a:rPr>
                        <a:t>31,5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Kyrghyz Times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D470-16DF-49D2-B089-AD92736E63C2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15888"/>
            <a:ext cx="773553" cy="720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259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1025202" y="260648"/>
            <a:ext cx="7809307" cy="788762"/>
          </a:xfrm>
        </p:spPr>
        <p:txBody>
          <a:bodyPr/>
          <a:lstStyle/>
          <a:p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3-графиги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: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Адистик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боюнча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жогорку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кесиптик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билим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берүүчү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уюмдарда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кабыл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алынган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окуучулардын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саны </a:t>
            </a:r>
            <a:r>
              <a:rPr lang="ru-RU" sz="2400" b="1" dirty="0">
                <a:latin typeface="Kyrghyz Times" pitchFamily="2" charset="0"/>
              </a:rPr>
              <a:t/>
            </a:r>
            <a:br>
              <a:rPr lang="ru-RU" sz="2400" b="1" dirty="0">
                <a:latin typeface="Kyrghyz Times" pitchFamily="2" charset="0"/>
              </a:rPr>
            </a:b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(</a:t>
            </a:r>
            <a:r>
              <a:rPr lang="ru-RU" sz="1600" i="1" dirty="0" smtClean="0">
                <a:latin typeface="Kyrghyz Times" pitchFamily="2" charset="0"/>
                <a:cs typeface="Times New Roman" pitchFamily="18" charset="0"/>
              </a:rPr>
              <a:t>2018/2019 </a:t>
            </a:r>
            <a:r>
              <a:rPr lang="en-US" sz="1600" i="1" dirty="0" smtClean="0">
                <a:latin typeface="Kyrghyz Times" pitchFamily="2" charset="0"/>
                <a:cs typeface="Times New Roman" pitchFamily="18" charset="0"/>
              </a:rPr>
              <a:t>-</a:t>
            </a:r>
            <a:r>
              <a:rPr lang="ky-KG" sz="1600" i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Kyrghyz Times" pitchFamily="2" charset="0"/>
                <a:cs typeface="Times New Roman" pitchFamily="18" charset="0"/>
              </a:rPr>
              <a:t>окуу</a:t>
            </a:r>
            <a:r>
              <a:rPr lang="ru-RU" sz="1600" i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жылынын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башына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 карата,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пайыз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менен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)</a:t>
            </a:r>
            <a:endParaRPr lang="ru-RU" sz="2000" i="1" dirty="0" smtClean="0">
              <a:latin typeface="Kyrghyz Times" pitchFamily="2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D470-16DF-49D2-B089-AD92736E63C2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pic>
        <p:nvPicPr>
          <p:cNvPr id="6" name="Picture 2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32" y="119288"/>
            <a:ext cx="877333" cy="817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583286"/>
              </p:ext>
            </p:extLst>
          </p:nvPr>
        </p:nvGraphicFramePr>
        <p:xfrm>
          <a:off x="160338" y="1412875"/>
          <a:ext cx="8804150" cy="5256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7360271"/>
              </p:ext>
            </p:extLst>
          </p:nvPr>
        </p:nvGraphicFramePr>
        <p:xfrm>
          <a:off x="467544" y="1268760"/>
          <a:ext cx="8219256" cy="53903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05940"/>
            <a:ext cx="8229600" cy="642584"/>
          </a:xfrm>
        </p:spPr>
        <p:txBody>
          <a:bodyPr/>
          <a:lstStyle/>
          <a:p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/>
              <a:t/>
            </a:r>
            <a:br>
              <a:rPr lang="ru-RU" sz="1800" b="1" dirty="0"/>
            </a:br>
            <a:r>
              <a:rPr lang="ru-RU" sz="1800" b="1" dirty="0" smtClean="0">
                <a:latin typeface="Kyrghyz Times" pitchFamily="2" charset="0"/>
              </a:rPr>
              <a:t>4-т</a:t>
            </a:r>
            <a:r>
              <a:rPr lang="ru-RU" sz="1800" b="1" dirty="0" smtClean="0">
                <a:latin typeface="Kyrghyz Times" pitchFamily="2" charset="0"/>
                <a:cs typeface="Times New Roman" panose="02020603050405020304" pitchFamily="18" charset="0"/>
              </a:rPr>
              <a:t>аблица</a:t>
            </a:r>
            <a:r>
              <a:rPr lang="ru-RU" sz="1800" b="1" dirty="0">
                <a:latin typeface="Kyrghyz Times" pitchFamily="2" charset="0"/>
                <a:cs typeface="Times New Roman" panose="02020603050405020304" pitchFamily="18" charset="0"/>
              </a:rPr>
              <a:t>:  </a:t>
            </a:r>
            <a:r>
              <a:rPr lang="ru-RU" sz="1800" b="1" dirty="0" err="1" smtClean="0">
                <a:latin typeface="Kyrghyz Times" pitchFamily="2" charset="0"/>
                <a:cs typeface="Times New Roman" panose="02020603050405020304" pitchFamily="18" charset="0"/>
              </a:rPr>
              <a:t>Калктын</a:t>
            </a:r>
            <a:r>
              <a:rPr lang="ru-RU" sz="1800" b="1" dirty="0" smtClean="0">
                <a:latin typeface="Kyrghyz Times" pitchFamily="2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Kyrghyz Times" pitchFamily="2" charset="0"/>
                <a:cs typeface="Times New Roman" panose="02020603050405020304" pitchFamily="18" charset="0"/>
              </a:rPr>
              <a:t>10 000ине </a:t>
            </a:r>
            <a:r>
              <a:rPr lang="ru-RU" sz="1800" b="1" dirty="0" smtClean="0">
                <a:latin typeface="Kyrghyz Times" pitchFamily="2" charset="0"/>
                <a:cs typeface="Times New Roman" panose="02020603050405020304" pitchFamily="18" charset="0"/>
              </a:rPr>
              <a:t>карата </a:t>
            </a:r>
            <a:r>
              <a:rPr lang="ru-RU" sz="1800" b="1" dirty="0" err="1" smtClean="0">
                <a:latin typeface="Kyrghyz Times" pitchFamily="2" charset="0"/>
                <a:cs typeface="Times New Roman" panose="02020603050405020304" pitchFamily="18" charset="0"/>
              </a:rPr>
              <a:t>билим</a:t>
            </a:r>
            <a:r>
              <a:rPr lang="ru-RU" sz="1800" b="1" dirty="0" smtClean="0">
                <a:latin typeface="Kyrghyz Times" pitchFamily="2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Kyrghyz Times" pitchFamily="2" charset="0"/>
                <a:cs typeface="Times New Roman" panose="02020603050405020304" pitchFamily="18" charset="0"/>
              </a:rPr>
              <a:t>берүүнүн</a:t>
            </a:r>
            <a:r>
              <a:rPr lang="ru-RU" sz="1800" b="1" dirty="0" smtClean="0">
                <a:latin typeface="Kyrghyz Times" pitchFamily="2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Kyrghyz Times" pitchFamily="2" charset="0"/>
                <a:cs typeface="Times New Roman" panose="02020603050405020304" pitchFamily="18" charset="0"/>
              </a:rPr>
              <a:t>орто</a:t>
            </a:r>
            <a:r>
              <a:rPr lang="ru-RU" sz="1800" b="1" dirty="0">
                <a:latin typeface="Kyrghyz Times" pitchFamily="2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Kyrghyz Times" pitchFamily="2" charset="0"/>
                <a:cs typeface="Times New Roman" panose="02020603050405020304" pitchFamily="18" charset="0"/>
              </a:rPr>
              <a:t>жана</a:t>
            </a:r>
            <a:r>
              <a:rPr lang="ru-RU" sz="1800" b="1" dirty="0">
                <a:latin typeface="Kyrghyz Times" pitchFamily="2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Kyrghyz Times" pitchFamily="2" charset="0"/>
                <a:cs typeface="Times New Roman" panose="02020603050405020304" pitchFamily="18" charset="0"/>
              </a:rPr>
              <a:t>жогорку</a:t>
            </a:r>
            <a:r>
              <a:rPr lang="ru-RU" sz="1800" b="1" dirty="0" smtClean="0">
                <a:latin typeface="Kyrghyz Times" pitchFamily="2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Kyrghyz Times" pitchFamily="2" charset="0"/>
                <a:cs typeface="Times New Roman" panose="02020603050405020304" pitchFamily="18" charset="0"/>
              </a:rPr>
              <a:t>кесиптик</a:t>
            </a:r>
            <a:r>
              <a:rPr lang="ru-RU" sz="1800" b="1" dirty="0">
                <a:latin typeface="Kyrghyz Times" pitchFamily="2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Kyrghyz Times" pitchFamily="2" charset="0"/>
                <a:cs typeface="Times New Roman" panose="02020603050405020304" pitchFamily="18" charset="0"/>
              </a:rPr>
              <a:t>билим</a:t>
            </a:r>
            <a:r>
              <a:rPr lang="ru-RU" sz="1800" b="1" dirty="0" smtClean="0">
                <a:latin typeface="Kyrghyz Times" pitchFamily="2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Kyrghyz Times" pitchFamily="2" charset="0"/>
                <a:cs typeface="Times New Roman" panose="02020603050405020304" pitchFamily="18" charset="0"/>
              </a:rPr>
              <a:t>бер³³ч³ </a:t>
            </a:r>
            <a:r>
              <a:rPr lang="ru-RU" sz="1800" b="1" dirty="0" err="1" smtClean="0">
                <a:latin typeface="Kyrghyz Times" pitchFamily="2" charset="0"/>
                <a:cs typeface="Times New Roman" panose="02020603050405020304" pitchFamily="18" charset="0"/>
              </a:rPr>
              <a:t>уюмдарында</a:t>
            </a:r>
            <a:r>
              <a:rPr lang="ru-RU" sz="1800" b="1" dirty="0" smtClean="0">
                <a:latin typeface="Kyrghyz Times" pitchFamily="2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Kyrghyz Times" pitchFamily="2" charset="0"/>
                <a:cs typeface="Times New Roman" panose="02020603050405020304" pitchFamily="18" charset="0"/>
              </a:rPr>
              <a:t>окуган</a:t>
            </a:r>
            <a:r>
              <a:rPr lang="ru-RU" sz="1800" b="1" dirty="0" smtClean="0">
                <a:latin typeface="Kyrghyz Times" pitchFamily="2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Kyrghyz Times" pitchFamily="2" charset="0"/>
                <a:cs typeface="Times New Roman" panose="02020603050405020304" pitchFamily="18" charset="0"/>
              </a:rPr>
              <a:t>окуучулардын</a:t>
            </a:r>
            <a:r>
              <a:rPr lang="ru-RU" sz="1800" b="1" dirty="0" smtClean="0">
                <a:latin typeface="Kyrghyz Times" pitchFamily="2" charset="0"/>
                <a:cs typeface="Times New Roman" panose="02020603050405020304" pitchFamily="18" charset="0"/>
              </a:rPr>
              <a:t> саны </a:t>
            </a:r>
            <a:br>
              <a:rPr lang="ru-RU" sz="1800" b="1" dirty="0" smtClean="0">
                <a:latin typeface="Kyrghyz Times" pitchFamily="2" charset="0"/>
                <a:cs typeface="Times New Roman" panose="02020603050405020304" pitchFamily="18" charset="0"/>
              </a:rPr>
            </a:br>
            <a:r>
              <a:rPr lang="ru-RU" sz="1600" i="1" dirty="0" smtClean="0">
                <a:latin typeface="Kyrghyz Times" pitchFamily="2" charset="0"/>
                <a:cs typeface="Times New Roman" panose="02020603050405020304" pitchFamily="18" charset="0"/>
              </a:rPr>
              <a:t>(</a:t>
            </a:r>
            <a:r>
              <a:rPr lang="ru-RU" sz="1600" i="1" dirty="0" err="1">
                <a:latin typeface="Kyrghyz Times" pitchFamily="2" charset="0"/>
                <a:cs typeface="Times New Roman" panose="02020603050405020304" pitchFamily="18" charset="0"/>
              </a:rPr>
              <a:t>окуу</a:t>
            </a:r>
            <a:r>
              <a:rPr lang="ru-RU" sz="1600" i="1" dirty="0">
                <a:latin typeface="Kyrghyz Times" pitchFamily="2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Kyrghyz Times" pitchFamily="2" charset="0"/>
                <a:cs typeface="Times New Roman" panose="02020603050405020304" pitchFamily="18" charset="0"/>
              </a:rPr>
              <a:t>жылынын</a:t>
            </a:r>
            <a:r>
              <a:rPr lang="ru-RU" sz="1600" i="1" dirty="0">
                <a:latin typeface="Kyrghyz Times" pitchFamily="2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Kyrghyz Times" pitchFamily="2" charset="0"/>
                <a:cs typeface="Times New Roman" panose="02020603050405020304" pitchFamily="18" charset="0"/>
              </a:rPr>
              <a:t>башына</a:t>
            </a:r>
            <a:r>
              <a:rPr lang="ru-RU" sz="1600" i="1" dirty="0">
                <a:latin typeface="Kyrghyz Times" pitchFamily="2" charset="0"/>
                <a:cs typeface="Times New Roman" panose="02020603050405020304" pitchFamily="18" charset="0"/>
              </a:rPr>
              <a:t> карата)</a:t>
            </a:r>
            <a:r>
              <a:rPr lang="ru-RU" sz="1600" dirty="0">
                <a:latin typeface="Kyrghyz Times" pitchFamily="2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Kyrghyz Times" pitchFamily="2" charset="0"/>
                <a:cs typeface="Times New Roman" panose="02020603050405020304" pitchFamily="18" charset="0"/>
              </a:rPr>
            </a:br>
            <a:endParaRPr lang="ru-RU" sz="1600" dirty="0">
              <a:latin typeface="Kyrghyz Times" pitchFamily="2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8037245"/>
              </p:ext>
            </p:extLst>
          </p:nvPr>
        </p:nvGraphicFramePr>
        <p:xfrm>
          <a:off x="323526" y="1118604"/>
          <a:ext cx="8363274" cy="5550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3879"/>
                <a:gridCol w="1393879"/>
                <a:gridCol w="1393879"/>
                <a:gridCol w="1393879"/>
                <a:gridCol w="1393879"/>
                <a:gridCol w="1393879"/>
              </a:tblGrid>
              <a:tr h="5410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ЕАЭБ </a:t>
                      </a:r>
                      <a:r>
                        <a:rPr lang="ru-RU" sz="1600" b="1" dirty="0" err="1" smtClean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өлкө-мүчөлөрү</a:t>
                      </a:r>
                      <a:endParaRPr lang="ru-RU" sz="1600" dirty="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2013/14</a:t>
                      </a:r>
                      <a:endParaRPr lang="ru-RU" sz="1600" dirty="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2014/15</a:t>
                      </a:r>
                      <a:endParaRPr lang="ru-RU" sz="160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2015/16</a:t>
                      </a:r>
                      <a:endParaRPr lang="ru-RU" sz="160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2016/17</a:t>
                      </a:r>
                      <a:endParaRPr lang="ru-RU" sz="160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2017/18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0380"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latin typeface="Kyrghyz Times" pitchFamily="2" charset="0"/>
                          <a:cs typeface="Times New Roman" pitchFamily="18" charset="0"/>
                        </a:rPr>
                        <a:t>Орто</a:t>
                      </a:r>
                      <a:r>
                        <a:rPr lang="ru-RU" sz="1600" b="1" dirty="0" smtClean="0"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Kyrghyz Times" pitchFamily="2" charset="0"/>
                          <a:cs typeface="Times New Roman" pitchFamily="18" charset="0"/>
                        </a:rPr>
                        <a:t>кесиптик</a:t>
                      </a:r>
                      <a:r>
                        <a:rPr lang="ru-RU" sz="1600" b="1" dirty="0" smtClean="0"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Kyrghyz Times" pitchFamily="2" charset="0"/>
                          <a:cs typeface="Times New Roman" pitchFamily="18" charset="0"/>
                        </a:rPr>
                        <a:t>билим</a:t>
                      </a:r>
                      <a:r>
                        <a:rPr lang="ru-RU" sz="1600" b="1" dirty="0" smtClean="0"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Kyrghyz Times" pitchFamily="2" charset="0"/>
                          <a:cs typeface="Times New Roman" pitchFamily="18" charset="0"/>
                        </a:rPr>
                        <a:t>берүү</a:t>
                      </a:r>
                      <a:endParaRPr lang="ru-RU" sz="1600" dirty="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Армения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Беларус</a:t>
                      </a:r>
                      <a:r>
                        <a:rPr lang="ru-RU" sz="1600" dirty="0" smtClean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146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136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128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Казакстан</a:t>
                      </a:r>
                      <a:r>
                        <a:rPr lang="ru-RU" sz="1600" dirty="0" smtClean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332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287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277 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273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Кыргызстан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162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160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152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Россия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139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147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149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163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ЕАЭБ </a:t>
                      </a:r>
                      <a:endParaRPr lang="ru-RU" sz="1600" dirty="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 </a:t>
                      </a:r>
                      <a:endParaRPr lang="ru-RU" sz="160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162 </a:t>
                      </a:r>
                      <a:endParaRPr lang="ru-RU" sz="1600" dirty="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160 </a:t>
                      </a:r>
                      <a:endParaRPr lang="ru-RU" sz="160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166 </a:t>
                      </a:r>
                      <a:endParaRPr lang="ru-RU" sz="160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301"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latin typeface="Kyrghyz Times" pitchFamily="2" charset="0"/>
                          <a:cs typeface="Times New Roman" pitchFamily="18" charset="0"/>
                        </a:rPr>
                        <a:t>Жогорку</a:t>
                      </a:r>
                      <a:r>
                        <a:rPr lang="ru-RU" sz="1600" b="1" dirty="0" smtClean="0"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Kyrghyz Times" pitchFamily="2" charset="0"/>
                          <a:cs typeface="Times New Roman" pitchFamily="18" charset="0"/>
                        </a:rPr>
                        <a:t>кесиптик</a:t>
                      </a:r>
                      <a:r>
                        <a:rPr lang="ru-RU" sz="1600" b="1" dirty="0" smtClean="0"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Kyrghyz Times" pitchFamily="2" charset="0"/>
                          <a:cs typeface="Times New Roman" pitchFamily="18" charset="0"/>
                        </a:rPr>
                        <a:t>билим</a:t>
                      </a:r>
                      <a:r>
                        <a:rPr lang="ru-RU" sz="1600" b="1" dirty="0" smtClean="0"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Kyrghyz Times" pitchFamily="2" charset="0"/>
                          <a:cs typeface="Times New Roman" pitchFamily="18" charset="0"/>
                        </a:rPr>
                        <a:t>берүү</a:t>
                      </a:r>
                      <a:endParaRPr lang="ru-RU" sz="1600" dirty="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Армения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346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325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334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322 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317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Беларус</a:t>
                      </a:r>
                      <a:endParaRPr lang="ru-RU" sz="1600" dirty="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426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393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366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342 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315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Казакстан</a:t>
                      </a:r>
                      <a:r>
                        <a:rPr lang="ru-RU" sz="1600" dirty="0" smtClean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297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289 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296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Кыргызстан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394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338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291 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264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Россия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396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365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328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302 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291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ЕАЭБ </a:t>
                      </a:r>
                      <a:endParaRPr lang="ru-RU" sz="1600" dirty="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391 </a:t>
                      </a:r>
                      <a:endParaRPr lang="ru-RU" sz="1600" dirty="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359 </a:t>
                      </a:r>
                      <a:endParaRPr lang="ru-RU" sz="1600" dirty="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326 </a:t>
                      </a:r>
                      <a:endParaRPr lang="ru-RU" sz="1600" dirty="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303 </a:t>
                      </a:r>
                      <a:endParaRPr lang="ru-RU" sz="1600" dirty="0">
                        <a:effectLst/>
                        <a:latin typeface="Kyrghyz Times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2537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Булак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Евразия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экономикалык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биримдигинин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статистикалык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жылдыгы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Kyrghyz Times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2018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D470-16DF-49D2-B089-AD92736E63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4451"/>
            <a:ext cx="755576" cy="70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527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6297139" cy="1080120"/>
          </a:xfrm>
        </p:spPr>
        <p:txBody>
          <a:bodyPr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КӨҢҮЛ БУРГАНЫҢЫЗДАР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ҮЧҮН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РАХМАТ!!!</a:t>
            </a:r>
            <a:endParaRPr lang="ru-RU" sz="3200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D470-16DF-49D2-B089-AD92736E63C2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32" y="119288"/>
            <a:ext cx="877333" cy="817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2" descr="Похожее изображение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204864"/>
            <a:ext cx="5560837" cy="3044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5638</TotalTime>
  <Words>375</Words>
  <Application>Microsoft Office PowerPoint</Application>
  <PresentationFormat>Экран (4:3)</PresentationFormat>
  <Paragraphs>205</Paragraphs>
  <Slides>9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Kyrghyz Times</vt:lpstr>
      <vt:lpstr>Times New Roman</vt:lpstr>
      <vt:lpstr>Тема Office</vt:lpstr>
      <vt:lpstr>Кыргыз Республикасынын Улуттук статистикалык комитети Кыргыз Республикасынын 2019-жылдын январь айындагы социалдык-экономикалык абалынын жыйынтыгы боюнча  пресс-конференция 12-февраль 2019-ж.</vt:lpstr>
      <vt:lpstr>1-таблица: Жалпы билим берүүчү мектептердин                        жана алардагы окуучулардын саны (окуу жылынын башына карата)</vt:lpstr>
      <vt:lpstr>1-графиги: Мектепке чейинки даярдыктан өткөн биринчи класстардын окуучуларынын саны  (2018/2019 - окуу жылынын башына карата, пайыз менен)</vt:lpstr>
      <vt:lpstr>2-таблица: Жалпы билим берүүчү орто кесиптик окуу жайлары (окуу жылынын башына карата)</vt:lpstr>
      <vt:lpstr>2-графиги: Адистик боюнча орто кесиптик билим берүүчү уюмдарына кабыл алынган окуучулардын саны  (2018/2019 - окуу жылынын башына карата, пайыз менен)</vt:lpstr>
      <vt:lpstr>3-таблица: Билим берүүнүн жогорку кесиптик билим берүүчү уюмдары (окуу жылынын башына карата)</vt:lpstr>
      <vt:lpstr>3-графиги: Адистик боюнча жогорку кесиптик билим берүүчү уюмдарда кабыл алынган окуучулардын саны  (2018/2019 - окуу жылынын башына карата, пайыз менен)</vt:lpstr>
      <vt:lpstr>  4-таблица:  Калктын 10 000ине карата билим берүүнүн орто жана жогорку кесиптик билим бер³³ч³ уюмдарында окуган окуучулардын саны  (окуу жылынын башына карата) </vt:lpstr>
      <vt:lpstr>КӨҢҮЛ БУРГАНЫҢЫЗДАР  ҮЧҮН РАХМАТ!!!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Национальный статистический комитет Кыргызской Республики «Перспективы расширения круга пользователей: диалог между производителями и пользователями статистики» 10 июня 2014г.</dc:title>
  <dc:creator>Gabdullaeva</dc:creator>
  <cp:lastModifiedBy>Gabdullaeva</cp:lastModifiedBy>
  <cp:revision>504</cp:revision>
  <cp:lastPrinted>2019-02-07T13:09:06Z</cp:lastPrinted>
  <dcterms:created xsi:type="dcterms:W3CDTF">2014-06-04T04:28:59Z</dcterms:created>
  <dcterms:modified xsi:type="dcterms:W3CDTF">2019-02-12T05:14:56Z</dcterms:modified>
</cp:coreProperties>
</file>