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22"/>
  </p:notesMasterIdLst>
  <p:handoutMasterIdLst>
    <p:handoutMasterId r:id="rId23"/>
  </p:handoutMasterIdLst>
  <p:sldIdLst>
    <p:sldId id="301" r:id="rId3"/>
    <p:sldId id="427" r:id="rId4"/>
    <p:sldId id="464" r:id="rId5"/>
    <p:sldId id="430" r:id="rId6"/>
    <p:sldId id="486" r:id="rId7"/>
    <p:sldId id="480" r:id="rId8"/>
    <p:sldId id="485" r:id="rId9"/>
    <p:sldId id="487" r:id="rId10"/>
    <p:sldId id="478" r:id="rId11"/>
    <p:sldId id="433" r:id="rId12"/>
    <p:sldId id="488" r:id="rId13"/>
    <p:sldId id="434" r:id="rId14"/>
    <p:sldId id="461" r:id="rId15"/>
    <p:sldId id="483" r:id="rId16"/>
    <p:sldId id="436" r:id="rId17"/>
    <p:sldId id="477" r:id="rId18"/>
    <p:sldId id="445" r:id="rId19"/>
    <p:sldId id="452" r:id="rId20"/>
    <p:sldId id="295" r:id="rId21"/>
  </p:sldIdLst>
  <p:sldSz cx="9144000" cy="6858000" type="screen4x3"/>
  <p:notesSz cx="6794500" cy="9906000"/>
  <p:defaultTextStyle>
    <a:defPPr>
      <a:defRPr lang="en-US"/>
    </a:defPPr>
    <a:lvl1pPr algn="l" rtl="0" fontAlgn="base">
      <a:spcBef>
        <a:spcPct val="0"/>
      </a:spcBef>
      <a:spcAft>
        <a:spcPct val="0"/>
      </a:spcAft>
      <a:defRPr sz="7300" kern="1200">
        <a:solidFill>
          <a:srgbClr val="FFFFFF"/>
        </a:solidFill>
        <a:latin typeface="Arial Unicode MS" pitchFamily="34" charset="-128"/>
        <a:ea typeface="+mn-ea"/>
        <a:cs typeface="+mn-cs"/>
      </a:defRPr>
    </a:lvl1pPr>
    <a:lvl2pPr marL="457200" algn="l" rtl="0" fontAlgn="base">
      <a:spcBef>
        <a:spcPct val="0"/>
      </a:spcBef>
      <a:spcAft>
        <a:spcPct val="0"/>
      </a:spcAft>
      <a:defRPr sz="7300" kern="1200">
        <a:solidFill>
          <a:srgbClr val="FFFFFF"/>
        </a:solidFill>
        <a:latin typeface="Arial Unicode MS" pitchFamily="34" charset="-128"/>
        <a:ea typeface="+mn-ea"/>
        <a:cs typeface="+mn-cs"/>
      </a:defRPr>
    </a:lvl2pPr>
    <a:lvl3pPr marL="914400" algn="l" rtl="0" fontAlgn="base">
      <a:spcBef>
        <a:spcPct val="0"/>
      </a:spcBef>
      <a:spcAft>
        <a:spcPct val="0"/>
      </a:spcAft>
      <a:defRPr sz="7300" kern="1200">
        <a:solidFill>
          <a:srgbClr val="FFFFFF"/>
        </a:solidFill>
        <a:latin typeface="Arial Unicode MS" pitchFamily="34" charset="-128"/>
        <a:ea typeface="+mn-ea"/>
        <a:cs typeface="+mn-cs"/>
      </a:defRPr>
    </a:lvl3pPr>
    <a:lvl4pPr marL="1371600" algn="l" rtl="0" fontAlgn="base">
      <a:spcBef>
        <a:spcPct val="0"/>
      </a:spcBef>
      <a:spcAft>
        <a:spcPct val="0"/>
      </a:spcAft>
      <a:defRPr sz="7300" kern="1200">
        <a:solidFill>
          <a:srgbClr val="FFFFFF"/>
        </a:solidFill>
        <a:latin typeface="Arial Unicode MS" pitchFamily="34" charset="-128"/>
        <a:ea typeface="+mn-ea"/>
        <a:cs typeface="+mn-cs"/>
      </a:defRPr>
    </a:lvl4pPr>
    <a:lvl5pPr marL="1828800" algn="l" rtl="0" fontAlgn="base">
      <a:spcBef>
        <a:spcPct val="0"/>
      </a:spcBef>
      <a:spcAft>
        <a:spcPct val="0"/>
      </a:spcAft>
      <a:defRPr sz="7300" kern="1200">
        <a:solidFill>
          <a:srgbClr val="FFFFFF"/>
        </a:solidFill>
        <a:latin typeface="Arial Unicode MS" pitchFamily="34" charset="-128"/>
        <a:ea typeface="+mn-ea"/>
        <a:cs typeface="+mn-cs"/>
      </a:defRPr>
    </a:lvl5pPr>
    <a:lvl6pPr marL="2286000" algn="l" defTabSz="914400" rtl="0" eaLnBrk="1" latinLnBrk="0" hangingPunct="1">
      <a:defRPr sz="7300" kern="1200">
        <a:solidFill>
          <a:srgbClr val="FFFFFF"/>
        </a:solidFill>
        <a:latin typeface="Arial Unicode MS" pitchFamily="34" charset="-128"/>
        <a:ea typeface="+mn-ea"/>
        <a:cs typeface="+mn-cs"/>
      </a:defRPr>
    </a:lvl6pPr>
    <a:lvl7pPr marL="2743200" algn="l" defTabSz="914400" rtl="0" eaLnBrk="1" latinLnBrk="0" hangingPunct="1">
      <a:defRPr sz="7300" kern="1200">
        <a:solidFill>
          <a:srgbClr val="FFFFFF"/>
        </a:solidFill>
        <a:latin typeface="Arial Unicode MS" pitchFamily="34" charset="-128"/>
        <a:ea typeface="+mn-ea"/>
        <a:cs typeface="+mn-cs"/>
      </a:defRPr>
    </a:lvl7pPr>
    <a:lvl8pPr marL="3200400" algn="l" defTabSz="914400" rtl="0" eaLnBrk="1" latinLnBrk="0" hangingPunct="1">
      <a:defRPr sz="7300" kern="1200">
        <a:solidFill>
          <a:srgbClr val="FFFFFF"/>
        </a:solidFill>
        <a:latin typeface="Arial Unicode MS" pitchFamily="34" charset="-128"/>
        <a:ea typeface="+mn-ea"/>
        <a:cs typeface="+mn-cs"/>
      </a:defRPr>
    </a:lvl8pPr>
    <a:lvl9pPr marL="3657600" algn="l" defTabSz="914400" rtl="0" eaLnBrk="1" latinLnBrk="0" hangingPunct="1">
      <a:defRPr sz="7300" kern="1200">
        <a:solidFill>
          <a:srgbClr val="FFFFFF"/>
        </a:solidFill>
        <a:latin typeface="Arial Unicode MS" pitchFamily="34" charset="-128"/>
        <a:ea typeface="+mn-ea"/>
        <a:cs typeface="+mn-cs"/>
      </a:defRPr>
    </a:lvl9pPr>
  </p:defaultTextStyle>
  <p:extLst>
    <p:ext uri="{EFAFB233-063F-42B5-8137-9DF3F51BA10A}">
      <p15:sldGuideLst xmlns:p15="http://schemas.microsoft.com/office/powerpoint/2012/main" xmlns="">
        <p15:guide id="1" orient="horz">
          <p15:clr>
            <a:srgbClr val="A4A3A4"/>
          </p15:clr>
        </p15:guide>
        <p15:guide id="2">
          <p15:clr>
            <a:srgbClr val="A4A3A4"/>
          </p15:clr>
        </p15:guide>
      </p15:sldGuideLst>
    </p:ext>
    <p:ext uri="{2D200454-40CA-4A62-9FC3-DE9A4176ACB9}">
      <p15:notesGuideLst xmlns:p15="http://schemas.microsoft.com/office/powerpoint/2012/main" xmlns="">
        <p15:guide id="1" orient="horz" pos="3120">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ia Motolinia Carballo" initials="LMC"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FA6D7"/>
    <a:srgbClr val="6198CF"/>
    <a:srgbClr val="000000"/>
    <a:srgbClr val="77A5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4" autoAdjust="0"/>
    <p:restoredTop sz="94660"/>
  </p:normalViewPr>
  <p:slideViewPr>
    <p:cSldViewPr>
      <p:cViewPr>
        <p:scale>
          <a:sx n="100" d="100"/>
          <a:sy n="100" d="100"/>
        </p:scale>
        <p:origin x="-774" y="-180"/>
      </p:cViewPr>
      <p:guideLst>
        <p:guide orient="horz"/>
        <p:guide/>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80" d="100"/>
          <a:sy n="80" d="100"/>
        </p:scale>
        <p:origin x="3162" y="60"/>
      </p:cViewPr>
      <p:guideLst>
        <p:guide orient="horz" pos="312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38F86F-90D2-4E6E-BE03-8366EFDC7D93}"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US"/>
        </a:p>
      </dgm:t>
    </dgm:pt>
    <dgm:pt modelId="{548F4653-4E69-4DBC-BEE6-552D08B5DB93}">
      <dgm:prSet phldrT="[Text]"/>
      <dgm:spPr/>
      <dgm:t>
        <a:bodyPr/>
        <a:lstStyle/>
        <a:p>
          <a:r>
            <a:rPr lang="ru-RU" dirty="0" smtClean="0">
              <a:solidFill>
                <a:srgbClr val="FFFF00"/>
              </a:solidFill>
            </a:rPr>
            <a:t>Полиция</a:t>
          </a:r>
          <a:endParaRPr lang="en-US" dirty="0">
            <a:solidFill>
              <a:srgbClr val="FFFF00"/>
            </a:solidFill>
          </a:endParaRPr>
        </a:p>
      </dgm:t>
    </dgm:pt>
    <dgm:pt modelId="{F5D6284C-CEE3-4D87-A743-0BAF8C603D3B}" type="parTrans" cxnId="{26894022-5B69-4D6B-AB7A-F5ADB61255DB}">
      <dgm:prSet/>
      <dgm:spPr/>
      <dgm:t>
        <a:bodyPr/>
        <a:lstStyle/>
        <a:p>
          <a:endParaRPr lang="en-US"/>
        </a:p>
      </dgm:t>
    </dgm:pt>
    <dgm:pt modelId="{71465734-7A51-4DF0-92E1-D5DBFA155C06}" type="sibTrans" cxnId="{26894022-5B69-4D6B-AB7A-F5ADB61255DB}">
      <dgm:prSet/>
      <dgm:spPr/>
      <dgm:t>
        <a:bodyPr/>
        <a:lstStyle/>
        <a:p>
          <a:endParaRPr lang="en-US"/>
        </a:p>
      </dgm:t>
    </dgm:pt>
    <dgm:pt modelId="{A2E2CAC4-09D0-4CEB-80AA-86A0245A58B0}">
      <dgm:prSet phldrT="[Text]"/>
      <dgm:spPr/>
      <dgm:t>
        <a:bodyPr/>
        <a:lstStyle/>
        <a:p>
          <a:r>
            <a:rPr lang="ru-RU" dirty="0" smtClean="0">
              <a:solidFill>
                <a:srgbClr val="FFFFFF"/>
              </a:solidFill>
            </a:rPr>
            <a:t>Расследует заявления об уголовных деяниях</a:t>
          </a:r>
          <a:r>
            <a:rPr lang="en-US" dirty="0" smtClean="0">
              <a:solidFill>
                <a:srgbClr val="FFFFFF"/>
              </a:solidFill>
            </a:rPr>
            <a:t>, </a:t>
          </a:r>
          <a:r>
            <a:rPr lang="ru-RU" dirty="0" smtClean="0">
              <a:solidFill>
                <a:srgbClr val="FFFFFF"/>
              </a:solidFill>
            </a:rPr>
            <a:t>собирает доказательства и возбуждает дела</a:t>
          </a:r>
          <a:r>
            <a:rPr lang="en-US" dirty="0" smtClean="0">
              <a:solidFill>
                <a:srgbClr val="FFFFFF"/>
              </a:solidFill>
            </a:rPr>
            <a:t>.</a:t>
          </a:r>
          <a:endParaRPr lang="en-US" dirty="0">
            <a:solidFill>
              <a:srgbClr val="FFFFFF"/>
            </a:solidFill>
          </a:endParaRPr>
        </a:p>
      </dgm:t>
    </dgm:pt>
    <dgm:pt modelId="{55815C9E-5B3A-4BAD-92B6-CF1A94483FBB}" type="parTrans" cxnId="{19C57A71-DCA7-4C9E-83CB-BA7B70716AFA}">
      <dgm:prSet/>
      <dgm:spPr/>
      <dgm:t>
        <a:bodyPr/>
        <a:lstStyle/>
        <a:p>
          <a:endParaRPr lang="en-US"/>
        </a:p>
      </dgm:t>
    </dgm:pt>
    <dgm:pt modelId="{FBD9E99F-1B8A-4107-8347-B50948140DB2}" type="sibTrans" cxnId="{19C57A71-DCA7-4C9E-83CB-BA7B70716AFA}">
      <dgm:prSet/>
      <dgm:spPr/>
      <dgm:t>
        <a:bodyPr/>
        <a:lstStyle/>
        <a:p>
          <a:endParaRPr lang="en-US"/>
        </a:p>
      </dgm:t>
    </dgm:pt>
    <dgm:pt modelId="{93F3E1D5-72A2-49CF-86D1-3741F34F43AD}">
      <dgm:prSet phldrT="[Text]"/>
      <dgm:spPr/>
      <dgm:t>
        <a:bodyPr/>
        <a:lstStyle/>
        <a:p>
          <a:r>
            <a:rPr lang="ru-RU" dirty="0" smtClean="0">
              <a:solidFill>
                <a:srgbClr val="FFFF00"/>
              </a:solidFill>
            </a:rPr>
            <a:t>Прокуратура</a:t>
          </a:r>
          <a:endParaRPr lang="en-US" dirty="0">
            <a:solidFill>
              <a:srgbClr val="FFFF00"/>
            </a:solidFill>
          </a:endParaRPr>
        </a:p>
      </dgm:t>
    </dgm:pt>
    <dgm:pt modelId="{913E145C-25BC-472D-A13A-CA13B3A0E324}" type="parTrans" cxnId="{6C6E5C17-5FC9-47CE-ADF2-417200F7FEE9}">
      <dgm:prSet/>
      <dgm:spPr/>
      <dgm:t>
        <a:bodyPr/>
        <a:lstStyle/>
        <a:p>
          <a:endParaRPr lang="en-US"/>
        </a:p>
      </dgm:t>
    </dgm:pt>
    <dgm:pt modelId="{41E5FE9F-6788-4EF4-8416-3C790B9500BD}" type="sibTrans" cxnId="{6C6E5C17-5FC9-47CE-ADF2-417200F7FEE9}">
      <dgm:prSet/>
      <dgm:spPr/>
      <dgm:t>
        <a:bodyPr/>
        <a:lstStyle/>
        <a:p>
          <a:endParaRPr lang="en-US"/>
        </a:p>
      </dgm:t>
    </dgm:pt>
    <dgm:pt modelId="{DE505202-FD80-4705-8EAC-95DF6DBBB0F3}">
      <dgm:prSet phldrT="[Text]"/>
      <dgm:spPr/>
      <dgm:t>
        <a:bodyPr/>
        <a:lstStyle/>
        <a:p>
          <a:r>
            <a:rPr lang="ru-RU" dirty="0" smtClean="0">
              <a:solidFill>
                <a:srgbClr val="FFFFFF"/>
              </a:solidFill>
            </a:rPr>
            <a:t>На основании доказательств</a:t>
          </a:r>
          <a:r>
            <a:rPr lang="en-US" dirty="0" smtClean="0">
              <a:solidFill>
                <a:srgbClr val="FFFFFF"/>
              </a:solidFill>
            </a:rPr>
            <a:t>, </a:t>
          </a:r>
          <a:r>
            <a:rPr lang="ru-RU" dirty="0" smtClean="0">
              <a:solidFill>
                <a:srgbClr val="FFFFFF"/>
              </a:solidFill>
            </a:rPr>
            <a:t>готовит дело для рассмотрения в суде и проводит процесс предъявления обвинения в суде</a:t>
          </a:r>
          <a:r>
            <a:rPr lang="en-US" dirty="0" smtClean="0">
              <a:solidFill>
                <a:srgbClr val="FFFFFF"/>
              </a:solidFill>
            </a:rPr>
            <a:t>.</a:t>
          </a:r>
          <a:endParaRPr lang="en-US" dirty="0">
            <a:solidFill>
              <a:srgbClr val="FFFFFF"/>
            </a:solidFill>
          </a:endParaRPr>
        </a:p>
      </dgm:t>
    </dgm:pt>
    <dgm:pt modelId="{7E422B8F-8ED5-4705-8B4E-983057FC74C5}" type="parTrans" cxnId="{26E0154B-FDD6-446E-A5FB-ED6900C21119}">
      <dgm:prSet/>
      <dgm:spPr/>
      <dgm:t>
        <a:bodyPr/>
        <a:lstStyle/>
        <a:p>
          <a:endParaRPr lang="en-US"/>
        </a:p>
      </dgm:t>
    </dgm:pt>
    <dgm:pt modelId="{DCA4FE6F-82C2-4BB7-8C03-2BF45CF1E5B6}" type="sibTrans" cxnId="{26E0154B-FDD6-446E-A5FB-ED6900C21119}">
      <dgm:prSet/>
      <dgm:spPr/>
      <dgm:t>
        <a:bodyPr/>
        <a:lstStyle/>
        <a:p>
          <a:endParaRPr lang="en-US"/>
        </a:p>
      </dgm:t>
    </dgm:pt>
    <dgm:pt modelId="{9A9B857B-2184-44DF-8B03-C9067065972F}">
      <dgm:prSet phldrT="[Text]"/>
      <dgm:spPr/>
      <dgm:t>
        <a:bodyPr/>
        <a:lstStyle/>
        <a:p>
          <a:r>
            <a:rPr lang="ru-RU" dirty="0" smtClean="0">
              <a:solidFill>
                <a:srgbClr val="FFFF00"/>
              </a:solidFill>
            </a:rPr>
            <a:t>Суд</a:t>
          </a:r>
          <a:endParaRPr lang="en-US" dirty="0">
            <a:solidFill>
              <a:srgbClr val="FFFF00"/>
            </a:solidFill>
          </a:endParaRPr>
        </a:p>
      </dgm:t>
    </dgm:pt>
    <dgm:pt modelId="{740E60FD-77CA-400F-8F60-520D5AB2D119}" type="parTrans" cxnId="{4BFD9CF2-E125-4679-AB16-FA81CBB384A3}">
      <dgm:prSet/>
      <dgm:spPr/>
      <dgm:t>
        <a:bodyPr/>
        <a:lstStyle/>
        <a:p>
          <a:endParaRPr lang="en-US"/>
        </a:p>
      </dgm:t>
    </dgm:pt>
    <dgm:pt modelId="{2F9A9F55-D6D2-4E90-B131-FB8ECF3CA99D}" type="sibTrans" cxnId="{4BFD9CF2-E125-4679-AB16-FA81CBB384A3}">
      <dgm:prSet/>
      <dgm:spPr/>
      <dgm:t>
        <a:bodyPr/>
        <a:lstStyle/>
        <a:p>
          <a:endParaRPr lang="en-US"/>
        </a:p>
      </dgm:t>
    </dgm:pt>
    <dgm:pt modelId="{853EBF7E-5E96-4ED3-AB4E-F21599A1A270}">
      <dgm:prSet phldrT="[Text]"/>
      <dgm:spPr/>
      <dgm:t>
        <a:bodyPr/>
        <a:lstStyle/>
        <a:p>
          <a:r>
            <a:rPr lang="ru-RU" dirty="0" smtClean="0">
              <a:solidFill>
                <a:srgbClr val="FFFFFF"/>
              </a:solidFill>
            </a:rPr>
            <a:t>Заключает под стражу признанного виновным в совершении преступления </a:t>
          </a:r>
          <a:endParaRPr lang="en-US" dirty="0">
            <a:solidFill>
              <a:srgbClr val="FFFFFF"/>
            </a:solidFill>
          </a:endParaRPr>
        </a:p>
      </dgm:t>
    </dgm:pt>
    <dgm:pt modelId="{5C984442-4166-4814-8365-00041FD2DB67}" type="parTrans" cxnId="{986EF6DE-E2AC-441E-9973-D06F51715CCE}">
      <dgm:prSet/>
      <dgm:spPr/>
      <dgm:t>
        <a:bodyPr/>
        <a:lstStyle/>
        <a:p>
          <a:endParaRPr lang="en-US"/>
        </a:p>
      </dgm:t>
    </dgm:pt>
    <dgm:pt modelId="{1AB15F3A-B954-4144-AD69-72DD0CF24081}" type="sibTrans" cxnId="{986EF6DE-E2AC-441E-9973-D06F51715CCE}">
      <dgm:prSet/>
      <dgm:spPr/>
      <dgm:t>
        <a:bodyPr/>
        <a:lstStyle/>
        <a:p>
          <a:endParaRPr lang="en-US"/>
        </a:p>
      </dgm:t>
    </dgm:pt>
    <dgm:pt modelId="{65E81980-97C1-48B3-8176-6A056BD03966}">
      <dgm:prSet phldrT="[Text]"/>
      <dgm:spPr/>
      <dgm:t>
        <a:bodyPr/>
        <a:lstStyle/>
        <a:p>
          <a:r>
            <a:rPr lang="ru-RU" dirty="0" smtClean="0">
              <a:solidFill>
                <a:srgbClr val="FFFF00"/>
              </a:solidFill>
            </a:rPr>
            <a:t>Тюремное учреждение</a:t>
          </a:r>
          <a:endParaRPr lang="en-US" dirty="0">
            <a:solidFill>
              <a:srgbClr val="FFFF00"/>
            </a:solidFill>
          </a:endParaRPr>
        </a:p>
      </dgm:t>
    </dgm:pt>
    <dgm:pt modelId="{5B00FC79-4A50-4D72-8C98-E81ADEC39E61}" type="parTrans" cxnId="{BCE242F1-AB2D-4FCE-97D0-3B4D129BA7FF}">
      <dgm:prSet/>
      <dgm:spPr/>
      <dgm:t>
        <a:bodyPr/>
        <a:lstStyle/>
        <a:p>
          <a:endParaRPr lang="en-US"/>
        </a:p>
      </dgm:t>
    </dgm:pt>
    <dgm:pt modelId="{2455E8E6-12D1-4A47-8A42-9A22581653DB}" type="sibTrans" cxnId="{BCE242F1-AB2D-4FCE-97D0-3B4D129BA7FF}">
      <dgm:prSet/>
      <dgm:spPr/>
      <dgm:t>
        <a:bodyPr/>
        <a:lstStyle/>
        <a:p>
          <a:endParaRPr lang="en-US"/>
        </a:p>
      </dgm:t>
    </dgm:pt>
    <dgm:pt modelId="{5E446852-17AE-42CB-AF17-B00B59CB6C57}">
      <dgm:prSet/>
      <dgm:spPr/>
      <dgm:t>
        <a:bodyPr/>
        <a:lstStyle/>
        <a:p>
          <a:r>
            <a:rPr lang="ru-RU" dirty="0" smtClean="0">
              <a:solidFill>
                <a:srgbClr val="FFFFFF"/>
              </a:solidFill>
            </a:rPr>
            <a:t>Заслушивает дело</a:t>
          </a:r>
          <a:r>
            <a:rPr lang="en-US" dirty="0" smtClean="0">
              <a:solidFill>
                <a:srgbClr val="FFFFFF"/>
              </a:solidFill>
            </a:rPr>
            <a:t>, </a:t>
          </a:r>
          <a:r>
            <a:rPr lang="ru-RU" dirty="0" smtClean="0">
              <a:solidFill>
                <a:srgbClr val="FFFFFF"/>
              </a:solidFill>
            </a:rPr>
            <a:t>включая свидетельские показания и др. доказательства</a:t>
          </a:r>
          <a:r>
            <a:rPr lang="en-US" dirty="0" smtClean="0">
              <a:solidFill>
                <a:srgbClr val="FFFFFF"/>
              </a:solidFill>
            </a:rPr>
            <a:t>, </a:t>
          </a:r>
          <a:r>
            <a:rPr lang="ru-RU" dirty="0" smtClean="0">
              <a:solidFill>
                <a:srgbClr val="FFFFFF"/>
              </a:solidFill>
            </a:rPr>
            <a:t>выносит решение</a:t>
          </a:r>
          <a:r>
            <a:rPr lang="en-US" dirty="0" smtClean="0">
              <a:solidFill>
                <a:srgbClr val="FFFFFF"/>
              </a:solidFill>
            </a:rPr>
            <a:t>, </a:t>
          </a:r>
          <a:r>
            <a:rPr lang="ru-RU" dirty="0" smtClean="0">
              <a:solidFill>
                <a:srgbClr val="FFFFFF"/>
              </a:solidFill>
            </a:rPr>
            <a:t>приговор обвиняемому, в случае признания виновным</a:t>
          </a:r>
          <a:endParaRPr lang="en-US" dirty="0">
            <a:solidFill>
              <a:srgbClr val="FFFFFF"/>
            </a:solidFill>
          </a:endParaRPr>
        </a:p>
      </dgm:t>
    </dgm:pt>
    <dgm:pt modelId="{F5AAB69D-BD32-4632-913A-592DB03161CA}" type="parTrans" cxnId="{4B838946-0207-49E6-ABB9-4FA170FCEE2C}">
      <dgm:prSet/>
      <dgm:spPr/>
      <dgm:t>
        <a:bodyPr/>
        <a:lstStyle/>
        <a:p>
          <a:endParaRPr lang="en-US"/>
        </a:p>
      </dgm:t>
    </dgm:pt>
    <dgm:pt modelId="{67F52B4C-CABA-4B2D-86FD-461394CC43B2}" type="sibTrans" cxnId="{4B838946-0207-49E6-ABB9-4FA170FCEE2C}">
      <dgm:prSet/>
      <dgm:spPr/>
      <dgm:t>
        <a:bodyPr/>
        <a:lstStyle/>
        <a:p>
          <a:endParaRPr lang="en-US"/>
        </a:p>
      </dgm:t>
    </dgm:pt>
    <dgm:pt modelId="{FE36BDAE-204C-4267-B28F-998A60831B86}" type="pres">
      <dgm:prSet presAssocID="{6038F86F-90D2-4E6E-BE03-8366EFDC7D93}" presName="linearFlow" presStyleCnt="0">
        <dgm:presLayoutVars>
          <dgm:dir/>
          <dgm:animLvl val="lvl"/>
          <dgm:resizeHandles val="exact"/>
        </dgm:presLayoutVars>
      </dgm:prSet>
      <dgm:spPr/>
      <dgm:t>
        <a:bodyPr/>
        <a:lstStyle/>
        <a:p>
          <a:endParaRPr lang="en-GB"/>
        </a:p>
      </dgm:t>
    </dgm:pt>
    <dgm:pt modelId="{89FB016E-86F3-4C18-9E9C-7BDC33455984}" type="pres">
      <dgm:prSet presAssocID="{548F4653-4E69-4DBC-BEE6-552D08B5DB93}" presName="composite" presStyleCnt="0"/>
      <dgm:spPr/>
    </dgm:pt>
    <dgm:pt modelId="{A478082B-FD7D-46B7-BB94-90EDD89A2A21}" type="pres">
      <dgm:prSet presAssocID="{548F4653-4E69-4DBC-BEE6-552D08B5DB93}" presName="parentText" presStyleLbl="alignNode1" presStyleIdx="0" presStyleCnt="4">
        <dgm:presLayoutVars>
          <dgm:chMax val="1"/>
          <dgm:bulletEnabled val="1"/>
        </dgm:presLayoutVars>
      </dgm:prSet>
      <dgm:spPr/>
      <dgm:t>
        <a:bodyPr/>
        <a:lstStyle/>
        <a:p>
          <a:endParaRPr lang="en-GB"/>
        </a:p>
      </dgm:t>
    </dgm:pt>
    <dgm:pt modelId="{E5C6B64D-BC5E-4A6B-955E-4F512C99ECC1}" type="pres">
      <dgm:prSet presAssocID="{548F4653-4E69-4DBC-BEE6-552D08B5DB93}" presName="descendantText" presStyleLbl="alignAcc1" presStyleIdx="0" presStyleCnt="4">
        <dgm:presLayoutVars>
          <dgm:bulletEnabled val="1"/>
        </dgm:presLayoutVars>
      </dgm:prSet>
      <dgm:spPr/>
      <dgm:t>
        <a:bodyPr/>
        <a:lstStyle/>
        <a:p>
          <a:endParaRPr lang="en-GB"/>
        </a:p>
      </dgm:t>
    </dgm:pt>
    <dgm:pt modelId="{D1171984-0351-421A-B9CF-50912CD01E1D}" type="pres">
      <dgm:prSet presAssocID="{71465734-7A51-4DF0-92E1-D5DBFA155C06}" presName="sp" presStyleCnt="0"/>
      <dgm:spPr/>
    </dgm:pt>
    <dgm:pt modelId="{89541035-308B-4DEC-ABA6-319295D4148F}" type="pres">
      <dgm:prSet presAssocID="{93F3E1D5-72A2-49CF-86D1-3741F34F43AD}" presName="composite" presStyleCnt="0"/>
      <dgm:spPr/>
    </dgm:pt>
    <dgm:pt modelId="{2D79F898-4C43-4900-892F-C03B55904C1C}" type="pres">
      <dgm:prSet presAssocID="{93F3E1D5-72A2-49CF-86D1-3741F34F43AD}" presName="parentText" presStyleLbl="alignNode1" presStyleIdx="1" presStyleCnt="4">
        <dgm:presLayoutVars>
          <dgm:chMax val="1"/>
          <dgm:bulletEnabled val="1"/>
        </dgm:presLayoutVars>
      </dgm:prSet>
      <dgm:spPr/>
      <dgm:t>
        <a:bodyPr/>
        <a:lstStyle/>
        <a:p>
          <a:endParaRPr lang="en-GB"/>
        </a:p>
      </dgm:t>
    </dgm:pt>
    <dgm:pt modelId="{85CE29F4-A1A3-400A-A987-C4E6CA138FE8}" type="pres">
      <dgm:prSet presAssocID="{93F3E1D5-72A2-49CF-86D1-3741F34F43AD}" presName="descendantText" presStyleLbl="alignAcc1" presStyleIdx="1" presStyleCnt="4">
        <dgm:presLayoutVars>
          <dgm:bulletEnabled val="1"/>
        </dgm:presLayoutVars>
      </dgm:prSet>
      <dgm:spPr/>
      <dgm:t>
        <a:bodyPr/>
        <a:lstStyle/>
        <a:p>
          <a:endParaRPr lang="en-GB"/>
        </a:p>
      </dgm:t>
    </dgm:pt>
    <dgm:pt modelId="{B6C5C799-0C40-4E55-8275-52F9C09FA261}" type="pres">
      <dgm:prSet presAssocID="{41E5FE9F-6788-4EF4-8416-3C790B9500BD}" presName="sp" presStyleCnt="0"/>
      <dgm:spPr/>
    </dgm:pt>
    <dgm:pt modelId="{CCA410B0-BEA8-4775-9C11-E04C2A839A37}" type="pres">
      <dgm:prSet presAssocID="{9A9B857B-2184-44DF-8B03-C9067065972F}" presName="composite" presStyleCnt="0"/>
      <dgm:spPr/>
    </dgm:pt>
    <dgm:pt modelId="{FE05B9EA-16AE-41F9-B4D7-DA474E0DC45D}" type="pres">
      <dgm:prSet presAssocID="{9A9B857B-2184-44DF-8B03-C9067065972F}" presName="parentText" presStyleLbl="alignNode1" presStyleIdx="2" presStyleCnt="4">
        <dgm:presLayoutVars>
          <dgm:chMax val="1"/>
          <dgm:bulletEnabled val="1"/>
        </dgm:presLayoutVars>
      </dgm:prSet>
      <dgm:spPr/>
      <dgm:t>
        <a:bodyPr/>
        <a:lstStyle/>
        <a:p>
          <a:endParaRPr lang="en-GB"/>
        </a:p>
      </dgm:t>
    </dgm:pt>
    <dgm:pt modelId="{3BAA1DE0-C213-4336-B20F-27542C6B7D41}" type="pres">
      <dgm:prSet presAssocID="{9A9B857B-2184-44DF-8B03-C9067065972F}" presName="descendantText" presStyleLbl="alignAcc1" presStyleIdx="2" presStyleCnt="4">
        <dgm:presLayoutVars>
          <dgm:bulletEnabled val="1"/>
        </dgm:presLayoutVars>
      </dgm:prSet>
      <dgm:spPr/>
      <dgm:t>
        <a:bodyPr/>
        <a:lstStyle/>
        <a:p>
          <a:endParaRPr lang="en-GB"/>
        </a:p>
      </dgm:t>
    </dgm:pt>
    <dgm:pt modelId="{6843EE16-1311-4CB5-8D55-29FC05F89395}" type="pres">
      <dgm:prSet presAssocID="{2F9A9F55-D6D2-4E90-B131-FB8ECF3CA99D}" presName="sp" presStyleCnt="0"/>
      <dgm:spPr/>
    </dgm:pt>
    <dgm:pt modelId="{BC93DC3E-B71F-4E3B-BAC5-C6D6AD7235EE}" type="pres">
      <dgm:prSet presAssocID="{65E81980-97C1-48B3-8176-6A056BD03966}" presName="composite" presStyleCnt="0"/>
      <dgm:spPr/>
    </dgm:pt>
    <dgm:pt modelId="{77805547-C7A1-4925-9662-A3AD5371C6DA}" type="pres">
      <dgm:prSet presAssocID="{65E81980-97C1-48B3-8176-6A056BD03966}" presName="parentText" presStyleLbl="alignNode1" presStyleIdx="3" presStyleCnt="4">
        <dgm:presLayoutVars>
          <dgm:chMax val="1"/>
          <dgm:bulletEnabled val="1"/>
        </dgm:presLayoutVars>
      </dgm:prSet>
      <dgm:spPr/>
      <dgm:t>
        <a:bodyPr/>
        <a:lstStyle/>
        <a:p>
          <a:endParaRPr lang="en-GB"/>
        </a:p>
      </dgm:t>
    </dgm:pt>
    <dgm:pt modelId="{5B7BA223-771A-4246-9DC7-13C66AF0F544}" type="pres">
      <dgm:prSet presAssocID="{65E81980-97C1-48B3-8176-6A056BD03966}" presName="descendantText" presStyleLbl="alignAcc1" presStyleIdx="3" presStyleCnt="4" custLinFactNeighborX="-349" custLinFactNeighborY="207">
        <dgm:presLayoutVars>
          <dgm:bulletEnabled val="1"/>
        </dgm:presLayoutVars>
      </dgm:prSet>
      <dgm:spPr/>
      <dgm:t>
        <a:bodyPr/>
        <a:lstStyle/>
        <a:p>
          <a:endParaRPr lang="en-GB"/>
        </a:p>
      </dgm:t>
    </dgm:pt>
  </dgm:ptLst>
  <dgm:cxnLst>
    <dgm:cxn modelId="{4BFD9CF2-E125-4679-AB16-FA81CBB384A3}" srcId="{6038F86F-90D2-4E6E-BE03-8366EFDC7D93}" destId="{9A9B857B-2184-44DF-8B03-C9067065972F}" srcOrd="2" destOrd="0" parTransId="{740E60FD-77CA-400F-8F60-520D5AB2D119}" sibTransId="{2F9A9F55-D6D2-4E90-B131-FB8ECF3CA99D}"/>
    <dgm:cxn modelId="{19EE95F4-FC53-4972-B3F9-C25459C84894}" type="presOf" srcId="{65E81980-97C1-48B3-8176-6A056BD03966}" destId="{77805547-C7A1-4925-9662-A3AD5371C6DA}" srcOrd="0" destOrd="0" presId="urn:microsoft.com/office/officeart/2005/8/layout/chevron2"/>
    <dgm:cxn modelId="{7886EC6B-3DA2-4A0E-BC23-80DC628C774E}" type="presOf" srcId="{9A9B857B-2184-44DF-8B03-C9067065972F}" destId="{FE05B9EA-16AE-41F9-B4D7-DA474E0DC45D}" srcOrd="0" destOrd="0" presId="urn:microsoft.com/office/officeart/2005/8/layout/chevron2"/>
    <dgm:cxn modelId="{FB35CB0E-52E6-45D6-B0DC-1412FFCA6AAF}" type="presOf" srcId="{6038F86F-90D2-4E6E-BE03-8366EFDC7D93}" destId="{FE36BDAE-204C-4267-B28F-998A60831B86}" srcOrd="0" destOrd="0" presId="urn:microsoft.com/office/officeart/2005/8/layout/chevron2"/>
    <dgm:cxn modelId="{C4C292BE-A4BC-453C-B00A-4ECD15D2F1AB}" type="presOf" srcId="{853EBF7E-5E96-4ED3-AB4E-F21599A1A270}" destId="{5B7BA223-771A-4246-9DC7-13C66AF0F544}" srcOrd="0" destOrd="0" presId="urn:microsoft.com/office/officeart/2005/8/layout/chevron2"/>
    <dgm:cxn modelId="{FA5EECB8-565C-42F5-AEDE-BBBA117101BE}" type="presOf" srcId="{5E446852-17AE-42CB-AF17-B00B59CB6C57}" destId="{3BAA1DE0-C213-4336-B20F-27542C6B7D41}" srcOrd="0" destOrd="0" presId="urn:microsoft.com/office/officeart/2005/8/layout/chevron2"/>
    <dgm:cxn modelId="{6C6E5C17-5FC9-47CE-ADF2-417200F7FEE9}" srcId="{6038F86F-90D2-4E6E-BE03-8366EFDC7D93}" destId="{93F3E1D5-72A2-49CF-86D1-3741F34F43AD}" srcOrd="1" destOrd="0" parTransId="{913E145C-25BC-472D-A13A-CA13B3A0E324}" sibTransId="{41E5FE9F-6788-4EF4-8416-3C790B9500BD}"/>
    <dgm:cxn modelId="{26894022-5B69-4D6B-AB7A-F5ADB61255DB}" srcId="{6038F86F-90D2-4E6E-BE03-8366EFDC7D93}" destId="{548F4653-4E69-4DBC-BEE6-552D08B5DB93}" srcOrd="0" destOrd="0" parTransId="{F5D6284C-CEE3-4D87-A743-0BAF8C603D3B}" sibTransId="{71465734-7A51-4DF0-92E1-D5DBFA155C06}"/>
    <dgm:cxn modelId="{26E0154B-FDD6-446E-A5FB-ED6900C21119}" srcId="{93F3E1D5-72A2-49CF-86D1-3741F34F43AD}" destId="{DE505202-FD80-4705-8EAC-95DF6DBBB0F3}" srcOrd="0" destOrd="0" parTransId="{7E422B8F-8ED5-4705-8B4E-983057FC74C5}" sibTransId="{DCA4FE6F-82C2-4BB7-8C03-2BF45CF1E5B6}"/>
    <dgm:cxn modelId="{19C57A71-DCA7-4C9E-83CB-BA7B70716AFA}" srcId="{548F4653-4E69-4DBC-BEE6-552D08B5DB93}" destId="{A2E2CAC4-09D0-4CEB-80AA-86A0245A58B0}" srcOrd="0" destOrd="0" parTransId="{55815C9E-5B3A-4BAD-92B6-CF1A94483FBB}" sibTransId="{FBD9E99F-1B8A-4107-8347-B50948140DB2}"/>
    <dgm:cxn modelId="{D85DCD47-EEED-4CE3-A39E-DC260E6ED056}" type="presOf" srcId="{A2E2CAC4-09D0-4CEB-80AA-86A0245A58B0}" destId="{E5C6B64D-BC5E-4A6B-955E-4F512C99ECC1}" srcOrd="0" destOrd="0" presId="urn:microsoft.com/office/officeart/2005/8/layout/chevron2"/>
    <dgm:cxn modelId="{4B838946-0207-49E6-ABB9-4FA170FCEE2C}" srcId="{9A9B857B-2184-44DF-8B03-C9067065972F}" destId="{5E446852-17AE-42CB-AF17-B00B59CB6C57}" srcOrd="0" destOrd="0" parTransId="{F5AAB69D-BD32-4632-913A-592DB03161CA}" sibTransId="{67F52B4C-CABA-4B2D-86FD-461394CC43B2}"/>
    <dgm:cxn modelId="{986EF6DE-E2AC-441E-9973-D06F51715CCE}" srcId="{65E81980-97C1-48B3-8176-6A056BD03966}" destId="{853EBF7E-5E96-4ED3-AB4E-F21599A1A270}" srcOrd="0" destOrd="0" parTransId="{5C984442-4166-4814-8365-00041FD2DB67}" sibTransId="{1AB15F3A-B954-4144-AD69-72DD0CF24081}"/>
    <dgm:cxn modelId="{BCE242F1-AB2D-4FCE-97D0-3B4D129BA7FF}" srcId="{6038F86F-90D2-4E6E-BE03-8366EFDC7D93}" destId="{65E81980-97C1-48B3-8176-6A056BD03966}" srcOrd="3" destOrd="0" parTransId="{5B00FC79-4A50-4D72-8C98-E81ADEC39E61}" sibTransId="{2455E8E6-12D1-4A47-8A42-9A22581653DB}"/>
    <dgm:cxn modelId="{7F61F889-5DD3-4D1E-91D8-F0C71A50CEA3}" type="presOf" srcId="{548F4653-4E69-4DBC-BEE6-552D08B5DB93}" destId="{A478082B-FD7D-46B7-BB94-90EDD89A2A21}" srcOrd="0" destOrd="0" presId="urn:microsoft.com/office/officeart/2005/8/layout/chevron2"/>
    <dgm:cxn modelId="{333632B3-D70D-42C9-9308-7BE94B251B7C}" type="presOf" srcId="{DE505202-FD80-4705-8EAC-95DF6DBBB0F3}" destId="{85CE29F4-A1A3-400A-A987-C4E6CA138FE8}" srcOrd="0" destOrd="0" presId="urn:microsoft.com/office/officeart/2005/8/layout/chevron2"/>
    <dgm:cxn modelId="{B0606EC5-6403-4420-84E9-B5D94BDCCB05}" type="presOf" srcId="{93F3E1D5-72A2-49CF-86D1-3741F34F43AD}" destId="{2D79F898-4C43-4900-892F-C03B55904C1C}" srcOrd="0" destOrd="0" presId="urn:microsoft.com/office/officeart/2005/8/layout/chevron2"/>
    <dgm:cxn modelId="{B4EB5D20-1662-4E68-B1DE-D00A818938AD}" type="presParOf" srcId="{FE36BDAE-204C-4267-B28F-998A60831B86}" destId="{89FB016E-86F3-4C18-9E9C-7BDC33455984}" srcOrd="0" destOrd="0" presId="urn:microsoft.com/office/officeart/2005/8/layout/chevron2"/>
    <dgm:cxn modelId="{6176A894-E727-4CDB-BEDF-BD01B2A3694C}" type="presParOf" srcId="{89FB016E-86F3-4C18-9E9C-7BDC33455984}" destId="{A478082B-FD7D-46B7-BB94-90EDD89A2A21}" srcOrd="0" destOrd="0" presId="urn:microsoft.com/office/officeart/2005/8/layout/chevron2"/>
    <dgm:cxn modelId="{8AAB6590-8E23-4A70-9D4C-EE3CE28C3174}" type="presParOf" srcId="{89FB016E-86F3-4C18-9E9C-7BDC33455984}" destId="{E5C6B64D-BC5E-4A6B-955E-4F512C99ECC1}" srcOrd="1" destOrd="0" presId="urn:microsoft.com/office/officeart/2005/8/layout/chevron2"/>
    <dgm:cxn modelId="{6326CA30-E8E0-4325-9E0E-3E573F153D94}" type="presParOf" srcId="{FE36BDAE-204C-4267-B28F-998A60831B86}" destId="{D1171984-0351-421A-B9CF-50912CD01E1D}" srcOrd="1" destOrd="0" presId="urn:microsoft.com/office/officeart/2005/8/layout/chevron2"/>
    <dgm:cxn modelId="{F1163007-7F44-414C-A515-13E553E414DF}" type="presParOf" srcId="{FE36BDAE-204C-4267-B28F-998A60831B86}" destId="{89541035-308B-4DEC-ABA6-319295D4148F}" srcOrd="2" destOrd="0" presId="urn:microsoft.com/office/officeart/2005/8/layout/chevron2"/>
    <dgm:cxn modelId="{EB1DFB98-824A-4065-9F28-ABE97DE06813}" type="presParOf" srcId="{89541035-308B-4DEC-ABA6-319295D4148F}" destId="{2D79F898-4C43-4900-892F-C03B55904C1C}" srcOrd="0" destOrd="0" presId="urn:microsoft.com/office/officeart/2005/8/layout/chevron2"/>
    <dgm:cxn modelId="{343E6776-DF6B-4393-9962-A02CD91D1431}" type="presParOf" srcId="{89541035-308B-4DEC-ABA6-319295D4148F}" destId="{85CE29F4-A1A3-400A-A987-C4E6CA138FE8}" srcOrd="1" destOrd="0" presId="urn:microsoft.com/office/officeart/2005/8/layout/chevron2"/>
    <dgm:cxn modelId="{D9A26577-6874-4AA9-99A0-0E56FCF94387}" type="presParOf" srcId="{FE36BDAE-204C-4267-B28F-998A60831B86}" destId="{B6C5C799-0C40-4E55-8275-52F9C09FA261}" srcOrd="3" destOrd="0" presId="urn:microsoft.com/office/officeart/2005/8/layout/chevron2"/>
    <dgm:cxn modelId="{101264AB-C172-489D-8910-488DEB1A888B}" type="presParOf" srcId="{FE36BDAE-204C-4267-B28F-998A60831B86}" destId="{CCA410B0-BEA8-4775-9C11-E04C2A839A37}" srcOrd="4" destOrd="0" presId="urn:microsoft.com/office/officeart/2005/8/layout/chevron2"/>
    <dgm:cxn modelId="{C34EB387-4551-43EB-AE95-56DF45E02368}" type="presParOf" srcId="{CCA410B0-BEA8-4775-9C11-E04C2A839A37}" destId="{FE05B9EA-16AE-41F9-B4D7-DA474E0DC45D}" srcOrd="0" destOrd="0" presId="urn:microsoft.com/office/officeart/2005/8/layout/chevron2"/>
    <dgm:cxn modelId="{672A60E6-C9C3-4151-AD70-DF7239CA7738}" type="presParOf" srcId="{CCA410B0-BEA8-4775-9C11-E04C2A839A37}" destId="{3BAA1DE0-C213-4336-B20F-27542C6B7D41}" srcOrd="1" destOrd="0" presId="urn:microsoft.com/office/officeart/2005/8/layout/chevron2"/>
    <dgm:cxn modelId="{4684CDD9-240E-4012-8254-00AA193E28BC}" type="presParOf" srcId="{FE36BDAE-204C-4267-B28F-998A60831B86}" destId="{6843EE16-1311-4CB5-8D55-29FC05F89395}" srcOrd="5" destOrd="0" presId="urn:microsoft.com/office/officeart/2005/8/layout/chevron2"/>
    <dgm:cxn modelId="{2DE0E48D-390A-4D2D-BE60-C44AC75D82D6}" type="presParOf" srcId="{FE36BDAE-204C-4267-B28F-998A60831B86}" destId="{BC93DC3E-B71F-4E3B-BAC5-C6D6AD7235EE}" srcOrd="6" destOrd="0" presId="urn:microsoft.com/office/officeart/2005/8/layout/chevron2"/>
    <dgm:cxn modelId="{520938D6-3054-4114-95B0-13C078FB7043}" type="presParOf" srcId="{BC93DC3E-B71F-4E3B-BAC5-C6D6AD7235EE}" destId="{77805547-C7A1-4925-9662-A3AD5371C6DA}" srcOrd="0" destOrd="0" presId="urn:microsoft.com/office/officeart/2005/8/layout/chevron2"/>
    <dgm:cxn modelId="{06284CF1-6184-458B-8388-518AB2A9CAB1}" type="presParOf" srcId="{BC93DC3E-B71F-4E3B-BAC5-C6D6AD7235EE}" destId="{5B7BA223-771A-4246-9DC7-13C66AF0F54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7AD08D4-0266-4F50-9DAB-5957307A55A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14FFB084-2E1E-4C85-B719-103014AE5249}">
      <dgm:prSet phldrT="[Testo]" custT="1"/>
      <dgm:spPr>
        <a:solidFill>
          <a:schemeClr val="accent2"/>
        </a:solidFill>
        <a:ln>
          <a:solidFill>
            <a:schemeClr val="accent1">
              <a:lumMod val="50000"/>
            </a:schemeClr>
          </a:solidFill>
        </a:ln>
      </dgm:spPr>
      <dgm:t>
        <a:bodyPr/>
        <a:lstStyle/>
        <a:p>
          <a:r>
            <a:rPr lang="ru-RU" sz="1800" b="1" dirty="0" smtClean="0">
              <a:solidFill>
                <a:srgbClr val="FFFFFF"/>
              </a:solidFill>
              <a:latin typeface="+mn-lt"/>
            </a:rPr>
            <a:t>С точки зрения системы уголовного правосудия</a:t>
          </a:r>
          <a:endParaRPr lang="it-IT" sz="1800" b="1" dirty="0">
            <a:solidFill>
              <a:srgbClr val="FFFFFF"/>
            </a:solidFill>
            <a:latin typeface="+mn-lt"/>
          </a:endParaRPr>
        </a:p>
      </dgm:t>
    </dgm:pt>
    <dgm:pt modelId="{80704BDB-A138-401A-B69F-B908709BE813}" type="parTrans" cxnId="{E813E3D3-557A-4E2D-B8CA-8AB00AF9C728}">
      <dgm:prSet/>
      <dgm:spPr/>
      <dgm:t>
        <a:bodyPr/>
        <a:lstStyle/>
        <a:p>
          <a:endParaRPr lang="it-IT" sz="1700">
            <a:solidFill>
              <a:schemeClr val="tx1"/>
            </a:solidFill>
            <a:latin typeface="Palatino Linotype" panose="02040502050505030304" pitchFamily="18" charset="0"/>
          </a:endParaRPr>
        </a:p>
      </dgm:t>
    </dgm:pt>
    <dgm:pt modelId="{5EB0C223-C7B4-4451-A9CF-D9C849872764}" type="sibTrans" cxnId="{E813E3D3-557A-4E2D-B8CA-8AB00AF9C728}">
      <dgm:prSet/>
      <dgm:spPr/>
      <dgm:t>
        <a:bodyPr/>
        <a:lstStyle/>
        <a:p>
          <a:endParaRPr lang="it-IT" sz="1700">
            <a:solidFill>
              <a:schemeClr val="tx1"/>
            </a:solidFill>
            <a:latin typeface="Palatino Linotype" panose="02040502050505030304" pitchFamily="18" charset="0"/>
          </a:endParaRPr>
        </a:p>
      </dgm:t>
    </dgm:pt>
    <dgm:pt modelId="{06BFD160-D961-4D5F-8C70-A4ECAE5D0598}">
      <dgm:prSet phldrT="[Testo]" custT="1"/>
      <dgm:spPr>
        <a:solidFill>
          <a:schemeClr val="accent2">
            <a:lumMod val="40000"/>
            <a:lumOff val="60000"/>
            <a:alpha val="90000"/>
          </a:schemeClr>
        </a:solidFill>
        <a:ln>
          <a:noFill/>
        </a:ln>
      </dgm:spPr>
      <dgm:t>
        <a:bodyPr/>
        <a:lstStyle/>
        <a:p>
          <a:r>
            <a:rPr lang="ru-RU" altLang="it-IT" sz="1800" dirty="0" smtClean="0">
              <a:solidFill>
                <a:srgbClr val="FFFFFF"/>
              </a:solidFill>
              <a:latin typeface="+mn-lt"/>
            </a:rPr>
            <a:t>Оценка ресурсов </a:t>
          </a:r>
          <a:r>
            <a:rPr lang="de-DE" altLang="it-IT" sz="1800" dirty="0" smtClean="0">
              <a:solidFill>
                <a:srgbClr val="FFFFFF"/>
              </a:solidFill>
              <a:latin typeface="+mn-lt"/>
            </a:rPr>
            <a:t>&amp; </a:t>
          </a:r>
          <a:r>
            <a:rPr lang="ru-RU" altLang="it-IT" sz="1800" dirty="0" smtClean="0">
              <a:solidFill>
                <a:srgbClr val="FFFFFF"/>
              </a:solidFill>
              <a:latin typeface="+mn-lt"/>
            </a:rPr>
            <a:t>объема работ</a:t>
          </a:r>
          <a:endParaRPr lang="it-IT" sz="1800" dirty="0">
            <a:solidFill>
              <a:srgbClr val="FFFFFF"/>
            </a:solidFill>
            <a:latin typeface="+mn-lt"/>
          </a:endParaRPr>
        </a:p>
      </dgm:t>
    </dgm:pt>
    <dgm:pt modelId="{781A04C2-42CE-49EA-AADA-42EAC8C2FE1C}" type="parTrans" cxnId="{9A16A379-6D48-4705-9C71-A5F7D41DCF41}">
      <dgm:prSet/>
      <dgm:spPr/>
      <dgm:t>
        <a:bodyPr/>
        <a:lstStyle/>
        <a:p>
          <a:endParaRPr lang="it-IT" sz="1700">
            <a:solidFill>
              <a:schemeClr val="tx1"/>
            </a:solidFill>
            <a:latin typeface="Palatino Linotype" panose="02040502050505030304" pitchFamily="18" charset="0"/>
          </a:endParaRPr>
        </a:p>
      </dgm:t>
    </dgm:pt>
    <dgm:pt modelId="{E7EA47BB-6D16-481E-BE57-3AB40A7F43A4}" type="sibTrans" cxnId="{9A16A379-6D48-4705-9C71-A5F7D41DCF41}">
      <dgm:prSet/>
      <dgm:spPr/>
      <dgm:t>
        <a:bodyPr/>
        <a:lstStyle/>
        <a:p>
          <a:endParaRPr lang="it-IT" sz="1700">
            <a:solidFill>
              <a:schemeClr val="tx1"/>
            </a:solidFill>
            <a:latin typeface="Palatino Linotype" panose="02040502050505030304" pitchFamily="18" charset="0"/>
          </a:endParaRPr>
        </a:p>
      </dgm:t>
    </dgm:pt>
    <dgm:pt modelId="{97C380FE-F06D-4916-88F1-4A1E3A5934F9}">
      <dgm:prSet custT="1"/>
      <dgm:spPr>
        <a:solidFill>
          <a:schemeClr val="accent2">
            <a:lumMod val="40000"/>
            <a:lumOff val="60000"/>
            <a:alpha val="90000"/>
          </a:schemeClr>
        </a:solidFill>
        <a:ln>
          <a:noFill/>
        </a:ln>
      </dgm:spPr>
      <dgm:t>
        <a:bodyPr/>
        <a:lstStyle/>
        <a:p>
          <a:r>
            <a:rPr lang="ru-RU" altLang="it-IT" sz="1800" dirty="0" smtClean="0">
              <a:solidFill>
                <a:srgbClr val="FFFFFF"/>
              </a:solidFill>
              <a:latin typeface="+mn-lt"/>
            </a:rPr>
            <a:t>Мониторинг деятельности институтов уголовного правосудия</a:t>
          </a:r>
          <a:endParaRPr lang="de-DE" altLang="it-IT" sz="1800" dirty="0">
            <a:solidFill>
              <a:srgbClr val="FFFFFF"/>
            </a:solidFill>
            <a:latin typeface="+mn-lt"/>
          </a:endParaRPr>
        </a:p>
      </dgm:t>
    </dgm:pt>
    <dgm:pt modelId="{18F98F73-D6E2-4B5D-93D4-C6E2FC8CC34C}" type="parTrans" cxnId="{69728600-E0B6-43D7-923E-6665D99BC0DC}">
      <dgm:prSet/>
      <dgm:spPr/>
      <dgm:t>
        <a:bodyPr/>
        <a:lstStyle/>
        <a:p>
          <a:endParaRPr lang="it-IT" sz="1700">
            <a:solidFill>
              <a:schemeClr val="tx1"/>
            </a:solidFill>
            <a:latin typeface="Palatino Linotype" panose="02040502050505030304" pitchFamily="18" charset="0"/>
          </a:endParaRPr>
        </a:p>
      </dgm:t>
    </dgm:pt>
    <dgm:pt modelId="{B34165B6-5921-497D-B80E-5797C5E18329}" type="sibTrans" cxnId="{69728600-E0B6-43D7-923E-6665D99BC0DC}">
      <dgm:prSet/>
      <dgm:spPr/>
      <dgm:t>
        <a:bodyPr/>
        <a:lstStyle/>
        <a:p>
          <a:endParaRPr lang="it-IT" sz="1700">
            <a:solidFill>
              <a:schemeClr val="tx1"/>
            </a:solidFill>
            <a:latin typeface="Palatino Linotype" panose="02040502050505030304" pitchFamily="18" charset="0"/>
          </a:endParaRPr>
        </a:p>
      </dgm:t>
    </dgm:pt>
    <dgm:pt modelId="{C831FFD1-29FE-47FE-AB58-73C98789B3BB}">
      <dgm:prSet custT="1"/>
      <dgm:spPr>
        <a:solidFill>
          <a:schemeClr val="accent2">
            <a:lumMod val="40000"/>
            <a:lumOff val="60000"/>
            <a:alpha val="90000"/>
          </a:schemeClr>
        </a:solidFill>
        <a:ln>
          <a:noFill/>
        </a:ln>
      </dgm:spPr>
      <dgm:t>
        <a:bodyPr/>
        <a:lstStyle/>
        <a:p>
          <a:r>
            <a:rPr lang="ru-RU" altLang="it-IT" sz="1800" dirty="0" smtClean="0">
              <a:solidFill>
                <a:srgbClr val="FFFFFF"/>
              </a:solidFill>
              <a:latin typeface="+mn-lt"/>
            </a:rPr>
            <a:t>Оценка тенденций и моделей преступлений</a:t>
          </a:r>
          <a:endParaRPr lang="de-DE" altLang="it-IT" sz="1800" dirty="0">
            <a:solidFill>
              <a:srgbClr val="FFFFFF"/>
            </a:solidFill>
            <a:latin typeface="+mn-lt"/>
          </a:endParaRPr>
        </a:p>
      </dgm:t>
    </dgm:pt>
    <dgm:pt modelId="{AA4803E1-B43D-44F0-967C-26902D8EA4F4}" type="parTrans" cxnId="{0131C7AF-79F0-45C4-ADCF-B551140E1677}">
      <dgm:prSet/>
      <dgm:spPr/>
      <dgm:t>
        <a:bodyPr/>
        <a:lstStyle/>
        <a:p>
          <a:endParaRPr lang="en-US"/>
        </a:p>
      </dgm:t>
    </dgm:pt>
    <dgm:pt modelId="{23F39061-5456-4131-B642-F5583143718B}" type="sibTrans" cxnId="{0131C7AF-79F0-45C4-ADCF-B551140E1677}">
      <dgm:prSet/>
      <dgm:spPr/>
      <dgm:t>
        <a:bodyPr/>
        <a:lstStyle/>
        <a:p>
          <a:endParaRPr lang="en-US"/>
        </a:p>
      </dgm:t>
    </dgm:pt>
    <dgm:pt modelId="{01ED642D-EF59-4542-9120-799447E57440}">
      <dgm:prSet custT="1"/>
      <dgm:spPr>
        <a:solidFill>
          <a:schemeClr val="accent2">
            <a:lumMod val="40000"/>
            <a:lumOff val="60000"/>
            <a:alpha val="90000"/>
          </a:schemeClr>
        </a:solidFill>
      </dgm:spPr>
      <dgm:t>
        <a:bodyPr/>
        <a:lstStyle/>
        <a:p>
          <a:r>
            <a:rPr lang="ru-RU" altLang="it-IT" sz="1800" dirty="0" smtClean="0">
              <a:solidFill>
                <a:srgbClr val="FFFFFF"/>
              </a:solidFill>
              <a:latin typeface="+mn-lt"/>
            </a:rPr>
            <a:t>Учет и предупреждение преступлений</a:t>
          </a:r>
          <a:endParaRPr lang="de-DE" altLang="it-IT" sz="1800" dirty="0">
            <a:solidFill>
              <a:srgbClr val="FFFFFF"/>
            </a:solidFill>
            <a:latin typeface="+mn-lt"/>
          </a:endParaRPr>
        </a:p>
      </dgm:t>
    </dgm:pt>
    <dgm:pt modelId="{D4F1A9C7-18DA-456F-A11E-B6DB38E5D178}" type="parTrans" cxnId="{7421ED7E-FF25-4A69-83FC-F94396EF57EC}">
      <dgm:prSet/>
      <dgm:spPr/>
      <dgm:t>
        <a:bodyPr/>
        <a:lstStyle/>
        <a:p>
          <a:endParaRPr lang="it-IT"/>
        </a:p>
      </dgm:t>
    </dgm:pt>
    <dgm:pt modelId="{E9235E81-2CD3-4662-8757-B7567CFDDFD3}" type="sibTrans" cxnId="{7421ED7E-FF25-4A69-83FC-F94396EF57EC}">
      <dgm:prSet/>
      <dgm:spPr/>
      <dgm:t>
        <a:bodyPr/>
        <a:lstStyle/>
        <a:p>
          <a:endParaRPr lang="it-IT"/>
        </a:p>
      </dgm:t>
    </dgm:pt>
    <dgm:pt modelId="{95F05176-0673-43D5-8003-3B89538B75F2}">
      <dgm:prSet custT="1"/>
      <dgm:spPr>
        <a:solidFill>
          <a:schemeClr val="accent2">
            <a:lumMod val="40000"/>
            <a:lumOff val="60000"/>
            <a:alpha val="90000"/>
          </a:schemeClr>
        </a:solidFill>
        <a:ln>
          <a:noFill/>
        </a:ln>
      </dgm:spPr>
      <dgm:t>
        <a:bodyPr/>
        <a:lstStyle/>
        <a:p>
          <a:r>
            <a:rPr lang="ru-RU" altLang="it-IT" sz="1800" dirty="0" smtClean="0">
              <a:solidFill>
                <a:srgbClr val="FFFFFF"/>
              </a:solidFill>
              <a:latin typeface="+mn-lt"/>
            </a:rPr>
            <a:t>Оценка эффективности и справедливости институтов уголовного правосудия</a:t>
          </a:r>
          <a:endParaRPr lang="de-DE" altLang="it-IT" sz="1800" dirty="0">
            <a:solidFill>
              <a:srgbClr val="FFFFFF"/>
            </a:solidFill>
            <a:latin typeface="+mn-lt"/>
          </a:endParaRPr>
        </a:p>
      </dgm:t>
    </dgm:pt>
    <dgm:pt modelId="{6A4F6705-A335-44A5-A02C-B46D7CDEF3D6}" type="parTrans" cxnId="{0C53A1B5-8D3A-472A-9423-9473508136B5}">
      <dgm:prSet/>
      <dgm:spPr/>
      <dgm:t>
        <a:bodyPr/>
        <a:lstStyle/>
        <a:p>
          <a:endParaRPr lang="en-US"/>
        </a:p>
      </dgm:t>
    </dgm:pt>
    <dgm:pt modelId="{158DDF9B-6749-47A2-B9C4-189AF11DD949}" type="sibTrans" cxnId="{0C53A1B5-8D3A-472A-9423-9473508136B5}">
      <dgm:prSet/>
      <dgm:spPr/>
      <dgm:t>
        <a:bodyPr/>
        <a:lstStyle/>
        <a:p>
          <a:endParaRPr lang="en-US"/>
        </a:p>
      </dgm:t>
    </dgm:pt>
    <dgm:pt modelId="{813CC611-160F-45BE-8445-557FC4B897D8}" type="pres">
      <dgm:prSet presAssocID="{17AD08D4-0266-4F50-9DAB-5957307A55A7}" presName="Name0" presStyleCnt="0">
        <dgm:presLayoutVars>
          <dgm:dir/>
          <dgm:animLvl val="lvl"/>
          <dgm:resizeHandles val="exact"/>
        </dgm:presLayoutVars>
      </dgm:prSet>
      <dgm:spPr/>
      <dgm:t>
        <a:bodyPr/>
        <a:lstStyle/>
        <a:p>
          <a:endParaRPr lang="en-GB"/>
        </a:p>
      </dgm:t>
    </dgm:pt>
    <dgm:pt modelId="{636588FA-7289-4A14-BD77-44F575F02DCD}" type="pres">
      <dgm:prSet presAssocID="{14FFB084-2E1E-4C85-B719-103014AE5249}" presName="linNode" presStyleCnt="0"/>
      <dgm:spPr/>
    </dgm:pt>
    <dgm:pt modelId="{262F8B42-40C8-4C65-B7D3-FC93771A5A4F}" type="pres">
      <dgm:prSet presAssocID="{14FFB084-2E1E-4C85-B719-103014AE5249}" presName="parentText" presStyleLbl="node1" presStyleIdx="0" presStyleCnt="1" custScaleX="103722">
        <dgm:presLayoutVars>
          <dgm:chMax val="1"/>
          <dgm:bulletEnabled val="1"/>
        </dgm:presLayoutVars>
      </dgm:prSet>
      <dgm:spPr/>
      <dgm:t>
        <a:bodyPr/>
        <a:lstStyle/>
        <a:p>
          <a:endParaRPr lang="en-GB"/>
        </a:p>
      </dgm:t>
    </dgm:pt>
    <dgm:pt modelId="{FC6B1749-2820-40EF-98A9-BAB9F0FE27D1}" type="pres">
      <dgm:prSet presAssocID="{14FFB084-2E1E-4C85-B719-103014AE5249}" presName="descendantText" presStyleLbl="alignAccFollowNode1" presStyleIdx="0" presStyleCnt="1" custScaleX="200914" custScaleY="115113">
        <dgm:presLayoutVars>
          <dgm:bulletEnabled val="1"/>
        </dgm:presLayoutVars>
      </dgm:prSet>
      <dgm:spPr/>
      <dgm:t>
        <a:bodyPr/>
        <a:lstStyle/>
        <a:p>
          <a:endParaRPr lang="en-GB"/>
        </a:p>
      </dgm:t>
    </dgm:pt>
  </dgm:ptLst>
  <dgm:cxnLst>
    <dgm:cxn modelId="{CCDE5943-B9D2-42F1-9686-4FCA7D94DE82}" type="presOf" srcId="{97C380FE-F06D-4916-88F1-4A1E3A5934F9}" destId="{FC6B1749-2820-40EF-98A9-BAB9F0FE27D1}" srcOrd="0" destOrd="1" presId="urn:microsoft.com/office/officeart/2005/8/layout/vList5"/>
    <dgm:cxn modelId="{AD84CEF8-C63D-4553-9D06-57DF227A770E}" type="presOf" srcId="{06BFD160-D961-4D5F-8C70-A4ECAE5D0598}" destId="{FC6B1749-2820-40EF-98A9-BAB9F0FE27D1}" srcOrd="0" destOrd="0" presId="urn:microsoft.com/office/officeart/2005/8/layout/vList5"/>
    <dgm:cxn modelId="{9A16A379-6D48-4705-9C71-A5F7D41DCF41}" srcId="{14FFB084-2E1E-4C85-B719-103014AE5249}" destId="{06BFD160-D961-4D5F-8C70-A4ECAE5D0598}" srcOrd="0" destOrd="0" parTransId="{781A04C2-42CE-49EA-AADA-42EAC8C2FE1C}" sibTransId="{E7EA47BB-6D16-481E-BE57-3AB40A7F43A4}"/>
    <dgm:cxn modelId="{0C53A1B5-8D3A-472A-9423-9473508136B5}" srcId="{14FFB084-2E1E-4C85-B719-103014AE5249}" destId="{95F05176-0673-43D5-8003-3B89538B75F2}" srcOrd="2" destOrd="0" parTransId="{6A4F6705-A335-44A5-A02C-B46D7CDEF3D6}" sibTransId="{158DDF9B-6749-47A2-B9C4-189AF11DD949}"/>
    <dgm:cxn modelId="{F90F1423-D665-4E1C-8C48-21CB7B3A4788}" type="presOf" srcId="{01ED642D-EF59-4542-9120-799447E57440}" destId="{FC6B1749-2820-40EF-98A9-BAB9F0FE27D1}" srcOrd="0" destOrd="4" presId="urn:microsoft.com/office/officeart/2005/8/layout/vList5"/>
    <dgm:cxn modelId="{E813E3D3-557A-4E2D-B8CA-8AB00AF9C728}" srcId="{17AD08D4-0266-4F50-9DAB-5957307A55A7}" destId="{14FFB084-2E1E-4C85-B719-103014AE5249}" srcOrd="0" destOrd="0" parTransId="{80704BDB-A138-401A-B69F-B908709BE813}" sibTransId="{5EB0C223-C7B4-4451-A9CF-D9C849872764}"/>
    <dgm:cxn modelId="{69728600-E0B6-43D7-923E-6665D99BC0DC}" srcId="{14FFB084-2E1E-4C85-B719-103014AE5249}" destId="{97C380FE-F06D-4916-88F1-4A1E3A5934F9}" srcOrd="1" destOrd="0" parTransId="{18F98F73-D6E2-4B5D-93D4-C6E2FC8CC34C}" sibTransId="{B34165B6-5921-497D-B80E-5797C5E18329}"/>
    <dgm:cxn modelId="{3321A8E7-27AA-4AE5-8D4A-F9E625AC6538}" type="presOf" srcId="{14FFB084-2E1E-4C85-B719-103014AE5249}" destId="{262F8B42-40C8-4C65-B7D3-FC93771A5A4F}" srcOrd="0" destOrd="0" presId="urn:microsoft.com/office/officeart/2005/8/layout/vList5"/>
    <dgm:cxn modelId="{0131C7AF-79F0-45C4-ADCF-B551140E1677}" srcId="{14FFB084-2E1E-4C85-B719-103014AE5249}" destId="{C831FFD1-29FE-47FE-AB58-73C98789B3BB}" srcOrd="3" destOrd="0" parTransId="{AA4803E1-B43D-44F0-967C-26902D8EA4F4}" sibTransId="{23F39061-5456-4131-B642-F5583143718B}"/>
    <dgm:cxn modelId="{5BD97E6A-85C8-46BE-B31F-2F096A32FFF4}" type="presOf" srcId="{95F05176-0673-43D5-8003-3B89538B75F2}" destId="{FC6B1749-2820-40EF-98A9-BAB9F0FE27D1}" srcOrd="0" destOrd="2" presId="urn:microsoft.com/office/officeart/2005/8/layout/vList5"/>
    <dgm:cxn modelId="{AB0A40D4-4F0D-49CF-AA87-126986B2A1C9}" type="presOf" srcId="{17AD08D4-0266-4F50-9DAB-5957307A55A7}" destId="{813CC611-160F-45BE-8445-557FC4B897D8}" srcOrd="0" destOrd="0" presId="urn:microsoft.com/office/officeart/2005/8/layout/vList5"/>
    <dgm:cxn modelId="{7421ED7E-FF25-4A69-83FC-F94396EF57EC}" srcId="{14FFB084-2E1E-4C85-B719-103014AE5249}" destId="{01ED642D-EF59-4542-9120-799447E57440}" srcOrd="4" destOrd="0" parTransId="{D4F1A9C7-18DA-456F-A11E-B6DB38E5D178}" sibTransId="{E9235E81-2CD3-4662-8757-B7567CFDDFD3}"/>
    <dgm:cxn modelId="{536CD1C1-7AFA-4C74-97FC-16469F8BDA87}" type="presOf" srcId="{C831FFD1-29FE-47FE-AB58-73C98789B3BB}" destId="{FC6B1749-2820-40EF-98A9-BAB9F0FE27D1}" srcOrd="0" destOrd="3" presId="urn:microsoft.com/office/officeart/2005/8/layout/vList5"/>
    <dgm:cxn modelId="{239B8705-BBE4-41C7-B0FF-0EBC0580D732}" type="presParOf" srcId="{813CC611-160F-45BE-8445-557FC4B897D8}" destId="{636588FA-7289-4A14-BD77-44F575F02DCD}" srcOrd="0" destOrd="0" presId="urn:microsoft.com/office/officeart/2005/8/layout/vList5"/>
    <dgm:cxn modelId="{99345C3C-2D5E-401A-AEF8-C08FC8EBCB07}" type="presParOf" srcId="{636588FA-7289-4A14-BD77-44F575F02DCD}" destId="{262F8B42-40C8-4C65-B7D3-FC93771A5A4F}" srcOrd="0" destOrd="0" presId="urn:microsoft.com/office/officeart/2005/8/layout/vList5"/>
    <dgm:cxn modelId="{263F606E-E0B6-4E9A-A59E-1CE9437ED284}" type="presParOf" srcId="{636588FA-7289-4A14-BD77-44F575F02DCD}" destId="{FC6B1749-2820-40EF-98A9-BAB9F0FE27D1}" srcOrd="1" destOrd="0" presId="urn:microsoft.com/office/officeart/2005/8/layout/vList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AD08D4-0266-4F50-9DAB-5957307A55A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14FFB084-2E1E-4C85-B719-103014AE5249}">
      <dgm:prSet phldrT="[Testo]" custT="1"/>
      <dgm:spPr>
        <a:solidFill>
          <a:schemeClr val="accent2"/>
        </a:solidFill>
        <a:ln>
          <a:solidFill>
            <a:schemeClr val="accent1">
              <a:lumMod val="50000"/>
            </a:schemeClr>
          </a:solidFill>
        </a:ln>
      </dgm:spPr>
      <dgm:t>
        <a:bodyPr/>
        <a:lstStyle/>
        <a:p>
          <a:r>
            <a:rPr lang="ru-RU" sz="1800" b="1" noProof="0" dirty="0" smtClean="0">
              <a:solidFill>
                <a:srgbClr val="FFFFFF"/>
              </a:solidFill>
              <a:latin typeface="+mn-lt"/>
            </a:rPr>
            <a:t>Учет преступлений</a:t>
          </a:r>
          <a:endParaRPr lang="it-IT" sz="1800" b="1" dirty="0">
            <a:solidFill>
              <a:srgbClr val="FFFFFF"/>
            </a:solidFill>
            <a:latin typeface="+mn-lt"/>
          </a:endParaRPr>
        </a:p>
      </dgm:t>
    </dgm:pt>
    <dgm:pt modelId="{80704BDB-A138-401A-B69F-B908709BE813}" type="parTrans" cxnId="{E813E3D3-557A-4E2D-B8CA-8AB00AF9C728}">
      <dgm:prSet/>
      <dgm:spPr/>
      <dgm:t>
        <a:bodyPr/>
        <a:lstStyle/>
        <a:p>
          <a:endParaRPr lang="it-IT" sz="1700">
            <a:solidFill>
              <a:schemeClr val="tx1"/>
            </a:solidFill>
            <a:latin typeface="Palatino Linotype" panose="02040502050505030304" pitchFamily="18" charset="0"/>
          </a:endParaRPr>
        </a:p>
      </dgm:t>
    </dgm:pt>
    <dgm:pt modelId="{5EB0C223-C7B4-4451-A9CF-D9C849872764}" type="sibTrans" cxnId="{E813E3D3-557A-4E2D-B8CA-8AB00AF9C728}">
      <dgm:prSet/>
      <dgm:spPr/>
      <dgm:t>
        <a:bodyPr/>
        <a:lstStyle/>
        <a:p>
          <a:endParaRPr lang="it-IT" sz="1700">
            <a:solidFill>
              <a:schemeClr val="tx1"/>
            </a:solidFill>
            <a:latin typeface="Palatino Linotype" panose="02040502050505030304" pitchFamily="18" charset="0"/>
          </a:endParaRPr>
        </a:p>
      </dgm:t>
    </dgm:pt>
    <dgm:pt modelId="{06BFD160-D961-4D5F-8C70-A4ECAE5D0598}">
      <dgm:prSet phldrT="[Testo]" custT="1"/>
      <dgm:spPr>
        <a:solidFill>
          <a:schemeClr val="accent2">
            <a:lumMod val="40000"/>
            <a:lumOff val="60000"/>
            <a:alpha val="90000"/>
          </a:schemeClr>
        </a:solidFill>
        <a:ln>
          <a:noFill/>
        </a:ln>
      </dgm:spPr>
      <dgm:t>
        <a:bodyPr/>
        <a:lstStyle/>
        <a:p>
          <a:r>
            <a:rPr lang="ru-RU" sz="1800" dirty="0" smtClean="0">
              <a:solidFill>
                <a:srgbClr val="FFFFFF"/>
              </a:solidFill>
              <a:latin typeface="+mn-lt"/>
            </a:rPr>
            <a:t>Учет лиц, совершивших преступления</a:t>
          </a:r>
          <a:endParaRPr lang="it-IT" sz="1800" dirty="0">
            <a:solidFill>
              <a:srgbClr val="FFFFFF"/>
            </a:solidFill>
            <a:latin typeface="+mn-lt"/>
          </a:endParaRPr>
        </a:p>
      </dgm:t>
    </dgm:pt>
    <dgm:pt modelId="{781A04C2-42CE-49EA-AADA-42EAC8C2FE1C}" type="parTrans" cxnId="{9A16A379-6D48-4705-9C71-A5F7D41DCF41}">
      <dgm:prSet/>
      <dgm:spPr/>
      <dgm:t>
        <a:bodyPr/>
        <a:lstStyle/>
        <a:p>
          <a:endParaRPr lang="it-IT" sz="1700">
            <a:solidFill>
              <a:schemeClr val="tx1"/>
            </a:solidFill>
            <a:latin typeface="Palatino Linotype" panose="02040502050505030304" pitchFamily="18" charset="0"/>
          </a:endParaRPr>
        </a:p>
      </dgm:t>
    </dgm:pt>
    <dgm:pt modelId="{E7EA47BB-6D16-481E-BE57-3AB40A7F43A4}" type="sibTrans" cxnId="{9A16A379-6D48-4705-9C71-A5F7D41DCF41}">
      <dgm:prSet/>
      <dgm:spPr/>
      <dgm:t>
        <a:bodyPr/>
        <a:lstStyle/>
        <a:p>
          <a:endParaRPr lang="it-IT" sz="1700">
            <a:solidFill>
              <a:schemeClr val="tx1"/>
            </a:solidFill>
            <a:latin typeface="Palatino Linotype" panose="02040502050505030304" pitchFamily="18" charset="0"/>
          </a:endParaRPr>
        </a:p>
      </dgm:t>
    </dgm:pt>
    <dgm:pt modelId="{B6B4655C-59CC-4F40-8D34-0B6B03137900}">
      <dgm:prSet phldrT="[Testo]" custT="1"/>
      <dgm:spPr>
        <a:solidFill>
          <a:schemeClr val="accent2"/>
        </a:solidFill>
        <a:ln>
          <a:solidFill>
            <a:schemeClr val="accent1">
              <a:lumMod val="50000"/>
            </a:schemeClr>
          </a:solidFill>
        </a:ln>
      </dgm:spPr>
      <dgm:t>
        <a:bodyPr/>
        <a:lstStyle/>
        <a:p>
          <a:r>
            <a:rPr lang="ru-RU" sz="1800" b="1" dirty="0" smtClean="0">
              <a:solidFill>
                <a:srgbClr val="FFFFFF"/>
              </a:solidFill>
              <a:latin typeface="+mn-lt"/>
            </a:rPr>
            <a:t>Предупреждение преступности</a:t>
          </a:r>
          <a:endParaRPr lang="it-IT" sz="1800" b="1" dirty="0">
            <a:solidFill>
              <a:srgbClr val="FFFFFF"/>
            </a:solidFill>
            <a:latin typeface="+mn-lt"/>
          </a:endParaRPr>
        </a:p>
      </dgm:t>
    </dgm:pt>
    <dgm:pt modelId="{17CA88F1-DAC8-4078-B5A3-21A32CA79C15}" type="parTrans" cxnId="{79E790C7-F725-43E2-B844-9506B3436506}">
      <dgm:prSet/>
      <dgm:spPr/>
      <dgm:t>
        <a:bodyPr/>
        <a:lstStyle/>
        <a:p>
          <a:endParaRPr lang="it-IT" sz="1700">
            <a:solidFill>
              <a:schemeClr val="tx1"/>
            </a:solidFill>
            <a:latin typeface="Palatino Linotype" panose="02040502050505030304" pitchFamily="18" charset="0"/>
          </a:endParaRPr>
        </a:p>
      </dgm:t>
    </dgm:pt>
    <dgm:pt modelId="{44F316DD-9AA2-40E5-BBD8-633D3F196204}" type="sibTrans" cxnId="{79E790C7-F725-43E2-B844-9506B3436506}">
      <dgm:prSet/>
      <dgm:spPr/>
      <dgm:t>
        <a:bodyPr/>
        <a:lstStyle/>
        <a:p>
          <a:endParaRPr lang="it-IT" sz="1700">
            <a:solidFill>
              <a:schemeClr val="tx1"/>
            </a:solidFill>
            <a:latin typeface="Palatino Linotype" panose="02040502050505030304" pitchFamily="18" charset="0"/>
          </a:endParaRPr>
        </a:p>
      </dgm:t>
    </dgm:pt>
    <dgm:pt modelId="{3963493B-045A-4420-AFB7-3ABBE05AF5E3}">
      <dgm:prSet phldrT="[Testo]" custT="1"/>
      <dgm:spPr>
        <a:solidFill>
          <a:schemeClr val="accent2">
            <a:lumMod val="40000"/>
            <a:lumOff val="60000"/>
            <a:alpha val="90000"/>
          </a:schemeClr>
        </a:solidFill>
        <a:ln>
          <a:noFill/>
        </a:ln>
      </dgm:spPr>
      <dgm:t>
        <a:bodyPr/>
        <a:lstStyle/>
        <a:p>
          <a:r>
            <a:rPr lang="ru-RU" sz="1800" dirty="0" smtClean="0">
              <a:solidFill>
                <a:srgbClr val="FFFFFF"/>
              </a:solidFill>
              <a:latin typeface="+mn-lt"/>
            </a:rPr>
            <a:t>Определение тенденций преступности</a:t>
          </a:r>
          <a:endParaRPr lang="it-IT" sz="1800" dirty="0">
            <a:solidFill>
              <a:srgbClr val="FFFFFF"/>
            </a:solidFill>
            <a:latin typeface="+mn-lt"/>
          </a:endParaRPr>
        </a:p>
      </dgm:t>
    </dgm:pt>
    <dgm:pt modelId="{88747CDC-1A3B-44E5-9FEF-DD9D2B4CA6D4}" type="sibTrans" cxnId="{FFA5FCF0-10CA-480F-B071-75DB7D84D1EF}">
      <dgm:prSet/>
      <dgm:spPr/>
      <dgm:t>
        <a:bodyPr/>
        <a:lstStyle/>
        <a:p>
          <a:endParaRPr lang="it-IT" sz="1700">
            <a:solidFill>
              <a:schemeClr val="tx1"/>
            </a:solidFill>
            <a:latin typeface="Palatino Linotype" panose="02040502050505030304" pitchFamily="18" charset="0"/>
          </a:endParaRPr>
        </a:p>
      </dgm:t>
    </dgm:pt>
    <dgm:pt modelId="{9F985B48-278F-45D1-866A-2BB34B886C18}" type="parTrans" cxnId="{FFA5FCF0-10CA-480F-B071-75DB7D84D1EF}">
      <dgm:prSet/>
      <dgm:spPr/>
      <dgm:t>
        <a:bodyPr/>
        <a:lstStyle/>
        <a:p>
          <a:endParaRPr lang="it-IT" sz="1700">
            <a:solidFill>
              <a:schemeClr val="tx1"/>
            </a:solidFill>
            <a:latin typeface="Palatino Linotype" panose="02040502050505030304" pitchFamily="18" charset="0"/>
          </a:endParaRPr>
        </a:p>
      </dgm:t>
    </dgm:pt>
    <dgm:pt modelId="{5F81C340-DC07-430A-89F6-41FC4E3A0346}">
      <dgm:prSet custT="1"/>
      <dgm:spPr/>
      <dgm:t>
        <a:bodyPr/>
        <a:lstStyle/>
        <a:p>
          <a:r>
            <a:rPr lang="ru-RU" sz="1800" dirty="0" smtClean="0">
              <a:solidFill>
                <a:srgbClr val="FFFFFF"/>
              </a:solidFill>
              <a:latin typeface="+mn-lt"/>
            </a:rPr>
            <a:t>Анализ поведения лиц, совершивших преступления</a:t>
          </a:r>
          <a:endParaRPr lang="it-IT" sz="1800" dirty="0">
            <a:solidFill>
              <a:srgbClr val="FFFFFF"/>
            </a:solidFill>
            <a:latin typeface="+mn-lt"/>
          </a:endParaRPr>
        </a:p>
      </dgm:t>
    </dgm:pt>
    <dgm:pt modelId="{C473BF01-56C4-413E-B02B-A1E279C284F7}" type="parTrans" cxnId="{A4D21AD3-B06E-49AE-B9E3-A0699E55FE5C}">
      <dgm:prSet/>
      <dgm:spPr/>
      <dgm:t>
        <a:bodyPr/>
        <a:lstStyle/>
        <a:p>
          <a:endParaRPr lang="en-US"/>
        </a:p>
      </dgm:t>
    </dgm:pt>
    <dgm:pt modelId="{08FFD2E9-17E1-4976-B023-1CE710CEE9EC}" type="sibTrans" cxnId="{A4D21AD3-B06E-49AE-B9E3-A0699E55FE5C}">
      <dgm:prSet/>
      <dgm:spPr/>
      <dgm:t>
        <a:bodyPr/>
        <a:lstStyle/>
        <a:p>
          <a:endParaRPr lang="en-US"/>
        </a:p>
      </dgm:t>
    </dgm:pt>
    <dgm:pt modelId="{23568399-1729-44E3-8151-703AB451B18F}">
      <dgm:prSet custT="1"/>
      <dgm:spPr/>
      <dgm:t>
        <a:bodyPr/>
        <a:lstStyle/>
        <a:p>
          <a:r>
            <a:rPr lang="ru-RU" sz="1800" dirty="0" smtClean="0">
              <a:solidFill>
                <a:srgbClr val="FFFFFF"/>
              </a:solidFill>
              <a:latin typeface="+mn-lt"/>
            </a:rPr>
            <a:t>Измерение частоты совершения преступлений</a:t>
          </a:r>
          <a:endParaRPr lang="it-IT" sz="1800" dirty="0">
            <a:solidFill>
              <a:srgbClr val="FFFFFF"/>
            </a:solidFill>
            <a:latin typeface="+mn-lt"/>
          </a:endParaRPr>
        </a:p>
      </dgm:t>
    </dgm:pt>
    <dgm:pt modelId="{B4824836-4B6E-417F-BF76-89B23FEE0012}" type="parTrans" cxnId="{08E115B5-3CC1-4847-8778-03AA3EE32FDE}">
      <dgm:prSet/>
      <dgm:spPr/>
      <dgm:t>
        <a:bodyPr/>
        <a:lstStyle/>
        <a:p>
          <a:endParaRPr lang="en-US"/>
        </a:p>
      </dgm:t>
    </dgm:pt>
    <dgm:pt modelId="{C05C170E-7F90-4578-AFB8-3D47CD019B82}" type="sibTrans" cxnId="{08E115B5-3CC1-4847-8778-03AA3EE32FDE}">
      <dgm:prSet/>
      <dgm:spPr/>
      <dgm:t>
        <a:bodyPr/>
        <a:lstStyle/>
        <a:p>
          <a:endParaRPr lang="en-US"/>
        </a:p>
      </dgm:t>
    </dgm:pt>
    <dgm:pt modelId="{70441D12-1D00-4051-97DC-C0F5DF2528D4}">
      <dgm:prSet custT="1"/>
      <dgm:spPr/>
      <dgm:t>
        <a:bodyPr/>
        <a:lstStyle/>
        <a:p>
          <a:r>
            <a:rPr lang="ru-RU" sz="1800" dirty="0" smtClean="0">
              <a:solidFill>
                <a:srgbClr val="FFFFFF"/>
              </a:solidFill>
              <a:latin typeface="+mn-lt"/>
            </a:rPr>
            <a:t>Изучение причин и предпосылок преступлений</a:t>
          </a:r>
          <a:endParaRPr lang="it-IT" sz="1800" dirty="0">
            <a:solidFill>
              <a:srgbClr val="FFFFFF"/>
            </a:solidFill>
            <a:latin typeface="+mn-lt"/>
          </a:endParaRPr>
        </a:p>
      </dgm:t>
    </dgm:pt>
    <dgm:pt modelId="{DEB43963-1BA6-4F9B-A9A1-95BAB945A5FD}" type="parTrans" cxnId="{5462EEDF-7F72-4323-884C-EA6FCFD59AC0}">
      <dgm:prSet/>
      <dgm:spPr/>
      <dgm:t>
        <a:bodyPr/>
        <a:lstStyle/>
        <a:p>
          <a:endParaRPr lang="en-US"/>
        </a:p>
      </dgm:t>
    </dgm:pt>
    <dgm:pt modelId="{BC85459A-ECEE-4EB6-9815-A37E45B37FDF}" type="sibTrans" cxnId="{5462EEDF-7F72-4323-884C-EA6FCFD59AC0}">
      <dgm:prSet/>
      <dgm:spPr/>
      <dgm:t>
        <a:bodyPr/>
        <a:lstStyle/>
        <a:p>
          <a:endParaRPr lang="en-US"/>
        </a:p>
      </dgm:t>
    </dgm:pt>
    <dgm:pt modelId="{F7118DFD-47D5-442C-93B4-EDE3B177FE7B}">
      <dgm:prSet custT="1"/>
      <dgm:spPr/>
      <dgm:t>
        <a:bodyPr/>
        <a:lstStyle/>
        <a:p>
          <a:r>
            <a:rPr lang="ru-RU" sz="1800" dirty="0" smtClean="0">
              <a:solidFill>
                <a:srgbClr val="FFFFFF"/>
              </a:solidFill>
              <a:latin typeface="+mn-lt"/>
            </a:rPr>
            <a:t>Выявление маршрутов и потоков преступности</a:t>
          </a:r>
          <a:endParaRPr lang="it-IT" sz="1800" dirty="0">
            <a:solidFill>
              <a:srgbClr val="FFFFFF"/>
            </a:solidFill>
            <a:latin typeface="+mn-lt"/>
          </a:endParaRPr>
        </a:p>
      </dgm:t>
    </dgm:pt>
    <dgm:pt modelId="{D7FE1772-3A2F-4FAD-827B-7D8A3358C814}" type="parTrans" cxnId="{ADF7B67F-B01B-4AD4-850E-27D8C0E5AF89}">
      <dgm:prSet/>
      <dgm:spPr/>
      <dgm:t>
        <a:bodyPr/>
        <a:lstStyle/>
        <a:p>
          <a:endParaRPr lang="en-US"/>
        </a:p>
      </dgm:t>
    </dgm:pt>
    <dgm:pt modelId="{8DE19573-0822-4CE3-A1E1-29F3FDDB0B01}" type="sibTrans" cxnId="{ADF7B67F-B01B-4AD4-850E-27D8C0E5AF89}">
      <dgm:prSet/>
      <dgm:spPr/>
      <dgm:t>
        <a:bodyPr/>
        <a:lstStyle/>
        <a:p>
          <a:endParaRPr lang="en-US"/>
        </a:p>
      </dgm:t>
    </dgm:pt>
    <dgm:pt modelId="{813CC611-160F-45BE-8445-557FC4B897D8}" type="pres">
      <dgm:prSet presAssocID="{17AD08D4-0266-4F50-9DAB-5957307A55A7}" presName="Name0" presStyleCnt="0">
        <dgm:presLayoutVars>
          <dgm:dir/>
          <dgm:animLvl val="lvl"/>
          <dgm:resizeHandles val="exact"/>
        </dgm:presLayoutVars>
      </dgm:prSet>
      <dgm:spPr/>
      <dgm:t>
        <a:bodyPr/>
        <a:lstStyle/>
        <a:p>
          <a:endParaRPr lang="en-GB"/>
        </a:p>
      </dgm:t>
    </dgm:pt>
    <dgm:pt modelId="{636588FA-7289-4A14-BD77-44F575F02DCD}" type="pres">
      <dgm:prSet presAssocID="{14FFB084-2E1E-4C85-B719-103014AE5249}" presName="linNode" presStyleCnt="0"/>
      <dgm:spPr/>
    </dgm:pt>
    <dgm:pt modelId="{262F8B42-40C8-4C65-B7D3-FC93771A5A4F}" type="pres">
      <dgm:prSet presAssocID="{14FFB084-2E1E-4C85-B719-103014AE5249}" presName="parentText" presStyleLbl="node1" presStyleIdx="0" presStyleCnt="2" custScaleX="77151">
        <dgm:presLayoutVars>
          <dgm:chMax val="1"/>
          <dgm:bulletEnabled val="1"/>
        </dgm:presLayoutVars>
      </dgm:prSet>
      <dgm:spPr/>
      <dgm:t>
        <a:bodyPr/>
        <a:lstStyle/>
        <a:p>
          <a:endParaRPr lang="en-GB"/>
        </a:p>
      </dgm:t>
    </dgm:pt>
    <dgm:pt modelId="{FC6B1749-2820-40EF-98A9-BAB9F0FE27D1}" type="pres">
      <dgm:prSet presAssocID="{14FFB084-2E1E-4C85-B719-103014AE5249}" presName="descendantText" presStyleLbl="alignAccFollowNode1" presStyleIdx="0" presStyleCnt="2" custScaleX="121448">
        <dgm:presLayoutVars>
          <dgm:bulletEnabled val="1"/>
        </dgm:presLayoutVars>
      </dgm:prSet>
      <dgm:spPr/>
      <dgm:t>
        <a:bodyPr/>
        <a:lstStyle/>
        <a:p>
          <a:endParaRPr lang="en-GB"/>
        </a:p>
      </dgm:t>
    </dgm:pt>
    <dgm:pt modelId="{77990820-C6C8-46D9-A9F8-F0ECDEAD3B31}" type="pres">
      <dgm:prSet presAssocID="{5EB0C223-C7B4-4451-A9CF-D9C849872764}" presName="sp" presStyleCnt="0"/>
      <dgm:spPr/>
    </dgm:pt>
    <dgm:pt modelId="{46BBACB0-CA87-4F41-969B-558B71983090}" type="pres">
      <dgm:prSet presAssocID="{B6B4655C-59CC-4F40-8D34-0B6B03137900}" presName="linNode" presStyleCnt="0"/>
      <dgm:spPr/>
    </dgm:pt>
    <dgm:pt modelId="{A21E0893-AC39-41F3-A090-D915B966BFC7}" type="pres">
      <dgm:prSet presAssocID="{B6B4655C-59CC-4F40-8D34-0B6B03137900}" presName="parentText" presStyleLbl="node1" presStyleIdx="1" presStyleCnt="2" custScaleX="211409" custLinFactNeighborX="-37" custLinFactNeighborY="1771">
        <dgm:presLayoutVars>
          <dgm:chMax val="1"/>
          <dgm:bulletEnabled val="1"/>
        </dgm:presLayoutVars>
      </dgm:prSet>
      <dgm:spPr/>
      <dgm:t>
        <a:bodyPr/>
        <a:lstStyle/>
        <a:p>
          <a:endParaRPr lang="en-GB"/>
        </a:p>
      </dgm:t>
    </dgm:pt>
    <dgm:pt modelId="{C03356EC-BC42-45C8-8129-9B1D96154F9F}" type="pres">
      <dgm:prSet presAssocID="{B6B4655C-59CC-4F40-8D34-0B6B03137900}" presName="descendantText" presStyleLbl="alignAccFollowNode1" presStyleIdx="1" presStyleCnt="2" custScaleX="316265" custLinFactNeighborX="16392" custLinFactNeighborY="391">
        <dgm:presLayoutVars>
          <dgm:bulletEnabled val="1"/>
        </dgm:presLayoutVars>
      </dgm:prSet>
      <dgm:spPr/>
      <dgm:t>
        <a:bodyPr/>
        <a:lstStyle/>
        <a:p>
          <a:endParaRPr lang="en-GB"/>
        </a:p>
      </dgm:t>
    </dgm:pt>
  </dgm:ptLst>
  <dgm:cxnLst>
    <dgm:cxn modelId="{5462EEDF-7F72-4323-884C-EA6FCFD59AC0}" srcId="{B6B4655C-59CC-4F40-8D34-0B6B03137900}" destId="{70441D12-1D00-4051-97DC-C0F5DF2528D4}" srcOrd="2" destOrd="0" parTransId="{DEB43963-1BA6-4F9B-A9A1-95BAB945A5FD}" sibTransId="{BC85459A-ECEE-4EB6-9815-A37E45B37FDF}"/>
    <dgm:cxn modelId="{08E115B5-3CC1-4847-8778-03AA3EE32FDE}" srcId="{B6B4655C-59CC-4F40-8D34-0B6B03137900}" destId="{23568399-1729-44E3-8151-703AB451B18F}" srcOrd="1" destOrd="0" parTransId="{B4824836-4B6E-417F-BF76-89B23FEE0012}" sibTransId="{C05C170E-7F90-4578-AFB8-3D47CD019B82}"/>
    <dgm:cxn modelId="{74D3DCEC-692B-40F3-9030-3E78DD4D3FD7}" type="presOf" srcId="{3963493B-045A-4420-AFB7-3ABBE05AF5E3}" destId="{C03356EC-BC42-45C8-8129-9B1D96154F9F}" srcOrd="0" destOrd="0" presId="urn:microsoft.com/office/officeart/2005/8/layout/vList5"/>
    <dgm:cxn modelId="{AD84CEF8-C63D-4553-9D06-57DF227A770E}" type="presOf" srcId="{06BFD160-D961-4D5F-8C70-A4ECAE5D0598}" destId="{FC6B1749-2820-40EF-98A9-BAB9F0FE27D1}" srcOrd="0" destOrd="0" presId="urn:microsoft.com/office/officeart/2005/8/layout/vList5"/>
    <dgm:cxn modelId="{ADF7B67F-B01B-4AD4-850E-27D8C0E5AF89}" srcId="{14FFB084-2E1E-4C85-B719-103014AE5249}" destId="{F7118DFD-47D5-442C-93B4-EDE3B177FE7B}" srcOrd="2" destOrd="0" parTransId="{D7FE1772-3A2F-4FAD-827B-7D8A3358C814}" sibTransId="{8DE19573-0822-4CE3-A1E1-29F3FDDB0B01}"/>
    <dgm:cxn modelId="{9A16A379-6D48-4705-9C71-A5F7D41DCF41}" srcId="{14FFB084-2E1E-4C85-B719-103014AE5249}" destId="{06BFD160-D961-4D5F-8C70-A4ECAE5D0598}" srcOrd="0" destOrd="0" parTransId="{781A04C2-42CE-49EA-AADA-42EAC8C2FE1C}" sibTransId="{E7EA47BB-6D16-481E-BE57-3AB40A7F43A4}"/>
    <dgm:cxn modelId="{C1BE6693-8C24-4153-BD4F-84FFD3C24994}" type="presOf" srcId="{23568399-1729-44E3-8151-703AB451B18F}" destId="{C03356EC-BC42-45C8-8129-9B1D96154F9F}" srcOrd="0" destOrd="1" presId="urn:microsoft.com/office/officeart/2005/8/layout/vList5"/>
    <dgm:cxn modelId="{E813E3D3-557A-4E2D-B8CA-8AB00AF9C728}" srcId="{17AD08D4-0266-4F50-9DAB-5957307A55A7}" destId="{14FFB084-2E1E-4C85-B719-103014AE5249}" srcOrd="0" destOrd="0" parTransId="{80704BDB-A138-401A-B69F-B908709BE813}" sibTransId="{5EB0C223-C7B4-4451-A9CF-D9C849872764}"/>
    <dgm:cxn modelId="{79E790C7-F725-43E2-B844-9506B3436506}" srcId="{17AD08D4-0266-4F50-9DAB-5957307A55A7}" destId="{B6B4655C-59CC-4F40-8D34-0B6B03137900}" srcOrd="1" destOrd="0" parTransId="{17CA88F1-DAC8-4078-B5A3-21A32CA79C15}" sibTransId="{44F316DD-9AA2-40E5-BBD8-633D3F196204}"/>
    <dgm:cxn modelId="{3321A8E7-27AA-4AE5-8D4A-F9E625AC6538}" type="presOf" srcId="{14FFB084-2E1E-4C85-B719-103014AE5249}" destId="{262F8B42-40C8-4C65-B7D3-FC93771A5A4F}" srcOrd="0" destOrd="0" presId="urn:microsoft.com/office/officeart/2005/8/layout/vList5"/>
    <dgm:cxn modelId="{6FEEBEDE-44C2-4BD5-A4A1-0CE6FB72832B}" type="presOf" srcId="{5F81C340-DC07-430A-89F6-41FC4E3A0346}" destId="{FC6B1749-2820-40EF-98A9-BAB9F0FE27D1}" srcOrd="0" destOrd="1" presId="urn:microsoft.com/office/officeart/2005/8/layout/vList5"/>
    <dgm:cxn modelId="{7690C7DB-DAAD-4B13-8259-3D233A048D74}" type="presOf" srcId="{B6B4655C-59CC-4F40-8D34-0B6B03137900}" destId="{A21E0893-AC39-41F3-A090-D915B966BFC7}" srcOrd="0" destOrd="0" presId="urn:microsoft.com/office/officeart/2005/8/layout/vList5"/>
    <dgm:cxn modelId="{AB0A40D4-4F0D-49CF-AA87-126986B2A1C9}" type="presOf" srcId="{17AD08D4-0266-4F50-9DAB-5957307A55A7}" destId="{813CC611-160F-45BE-8445-557FC4B897D8}" srcOrd="0" destOrd="0" presId="urn:microsoft.com/office/officeart/2005/8/layout/vList5"/>
    <dgm:cxn modelId="{7F3F19B5-7B4A-4622-A08B-6D785AFF8975}" type="presOf" srcId="{70441D12-1D00-4051-97DC-C0F5DF2528D4}" destId="{C03356EC-BC42-45C8-8129-9B1D96154F9F}" srcOrd="0" destOrd="2" presId="urn:microsoft.com/office/officeart/2005/8/layout/vList5"/>
    <dgm:cxn modelId="{7F0099C1-E94E-44E3-A069-9137CC877511}" type="presOf" srcId="{F7118DFD-47D5-442C-93B4-EDE3B177FE7B}" destId="{FC6B1749-2820-40EF-98A9-BAB9F0FE27D1}" srcOrd="0" destOrd="2" presId="urn:microsoft.com/office/officeart/2005/8/layout/vList5"/>
    <dgm:cxn modelId="{A4D21AD3-B06E-49AE-B9E3-A0699E55FE5C}" srcId="{14FFB084-2E1E-4C85-B719-103014AE5249}" destId="{5F81C340-DC07-430A-89F6-41FC4E3A0346}" srcOrd="1" destOrd="0" parTransId="{C473BF01-56C4-413E-B02B-A1E279C284F7}" sibTransId="{08FFD2E9-17E1-4976-B023-1CE710CEE9EC}"/>
    <dgm:cxn modelId="{FFA5FCF0-10CA-480F-B071-75DB7D84D1EF}" srcId="{B6B4655C-59CC-4F40-8D34-0B6B03137900}" destId="{3963493B-045A-4420-AFB7-3ABBE05AF5E3}" srcOrd="0" destOrd="0" parTransId="{9F985B48-278F-45D1-866A-2BB34B886C18}" sibTransId="{88747CDC-1A3B-44E5-9FEF-DD9D2B4CA6D4}"/>
    <dgm:cxn modelId="{239B8705-BBE4-41C7-B0FF-0EBC0580D732}" type="presParOf" srcId="{813CC611-160F-45BE-8445-557FC4B897D8}" destId="{636588FA-7289-4A14-BD77-44F575F02DCD}" srcOrd="0" destOrd="0" presId="urn:microsoft.com/office/officeart/2005/8/layout/vList5"/>
    <dgm:cxn modelId="{99345C3C-2D5E-401A-AEF8-C08FC8EBCB07}" type="presParOf" srcId="{636588FA-7289-4A14-BD77-44F575F02DCD}" destId="{262F8B42-40C8-4C65-B7D3-FC93771A5A4F}" srcOrd="0" destOrd="0" presId="urn:microsoft.com/office/officeart/2005/8/layout/vList5"/>
    <dgm:cxn modelId="{263F606E-E0B6-4E9A-A59E-1CE9437ED284}" type="presParOf" srcId="{636588FA-7289-4A14-BD77-44F575F02DCD}" destId="{FC6B1749-2820-40EF-98A9-BAB9F0FE27D1}" srcOrd="1" destOrd="0" presId="urn:microsoft.com/office/officeart/2005/8/layout/vList5"/>
    <dgm:cxn modelId="{E11149DB-B62A-46CB-8F29-018EEEE6E63D}" type="presParOf" srcId="{813CC611-160F-45BE-8445-557FC4B897D8}" destId="{77990820-C6C8-46D9-A9F8-F0ECDEAD3B31}" srcOrd="1" destOrd="0" presId="urn:microsoft.com/office/officeart/2005/8/layout/vList5"/>
    <dgm:cxn modelId="{9B479D62-A5E3-4CB9-BACB-5314CFD1794C}" type="presParOf" srcId="{813CC611-160F-45BE-8445-557FC4B897D8}" destId="{46BBACB0-CA87-4F41-969B-558B71983090}" srcOrd="2" destOrd="0" presId="urn:microsoft.com/office/officeart/2005/8/layout/vList5"/>
    <dgm:cxn modelId="{CBDD6B54-D4EC-4AF0-81D5-60D20036F3DC}" type="presParOf" srcId="{46BBACB0-CA87-4F41-969B-558B71983090}" destId="{A21E0893-AC39-41F3-A090-D915B966BFC7}" srcOrd="0" destOrd="0" presId="urn:microsoft.com/office/officeart/2005/8/layout/vList5"/>
    <dgm:cxn modelId="{7738BB22-9394-4E5C-A5E1-EC10233AEDEC}" type="presParOf" srcId="{46BBACB0-CA87-4F41-969B-558B71983090}" destId="{C03356EC-BC42-45C8-8129-9B1D96154F9F}" srcOrd="1" destOrd="0" presId="urn:microsoft.com/office/officeart/2005/8/layout/vList5"/>
  </dgm:cxnLst>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8082B-FD7D-46B7-BB94-90EDD89A2A21}">
      <dsp:nvSpPr>
        <dsp:cNvPr id="0" name=""/>
        <dsp:cNvSpPr/>
      </dsp:nvSpPr>
      <dsp:spPr>
        <a:xfrm rot="5400000">
          <a:off x="-210749" y="210789"/>
          <a:ext cx="1404999" cy="983499"/>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solidFill>
                <a:srgbClr val="FFFF00"/>
              </a:solidFill>
            </a:rPr>
            <a:t>Полиция</a:t>
          </a:r>
          <a:endParaRPr lang="en-US" sz="1500" kern="1200" dirty="0">
            <a:solidFill>
              <a:srgbClr val="FFFF00"/>
            </a:solidFill>
          </a:endParaRPr>
        </a:p>
      </dsp:txBody>
      <dsp:txXfrm rot="-5400000">
        <a:off x="2" y="491789"/>
        <a:ext cx="983499" cy="421500"/>
      </dsp:txXfrm>
    </dsp:sp>
    <dsp:sp modelId="{E5C6B64D-BC5E-4A6B-955E-4F512C99ECC1}">
      <dsp:nvSpPr>
        <dsp:cNvPr id="0" name=""/>
        <dsp:cNvSpPr/>
      </dsp:nvSpPr>
      <dsp:spPr>
        <a:xfrm rot="5400000">
          <a:off x="4211588" y="-3228050"/>
          <a:ext cx="913249" cy="7369428"/>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dirty="0" smtClean="0">
              <a:solidFill>
                <a:srgbClr val="FFFFFF"/>
              </a:solidFill>
            </a:rPr>
            <a:t>Расследует заявления об уголовных деяниях</a:t>
          </a:r>
          <a:r>
            <a:rPr lang="en-US" sz="2000" kern="1200" dirty="0" smtClean="0">
              <a:solidFill>
                <a:srgbClr val="FFFFFF"/>
              </a:solidFill>
            </a:rPr>
            <a:t>, </a:t>
          </a:r>
          <a:r>
            <a:rPr lang="ru-RU" sz="2000" kern="1200" dirty="0" smtClean="0">
              <a:solidFill>
                <a:srgbClr val="FFFFFF"/>
              </a:solidFill>
            </a:rPr>
            <a:t>собирает доказательства и возбуждает дела</a:t>
          </a:r>
          <a:r>
            <a:rPr lang="en-US" sz="2000" kern="1200" dirty="0" smtClean="0">
              <a:solidFill>
                <a:srgbClr val="FFFFFF"/>
              </a:solidFill>
            </a:rPr>
            <a:t>.</a:t>
          </a:r>
          <a:endParaRPr lang="en-US" sz="2000" kern="1200" dirty="0">
            <a:solidFill>
              <a:srgbClr val="FFFFFF"/>
            </a:solidFill>
          </a:endParaRPr>
        </a:p>
      </dsp:txBody>
      <dsp:txXfrm rot="-5400000">
        <a:off x="983499" y="44620"/>
        <a:ext cx="7324847" cy="824087"/>
      </dsp:txXfrm>
    </dsp:sp>
    <dsp:sp modelId="{2D79F898-4C43-4900-892F-C03B55904C1C}">
      <dsp:nvSpPr>
        <dsp:cNvPr id="0" name=""/>
        <dsp:cNvSpPr/>
      </dsp:nvSpPr>
      <dsp:spPr>
        <a:xfrm rot="5400000">
          <a:off x="-210749" y="1470621"/>
          <a:ext cx="1404999" cy="983499"/>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solidFill>
                <a:srgbClr val="FFFF00"/>
              </a:solidFill>
            </a:rPr>
            <a:t>Прокуратура</a:t>
          </a:r>
          <a:endParaRPr lang="en-US" sz="1500" kern="1200" dirty="0">
            <a:solidFill>
              <a:srgbClr val="FFFF00"/>
            </a:solidFill>
          </a:endParaRPr>
        </a:p>
      </dsp:txBody>
      <dsp:txXfrm rot="-5400000">
        <a:off x="2" y="1751621"/>
        <a:ext cx="983499" cy="421500"/>
      </dsp:txXfrm>
    </dsp:sp>
    <dsp:sp modelId="{85CE29F4-A1A3-400A-A987-C4E6CA138FE8}">
      <dsp:nvSpPr>
        <dsp:cNvPr id="0" name=""/>
        <dsp:cNvSpPr/>
      </dsp:nvSpPr>
      <dsp:spPr>
        <a:xfrm rot="5400000">
          <a:off x="4211588" y="-1968217"/>
          <a:ext cx="913249" cy="7369428"/>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dirty="0" smtClean="0">
              <a:solidFill>
                <a:srgbClr val="FFFFFF"/>
              </a:solidFill>
            </a:rPr>
            <a:t>На основании доказательств</a:t>
          </a:r>
          <a:r>
            <a:rPr lang="en-US" sz="2000" kern="1200" dirty="0" smtClean="0">
              <a:solidFill>
                <a:srgbClr val="FFFFFF"/>
              </a:solidFill>
            </a:rPr>
            <a:t>, </a:t>
          </a:r>
          <a:r>
            <a:rPr lang="ru-RU" sz="2000" kern="1200" dirty="0" smtClean="0">
              <a:solidFill>
                <a:srgbClr val="FFFFFF"/>
              </a:solidFill>
            </a:rPr>
            <a:t>готовит дело для рассмотрения в суде и проводит процесс предъявления обвинения в суде</a:t>
          </a:r>
          <a:r>
            <a:rPr lang="en-US" sz="2000" kern="1200" dirty="0" smtClean="0">
              <a:solidFill>
                <a:srgbClr val="FFFFFF"/>
              </a:solidFill>
            </a:rPr>
            <a:t>.</a:t>
          </a:r>
          <a:endParaRPr lang="en-US" sz="2000" kern="1200" dirty="0">
            <a:solidFill>
              <a:srgbClr val="FFFFFF"/>
            </a:solidFill>
          </a:endParaRPr>
        </a:p>
      </dsp:txBody>
      <dsp:txXfrm rot="-5400000">
        <a:off x="983499" y="1304453"/>
        <a:ext cx="7324847" cy="824087"/>
      </dsp:txXfrm>
    </dsp:sp>
    <dsp:sp modelId="{FE05B9EA-16AE-41F9-B4D7-DA474E0DC45D}">
      <dsp:nvSpPr>
        <dsp:cNvPr id="0" name=""/>
        <dsp:cNvSpPr/>
      </dsp:nvSpPr>
      <dsp:spPr>
        <a:xfrm rot="5400000">
          <a:off x="-210749" y="2730454"/>
          <a:ext cx="1404999" cy="983499"/>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solidFill>
                <a:srgbClr val="FFFF00"/>
              </a:solidFill>
            </a:rPr>
            <a:t>Суд</a:t>
          </a:r>
          <a:endParaRPr lang="en-US" sz="1500" kern="1200" dirty="0">
            <a:solidFill>
              <a:srgbClr val="FFFF00"/>
            </a:solidFill>
          </a:endParaRPr>
        </a:p>
      </dsp:txBody>
      <dsp:txXfrm rot="-5400000">
        <a:off x="2" y="3011454"/>
        <a:ext cx="983499" cy="421500"/>
      </dsp:txXfrm>
    </dsp:sp>
    <dsp:sp modelId="{3BAA1DE0-C213-4336-B20F-27542C6B7D41}">
      <dsp:nvSpPr>
        <dsp:cNvPr id="0" name=""/>
        <dsp:cNvSpPr/>
      </dsp:nvSpPr>
      <dsp:spPr>
        <a:xfrm rot="5400000">
          <a:off x="4211588" y="-708384"/>
          <a:ext cx="913249" cy="7369428"/>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dirty="0" smtClean="0">
              <a:solidFill>
                <a:srgbClr val="FFFFFF"/>
              </a:solidFill>
            </a:rPr>
            <a:t>Заслушивает дело</a:t>
          </a:r>
          <a:r>
            <a:rPr lang="en-US" sz="2000" kern="1200" dirty="0" smtClean="0">
              <a:solidFill>
                <a:srgbClr val="FFFFFF"/>
              </a:solidFill>
            </a:rPr>
            <a:t>, </a:t>
          </a:r>
          <a:r>
            <a:rPr lang="ru-RU" sz="2000" kern="1200" dirty="0" smtClean="0">
              <a:solidFill>
                <a:srgbClr val="FFFFFF"/>
              </a:solidFill>
            </a:rPr>
            <a:t>включая свидетельские показания и др. доказательства</a:t>
          </a:r>
          <a:r>
            <a:rPr lang="en-US" sz="2000" kern="1200" dirty="0" smtClean="0">
              <a:solidFill>
                <a:srgbClr val="FFFFFF"/>
              </a:solidFill>
            </a:rPr>
            <a:t>, </a:t>
          </a:r>
          <a:r>
            <a:rPr lang="ru-RU" sz="2000" kern="1200" dirty="0" smtClean="0">
              <a:solidFill>
                <a:srgbClr val="FFFFFF"/>
              </a:solidFill>
            </a:rPr>
            <a:t>выносит решение</a:t>
          </a:r>
          <a:r>
            <a:rPr lang="en-US" sz="2000" kern="1200" dirty="0" smtClean="0">
              <a:solidFill>
                <a:srgbClr val="FFFFFF"/>
              </a:solidFill>
            </a:rPr>
            <a:t>, </a:t>
          </a:r>
          <a:r>
            <a:rPr lang="ru-RU" sz="2000" kern="1200" dirty="0" smtClean="0">
              <a:solidFill>
                <a:srgbClr val="FFFFFF"/>
              </a:solidFill>
            </a:rPr>
            <a:t>приговор обвиняемому, в случае признания виновным</a:t>
          </a:r>
          <a:endParaRPr lang="en-US" sz="2000" kern="1200" dirty="0">
            <a:solidFill>
              <a:srgbClr val="FFFFFF"/>
            </a:solidFill>
          </a:endParaRPr>
        </a:p>
      </dsp:txBody>
      <dsp:txXfrm rot="-5400000">
        <a:off x="983499" y="2564286"/>
        <a:ext cx="7324847" cy="824087"/>
      </dsp:txXfrm>
    </dsp:sp>
    <dsp:sp modelId="{77805547-C7A1-4925-9662-A3AD5371C6DA}">
      <dsp:nvSpPr>
        <dsp:cNvPr id="0" name=""/>
        <dsp:cNvSpPr/>
      </dsp:nvSpPr>
      <dsp:spPr>
        <a:xfrm rot="5400000">
          <a:off x="-210749" y="3990287"/>
          <a:ext cx="1404999" cy="983499"/>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solidFill>
                <a:srgbClr val="FFFF00"/>
              </a:solidFill>
            </a:rPr>
            <a:t>Тюремное учреждение</a:t>
          </a:r>
          <a:endParaRPr lang="en-US" sz="1500" kern="1200" dirty="0">
            <a:solidFill>
              <a:srgbClr val="FFFF00"/>
            </a:solidFill>
          </a:endParaRPr>
        </a:p>
      </dsp:txBody>
      <dsp:txXfrm rot="-5400000">
        <a:off x="2" y="4271287"/>
        <a:ext cx="983499" cy="421500"/>
      </dsp:txXfrm>
    </dsp:sp>
    <dsp:sp modelId="{5B7BA223-771A-4246-9DC7-13C66AF0F544}">
      <dsp:nvSpPr>
        <dsp:cNvPr id="0" name=""/>
        <dsp:cNvSpPr/>
      </dsp:nvSpPr>
      <dsp:spPr>
        <a:xfrm rot="5400000">
          <a:off x="4185869" y="553338"/>
          <a:ext cx="913249" cy="7369428"/>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dirty="0" smtClean="0">
              <a:solidFill>
                <a:srgbClr val="FFFFFF"/>
              </a:solidFill>
            </a:rPr>
            <a:t>Заключает под стражу признанного виновным в совершении преступления </a:t>
          </a:r>
          <a:endParaRPr lang="en-US" sz="2000" kern="1200" dirty="0">
            <a:solidFill>
              <a:srgbClr val="FFFFFF"/>
            </a:solidFill>
          </a:endParaRPr>
        </a:p>
      </dsp:txBody>
      <dsp:txXfrm rot="-5400000">
        <a:off x="957780" y="3826009"/>
        <a:ext cx="7324847" cy="824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B1749-2820-40EF-98A9-BAB9F0FE27D1}">
      <dsp:nvSpPr>
        <dsp:cNvPr id="0" name=""/>
        <dsp:cNvSpPr/>
      </dsp:nvSpPr>
      <dsp:spPr>
        <a:xfrm rot="5400000">
          <a:off x="4067498" y="-2196243"/>
          <a:ext cx="1656192" cy="6192686"/>
        </a:xfrm>
        <a:prstGeom prst="round2SameRect">
          <a:avLst/>
        </a:prstGeom>
        <a:solidFill>
          <a:schemeClr val="accent2">
            <a:lumMod val="40000"/>
            <a:lumOff val="6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altLang="it-IT" sz="1800" kern="1200" dirty="0" smtClean="0">
              <a:solidFill>
                <a:srgbClr val="FFFFFF"/>
              </a:solidFill>
              <a:latin typeface="+mn-lt"/>
            </a:rPr>
            <a:t>Оценка ресурсов </a:t>
          </a:r>
          <a:r>
            <a:rPr lang="de-DE" altLang="it-IT" sz="1800" kern="1200" dirty="0" smtClean="0">
              <a:solidFill>
                <a:srgbClr val="FFFFFF"/>
              </a:solidFill>
              <a:latin typeface="+mn-lt"/>
            </a:rPr>
            <a:t>&amp; </a:t>
          </a:r>
          <a:r>
            <a:rPr lang="ru-RU" altLang="it-IT" sz="1800" kern="1200" dirty="0" smtClean="0">
              <a:solidFill>
                <a:srgbClr val="FFFFFF"/>
              </a:solidFill>
              <a:latin typeface="+mn-lt"/>
            </a:rPr>
            <a:t>объема работ</a:t>
          </a:r>
          <a:endParaRPr 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altLang="it-IT" sz="1800" kern="1200" dirty="0" smtClean="0">
              <a:solidFill>
                <a:srgbClr val="FFFFFF"/>
              </a:solidFill>
              <a:latin typeface="+mn-lt"/>
            </a:rPr>
            <a:t>Мониторинг деятельности институтов уголовного правосудия</a:t>
          </a:r>
          <a:endParaRPr lang="de-DE" alt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altLang="it-IT" sz="1800" kern="1200" dirty="0" smtClean="0">
              <a:solidFill>
                <a:srgbClr val="FFFFFF"/>
              </a:solidFill>
              <a:latin typeface="+mn-lt"/>
            </a:rPr>
            <a:t>Оценка эффективности и справедливости институтов уголовного правосудия</a:t>
          </a:r>
          <a:endParaRPr lang="de-DE" alt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altLang="it-IT" sz="1800" kern="1200" dirty="0" smtClean="0">
              <a:solidFill>
                <a:srgbClr val="FFFFFF"/>
              </a:solidFill>
              <a:latin typeface="+mn-lt"/>
            </a:rPr>
            <a:t>Оценка тенденций и моделей преступлений</a:t>
          </a:r>
          <a:endParaRPr lang="de-DE" alt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altLang="it-IT" sz="1800" kern="1200" dirty="0" smtClean="0">
              <a:solidFill>
                <a:srgbClr val="FFFFFF"/>
              </a:solidFill>
              <a:latin typeface="+mn-lt"/>
            </a:rPr>
            <a:t>Учет и предупреждение преступлений</a:t>
          </a:r>
          <a:endParaRPr lang="de-DE" altLang="it-IT" sz="1800" kern="1200" dirty="0">
            <a:solidFill>
              <a:srgbClr val="FFFFFF"/>
            </a:solidFill>
            <a:latin typeface="+mn-lt"/>
          </a:endParaRPr>
        </a:p>
      </dsp:txBody>
      <dsp:txXfrm rot="-5400000">
        <a:off x="1799252" y="152852"/>
        <a:ext cx="6111837" cy="1494494"/>
      </dsp:txXfrm>
    </dsp:sp>
    <dsp:sp modelId="{262F8B42-40C8-4C65-B7D3-FC93771A5A4F}">
      <dsp:nvSpPr>
        <dsp:cNvPr id="0" name=""/>
        <dsp:cNvSpPr/>
      </dsp:nvSpPr>
      <dsp:spPr>
        <a:xfrm>
          <a:off x="950" y="879"/>
          <a:ext cx="1798300" cy="1798441"/>
        </a:xfrm>
        <a:prstGeom prst="roundRect">
          <a:avLst/>
        </a:prstGeom>
        <a:solidFill>
          <a:schemeClr val="accent2"/>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ru-RU" sz="1800" b="1" kern="1200" dirty="0" smtClean="0">
              <a:solidFill>
                <a:srgbClr val="FFFFFF"/>
              </a:solidFill>
              <a:latin typeface="+mn-lt"/>
            </a:rPr>
            <a:t>С точки зрения системы уголовного правосудия</a:t>
          </a:r>
          <a:endParaRPr lang="it-IT" sz="1800" b="1" kern="1200" dirty="0">
            <a:solidFill>
              <a:srgbClr val="FFFFFF"/>
            </a:solidFill>
            <a:latin typeface="+mn-lt"/>
          </a:endParaRPr>
        </a:p>
      </dsp:txBody>
      <dsp:txXfrm>
        <a:off x="88736" y="88665"/>
        <a:ext cx="1622728" cy="16228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B1749-2820-40EF-98A9-BAB9F0FE27D1}">
      <dsp:nvSpPr>
        <dsp:cNvPr id="0" name=""/>
        <dsp:cNvSpPr/>
      </dsp:nvSpPr>
      <dsp:spPr>
        <a:xfrm rot="5400000">
          <a:off x="3918060" y="-1834363"/>
          <a:ext cx="1348799" cy="5354812"/>
        </a:xfrm>
        <a:prstGeom prst="round2SameRect">
          <a:avLst/>
        </a:prstGeom>
        <a:solidFill>
          <a:schemeClr val="accent2">
            <a:lumMod val="40000"/>
            <a:lumOff val="6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sz="1800" kern="1200" dirty="0" smtClean="0">
              <a:solidFill>
                <a:srgbClr val="FFFFFF"/>
              </a:solidFill>
              <a:latin typeface="+mn-lt"/>
            </a:rPr>
            <a:t>Учет лиц, совершивших преступления</a:t>
          </a:r>
          <a:endParaRPr 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sz="1800" kern="1200" dirty="0" smtClean="0">
              <a:solidFill>
                <a:srgbClr val="FFFFFF"/>
              </a:solidFill>
              <a:latin typeface="+mn-lt"/>
            </a:rPr>
            <a:t>Анализ поведения лиц, совершивших преступления</a:t>
          </a:r>
          <a:endParaRPr 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sz="1800" kern="1200" dirty="0" smtClean="0">
              <a:solidFill>
                <a:srgbClr val="FFFFFF"/>
              </a:solidFill>
              <a:latin typeface="+mn-lt"/>
            </a:rPr>
            <a:t>Выявление маршрутов и потоков преступности</a:t>
          </a:r>
          <a:endParaRPr lang="it-IT" sz="1800" kern="1200" dirty="0">
            <a:solidFill>
              <a:srgbClr val="FFFFFF"/>
            </a:solidFill>
            <a:latin typeface="+mn-lt"/>
          </a:endParaRPr>
        </a:p>
      </dsp:txBody>
      <dsp:txXfrm rot="-5400000">
        <a:off x="1915054" y="234486"/>
        <a:ext cx="5288969" cy="1217113"/>
      </dsp:txXfrm>
    </dsp:sp>
    <dsp:sp modelId="{262F8B42-40C8-4C65-B7D3-FC93771A5A4F}">
      <dsp:nvSpPr>
        <dsp:cNvPr id="0" name=""/>
        <dsp:cNvSpPr/>
      </dsp:nvSpPr>
      <dsp:spPr>
        <a:xfrm>
          <a:off x="1600" y="42"/>
          <a:ext cx="1913453" cy="1685999"/>
        </a:xfrm>
        <a:prstGeom prst="roundRect">
          <a:avLst/>
        </a:prstGeom>
        <a:solidFill>
          <a:schemeClr val="accent2"/>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ru-RU" sz="1800" b="1" kern="1200" noProof="0" dirty="0" smtClean="0">
              <a:solidFill>
                <a:srgbClr val="FFFFFF"/>
              </a:solidFill>
              <a:latin typeface="+mn-lt"/>
            </a:rPr>
            <a:t>Учет преступлений</a:t>
          </a:r>
          <a:endParaRPr lang="it-IT" sz="1800" b="1" kern="1200" dirty="0">
            <a:solidFill>
              <a:srgbClr val="FFFFFF"/>
            </a:solidFill>
            <a:latin typeface="+mn-lt"/>
          </a:endParaRPr>
        </a:p>
      </dsp:txBody>
      <dsp:txXfrm>
        <a:off x="83904" y="82346"/>
        <a:ext cx="1748845" cy="1521391"/>
      </dsp:txXfrm>
    </dsp:sp>
    <dsp:sp modelId="{C03356EC-BC42-45C8-8129-9B1D96154F9F}">
      <dsp:nvSpPr>
        <dsp:cNvPr id="0" name=""/>
        <dsp:cNvSpPr/>
      </dsp:nvSpPr>
      <dsp:spPr>
        <a:xfrm rot="5400000">
          <a:off x="3956847" y="-22945"/>
          <a:ext cx="1348799" cy="5283121"/>
        </a:xfrm>
        <a:prstGeom prst="round2SameRect">
          <a:avLst/>
        </a:prstGeom>
        <a:solidFill>
          <a:schemeClr val="accent2">
            <a:lumMod val="40000"/>
            <a:lumOff val="6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ru-RU" sz="1800" kern="1200" dirty="0" smtClean="0">
              <a:solidFill>
                <a:srgbClr val="FFFFFF"/>
              </a:solidFill>
              <a:latin typeface="+mn-lt"/>
            </a:rPr>
            <a:t>Определение тенденций преступности</a:t>
          </a:r>
          <a:endParaRPr 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sz="1800" kern="1200" dirty="0" smtClean="0">
              <a:solidFill>
                <a:srgbClr val="FFFFFF"/>
              </a:solidFill>
              <a:latin typeface="+mn-lt"/>
            </a:rPr>
            <a:t>Измерение частоты совершения преступлений</a:t>
          </a:r>
          <a:endParaRPr lang="it-IT" sz="1800" kern="1200" dirty="0">
            <a:solidFill>
              <a:srgbClr val="FFFFFF"/>
            </a:solidFill>
            <a:latin typeface="+mn-lt"/>
          </a:endParaRPr>
        </a:p>
        <a:p>
          <a:pPr marL="171450" lvl="1" indent="-171450" algn="l" defTabSz="800100">
            <a:lnSpc>
              <a:spcPct val="90000"/>
            </a:lnSpc>
            <a:spcBef>
              <a:spcPct val="0"/>
            </a:spcBef>
            <a:spcAft>
              <a:spcPct val="15000"/>
            </a:spcAft>
            <a:buChar char="••"/>
          </a:pPr>
          <a:r>
            <a:rPr lang="ru-RU" sz="1800" kern="1200" dirty="0" smtClean="0">
              <a:solidFill>
                <a:srgbClr val="FFFFFF"/>
              </a:solidFill>
              <a:latin typeface="+mn-lt"/>
            </a:rPr>
            <a:t>Изучение причин и предпосылок преступлений</a:t>
          </a:r>
          <a:endParaRPr lang="it-IT" sz="1800" kern="1200" dirty="0">
            <a:solidFill>
              <a:srgbClr val="FFFFFF"/>
            </a:solidFill>
            <a:latin typeface="+mn-lt"/>
          </a:endParaRPr>
        </a:p>
      </dsp:txBody>
      <dsp:txXfrm rot="-5400000">
        <a:off x="1989687" y="2010059"/>
        <a:ext cx="5217278" cy="1217113"/>
      </dsp:txXfrm>
    </dsp:sp>
    <dsp:sp modelId="{A21E0893-AC39-41F3-A090-D915B966BFC7}">
      <dsp:nvSpPr>
        <dsp:cNvPr id="0" name=""/>
        <dsp:cNvSpPr/>
      </dsp:nvSpPr>
      <dsp:spPr>
        <a:xfrm>
          <a:off x="982" y="1770384"/>
          <a:ext cx="1986485" cy="1685999"/>
        </a:xfrm>
        <a:prstGeom prst="roundRect">
          <a:avLst/>
        </a:prstGeom>
        <a:solidFill>
          <a:schemeClr val="accent2"/>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ru-RU" sz="1800" b="1" kern="1200" dirty="0" smtClean="0">
              <a:solidFill>
                <a:srgbClr val="FFFFFF"/>
              </a:solidFill>
              <a:latin typeface="+mn-lt"/>
            </a:rPr>
            <a:t>Предупреждение преступности</a:t>
          </a:r>
          <a:endParaRPr lang="it-IT" sz="1800" b="1" kern="1200" dirty="0">
            <a:solidFill>
              <a:srgbClr val="FFFFFF"/>
            </a:solidFill>
            <a:latin typeface="+mn-lt"/>
          </a:endParaRPr>
        </a:p>
      </dsp:txBody>
      <dsp:txXfrm>
        <a:off x="83286" y="1852688"/>
        <a:ext cx="1821877" cy="152139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43749" cy="496258"/>
          </a:xfrm>
          <a:prstGeom prst="rect">
            <a:avLst/>
          </a:prstGeom>
          <a:noFill/>
          <a:ln w="9525">
            <a:noFill/>
            <a:miter lim="800000"/>
            <a:headEnd/>
            <a:tailEnd/>
          </a:ln>
          <a:effectLst/>
        </p:spPr>
        <p:txBody>
          <a:bodyPr vert="horz" wrap="square" lIns="94762" tIns="47381" rIns="94762" bIns="47381" numCol="1" anchor="t" anchorCtr="0" compatLnSpc="1">
            <a:prstTxWarp prst="textNoShape">
              <a:avLst/>
            </a:prstTxWarp>
          </a:bodyPr>
          <a:lstStyle>
            <a:lvl1pPr defTabSz="947738">
              <a:defRPr sz="1300">
                <a:solidFill>
                  <a:schemeClr val="tx1"/>
                </a:solidFill>
                <a:latin typeface="Times New Roman" pitchFamily="18" charset="0"/>
              </a:defRPr>
            </a:lvl1pPr>
          </a:lstStyle>
          <a:p>
            <a:pPr>
              <a:defRPr/>
            </a:pPr>
            <a:endParaRPr lang="en-US"/>
          </a:p>
        </p:txBody>
      </p:sp>
      <p:sp>
        <p:nvSpPr>
          <p:cNvPr id="4099" name="Rectangle 3"/>
          <p:cNvSpPr>
            <a:spLocks noGrp="1" noChangeArrowheads="1"/>
          </p:cNvSpPr>
          <p:nvPr>
            <p:ph type="dt" sz="quarter" idx="1"/>
          </p:nvPr>
        </p:nvSpPr>
        <p:spPr bwMode="auto">
          <a:xfrm>
            <a:off x="3850752" y="1"/>
            <a:ext cx="2943748" cy="496258"/>
          </a:xfrm>
          <a:prstGeom prst="rect">
            <a:avLst/>
          </a:prstGeom>
          <a:noFill/>
          <a:ln w="9525">
            <a:noFill/>
            <a:miter lim="800000"/>
            <a:headEnd/>
            <a:tailEnd/>
          </a:ln>
          <a:effectLst/>
        </p:spPr>
        <p:txBody>
          <a:bodyPr vert="horz" wrap="square" lIns="94762" tIns="47381" rIns="94762" bIns="47381" numCol="1" anchor="t" anchorCtr="0" compatLnSpc="1">
            <a:prstTxWarp prst="textNoShape">
              <a:avLst/>
            </a:prstTxWarp>
          </a:bodyPr>
          <a:lstStyle>
            <a:lvl1pPr algn="r" defTabSz="947738">
              <a:defRPr sz="1300">
                <a:solidFill>
                  <a:schemeClr val="tx1"/>
                </a:solidFill>
                <a:latin typeface="Times New Roman" pitchFamily="18" charset="0"/>
              </a:defRPr>
            </a:lvl1pPr>
          </a:lstStyle>
          <a:p>
            <a:pPr>
              <a:defRPr/>
            </a:pPr>
            <a:endParaRPr lang="en-US"/>
          </a:p>
        </p:txBody>
      </p:sp>
      <p:sp>
        <p:nvSpPr>
          <p:cNvPr id="4100" name="Rectangle 4"/>
          <p:cNvSpPr>
            <a:spLocks noGrp="1" noChangeArrowheads="1"/>
          </p:cNvSpPr>
          <p:nvPr>
            <p:ph type="ftr" sz="quarter" idx="2"/>
          </p:nvPr>
        </p:nvSpPr>
        <p:spPr bwMode="auto">
          <a:xfrm>
            <a:off x="1" y="9409743"/>
            <a:ext cx="2943749" cy="496257"/>
          </a:xfrm>
          <a:prstGeom prst="rect">
            <a:avLst/>
          </a:prstGeom>
          <a:noFill/>
          <a:ln w="9525">
            <a:noFill/>
            <a:miter lim="800000"/>
            <a:headEnd/>
            <a:tailEnd/>
          </a:ln>
          <a:effectLst/>
        </p:spPr>
        <p:txBody>
          <a:bodyPr vert="horz" wrap="square" lIns="94762" tIns="47381" rIns="94762" bIns="47381" numCol="1" anchor="b" anchorCtr="0" compatLnSpc="1">
            <a:prstTxWarp prst="textNoShape">
              <a:avLst/>
            </a:prstTxWarp>
          </a:bodyPr>
          <a:lstStyle>
            <a:lvl1pPr defTabSz="947738">
              <a:defRPr sz="1300">
                <a:solidFill>
                  <a:schemeClr val="tx1"/>
                </a:solidFill>
                <a:latin typeface="Times New Roman" pitchFamily="18" charset="0"/>
              </a:defRPr>
            </a:lvl1pPr>
          </a:lstStyle>
          <a:p>
            <a:pPr>
              <a:defRPr/>
            </a:pPr>
            <a:endParaRPr lang="en-US"/>
          </a:p>
        </p:txBody>
      </p:sp>
      <p:sp>
        <p:nvSpPr>
          <p:cNvPr id="4101" name="Rectangle 5"/>
          <p:cNvSpPr>
            <a:spLocks noGrp="1" noChangeArrowheads="1"/>
          </p:cNvSpPr>
          <p:nvPr>
            <p:ph type="sldNum" sz="quarter" idx="3"/>
          </p:nvPr>
        </p:nvSpPr>
        <p:spPr bwMode="auto">
          <a:xfrm>
            <a:off x="3850752" y="9409743"/>
            <a:ext cx="2943748" cy="496257"/>
          </a:xfrm>
          <a:prstGeom prst="rect">
            <a:avLst/>
          </a:prstGeom>
          <a:noFill/>
          <a:ln w="9525">
            <a:noFill/>
            <a:miter lim="800000"/>
            <a:headEnd/>
            <a:tailEnd/>
          </a:ln>
          <a:effectLst/>
        </p:spPr>
        <p:txBody>
          <a:bodyPr vert="horz" wrap="square" lIns="94762" tIns="47381" rIns="94762" bIns="47381" numCol="1" anchor="b" anchorCtr="0" compatLnSpc="1">
            <a:prstTxWarp prst="textNoShape">
              <a:avLst/>
            </a:prstTxWarp>
          </a:bodyPr>
          <a:lstStyle>
            <a:lvl1pPr algn="r" defTabSz="947738">
              <a:defRPr sz="1300">
                <a:solidFill>
                  <a:schemeClr val="tx1"/>
                </a:solidFill>
                <a:latin typeface="Times New Roman" pitchFamily="18" charset="0"/>
              </a:defRPr>
            </a:lvl1pPr>
          </a:lstStyle>
          <a:p>
            <a:pPr>
              <a:defRPr/>
            </a:pPr>
            <a:fld id="{8EFC5B61-30B2-4507-BB61-D90C3019A7CB}" type="slidenum">
              <a:rPr lang="en-US"/>
              <a:pPr>
                <a:defRPr/>
              </a:pPr>
              <a:t>‹#›</a:t>
            </a:fld>
            <a:endParaRPr lang="en-US"/>
          </a:p>
        </p:txBody>
      </p:sp>
    </p:spTree>
    <p:extLst>
      <p:ext uri="{BB962C8B-B14F-4D97-AF65-F5344CB8AC3E}">
        <p14:creationId xmlns:p14="http://schemas.microsoft.com/office/powerpoint/2010/main" val="334432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1" y="1"/>
            <a:ext cx="2922917" cy="4595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24579" name="Rectangle 3"/>
          <p:cNvSpPr>
            <a:spLocks noGrp="1" noChangeArrowheads="1"/>
          </p:cNvSpPr>
          <p:nvPr>
            <p:ph type="dt" idx="1"/>
          </p:nvPr>
        </p:nvSpPr>
        <p:spPr bwMode="auto">
          <a:xfrm>
            <a:off x="3845946" y="1"/>
            <a:ext cx="2922917" cy="4595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23556" name="Rectangle 4"/>
          <p:cNvSpPr>
            <a:spLocks noGrp="1" noRot="1" noChangeAspect="1" noChangeArrowheads="1" noTextEdit="1"/>
          </p:cNvSpPr>
          <p:nvPr>
            <p:ph type="sldImg" idx="2"/>
          </p:nvPr>
        </p:nvSpPr>
        <p:spPr bwMode="auto">
          <a:xfrm>
            <a:off x="971550" y="766763"/>
            <a:ext cx="4902200" cy="3676650"/>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923027" y="4672160"/>
            <a:ext cx="4999725" cy="451897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4582" name="Rectangle 6"/>
          <p:cNvSpPr>
            <a:spLocks noGrp="1" noChangeArrowheads="1"/>
          </p:cNvSpPr>
          <p:nvPr>
            <p:ph type="ftr" sz="quarter" idx="4"/>
          </p:nvPr>
        </p:nvSpPr>
        <p:spPr bwMode="auto">
          <a:xfrm>
            <a:off x="1" y="9420912"/>
            <a:ext cx="2922917" cy="45955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24583" name="Rectangle 7"/>
          <p:cNvSpPr>
            <a:spLocks noGrp="1" noChangeArrowheads="1"/>
          </p:cNvSpPr>
          <p:nvPr>
            <p:ph type="sldNum" sz="quarter" idx="5"/>
          </p:nvPr>
        </p:nvSpPr>
        <p:spPr bwMode="auto">
          <a:xfrm>
            <a:off x="3845946" y="9420912"/>
            <a:ext cx="2922917" cy="45955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BCCE129-6527-4B57-A9C1-CEA82AADC537}" type="slidenum">
              <a:rPr lang="en-GB"/>
              <a:pPr>
                <a:defRPr/>
              </a:pPr>
              <a:t>‹#›</a:t>
            </a:fld>
            <a:endParaRPr lang="en-GB"/>
          </a:p>
        </p:txBody>
      </p:sp>
    </p:spTree>
    <p:extLst>
      <p:ext uri="{BB962C8B-B14F-4D97-AF65-F5344CB8AC3E}">
        <p14:creationId xmlns:p14="http://schemas.microsoft.com/office/powerpoint/2010/main" val="11136286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lgn="l" defTabSz="920750" eaLnBrk="0" hangingPunct="0">
              <a:spcBef>
                <a:spcPct val="30000"/>
              </a:spcBef>
              <a:defRPr sz="1200">
                <a:solidFill>
                  <a:schemeClr val="tx1"/>
                </a:solidFill>
                <a:latin typeface="Times New Roman" pitchFamily="18" charset="0"/>
                <a:cs typeface="Arial" charset="0"/>
              </a:defRPr>
            </a:lvl1pPr>
            <a:lvl2pPr marL="742950" indent="-285750" algn="l" defTabSz="920750" eaLnBrk="0" hangingPunct="0">
              <a:spcBef>
                <a:spcPct val="30000"/>
              </a:spcBef>
              <a:defRPr sz="1200">
                <a:solidFill>
                  <a:schemeClr val="tx1"/>
                </a:solidFill>
                <a:latin typeface="Times New Roman" pitchFamily="18" charset="0"/>
                <a:cs typeface="Arial" charset="0"/>
              </a:defRPr>
            </a:lvl2pPr>
            <a:lvl3pPr marL="1143000" indent="-228600" algn="l" defTabSz="920750" eaLnBrk="0" hangingPunct="0">
              <a:spcBef>
                <a:spcPct val="30000"/>
              </a:spcBef>
              <a:defRPr sz="1200">
                <a:solidFill>
                  <a:schemeClr val="tx1"/>
                </a:solidFill>
                <a:latin typeface="Times New Roman" pitchFamily="18" charset="0"/>
                <a:cs typeface="Arial" charset="0"/>
              </a:defRPr>
            </a:lvl3pPr>
            <a:lvl4pPr marL="1600200" indent="-228600" algn="l" defTabSz="920750" eaLnBrk="0" hangingPunct="0">
              <a:spcBef>
                <a:spcPct val="30000"/>
              </a:spcBef>
              <a:defRPr sz="1200">
                <a:solidFill>
                  <a:schemeClr val="tx1"/>
                </a:solidFill>
                <a:latin typeface="Times New Roman" pitchFamily="18" charset="0"/>
                <a:cs typeface="Arial" charset="0"/>
              </a:defRPr>
            </a:lvl4pPr>
            <a:lvl5pPr marL="2057400" indent="-228600" algn="l" defTabSz="920750" eaLnBrk="0" hangingPunct="0">
              <a:spcBef>
                <a:spcPct val="30000"/>
              </a:spcBef>
              <a:defRPr sz="1200">
                <a:solidFill>
                  <a:schemeClr val="tx1"/>
                </a:solidFill>
                <a:latin typeface="Times New Roman" pitchFamily="18" charset="0"/>
                <a:cs typeface="Arial" charset="0"/>
              </a:defRPr>
            </a:lvl5pPr>
            <a:lvl6pPr marL="2514600" indent="-228600" defTabSz="92075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2075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2075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20750" eaLnBrk="0" fontAlgn="base" hangingPunct="0">
              <a:spcBef>
                <a:spcPct val="30000"/>
              </a:spcBef>
              <a:spcAft>
                <a:spcPct val="0"/>
              </a:spcAft>
              <a:defRPr sz="1200">
                <a:solidFill>
                  <a:schemeClr val="tx1"/>
                </a:solidFill>
                <a:latin typeface="Times New Roman" pitchFamily="18" charset="0"/>
                <a:cs typeface="Arial" charset="0"/>
              </a:defRPr>
            </a:lvl9pPr>
          </a:lstStyle>
          <a:p>
            <a:pPr algn="r" eaLnBrk="1" hangingPunct="1">
              <a:spcBef>
                <a:spcPct val="0"/>
              </a:spcBef>
            </a:pPr>
            <a:fld id="{CD34DB1B-C68E-4D8C-8165-1D786813F745}" type="slidenum">
              <a:rPr lang="en-GB" altLang="en-US" smtClean="0">
                <a:solidFill>
                  <a:srgbClr val="FFFFFF"/>
                </a:solidFill>
                <a:latin typeface="Arial Unicode MS" pitchFamily="34" charset="-128"/>
              </a:rPr>
              <a:pPr algn="r" eaLnBrk="1" hangingPunct="1">
                <a:spcBef>
                  <a:spcPct val="0"/>
                </a:spcBef>
              </a:pPr>
              <a:t>1</a:t>
            </a:fld>
            <a:endParaRPr lang="en-GB" altLang="en-US">
              <a:solidFill>
                <a:srgbClr val="FFFFFF"/>
              </a:solidFill>
              <a:latin typeface="Arial Unicode MS"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endParaRPr lang="de-CH" dirty="0"/>
          </a:p>
        </p:txBody>
      </p:sp>
      <p:sp>
        <p:nvSpPr>
          <p:cNvPr id="4" name="Foliennummernplatzhalter 3"/>
          <p:cNvSpPr>
            <a:spLocks noGrp="1"/>
          </p:cNvSpPr>
          <p:nvPr>
            <p:ph type="sldNum" sz="quarter" idx="10"/>
          </p:nvPr>
        </p:nvSpPr>
        <p:spPr/>
        <p:txBody>
          <a:bodyPr/>
          <a:lstStyle/>
          <a:p>
            <a:fld id="{BDE94F7C-0C19-4A58-A82B-97F75D97FB54}" type="slidenum">
              <a:rPr lang="de-CH" smtClean="0"/>
              <a:t>4</a:t>
            </a:fld>
            <a:endParaRPr lang="de-CH"/>
          </a:p>
        </p:txBody>
      </p:sp>
    </p:spTree>
    <p:extLst>
      <p:ext uri="{BB962C8B-B14F-4D97-AF65-F5344CB8AC3E}">
        <p14:creationId xmlns:p14="http://schemas.microsoft.com/office/powerpoint/2010/main" val="4216780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C28FF47-D53E-4CB1-B00F-9EE6CA955BF6}" type="slidenum">
              <a:rPr lang="it-IT" smtClean="0"/>
              <a:t>5</a:t>
            </a:fld>
            <a:endParaRPr lang="it-IT"/>
          </a:p>
        </p:txBody>
      </p:sp>
    </p:spTree>
    <p:extLst>
      <p:ext uri="{BB962C8B-B14F-4D97-AF65-F5344CB8AC3E}">
        <p14:creationId xmlns:p14="http://schemas.microsoft.com/office/powerpoint/2010/main" val="951311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EDADB42-2468-4AE3-9AEE-AC3FFC0C2B44}" type="slidenum">
              <a:rPr lang="en-US" altLang="it-IT" smtClean="0"/>
              <a:pPr eaLnBrk="1" hangingPunct="1"/>
              <a:t>6</a:t>
            </a:fld>
            <a:endParaRPr lang="en-US" altLang="it-IT"/>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it-IT" altLang="it-IT"/>
          </a:p>
        </p:txBody>
      </p:sp>
    </p:spTree>
    <p:extLst>
      <p:ext uri="{BB962C8B-B14F-4D97-AF65-F5344CB8AC3E}">
        <p14:creationId xmlns:p14="http://schemas.microsoft.com/office/powerpoint/2010/main" val="3712093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EDADB42-2468-4AE3-9AEE-AC3FFC0C2B44}" type="slidenum">
              <a:rPr lang="en-US" altLang="it-IT" smtClean="0"/>
              <a:pPr eaLnBrk="1" hangingPunct="1"/>
              <a:t>7</a:t>
            </a:fld>
            <a:endParaRPr lang="en-US" altLang="it-IT"/>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it-IT" altLang="it-IT"/>
          </a:p>
        </p:txBody>
      </p:sp>
    </p:spTree>
    <p:extLst>
      <p:ext uri="{BB962C8B-B14F-4D97-AF65-F5344CB8AC3E}">
        <p14:creationId xmlns:p14="http://schemas.microsoft.com/office/powerpoint/2010/main" val="3712093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EDADB42-2468-4AE3-9AEE-AC3FFC0C2B44}" type="slidenum">
              <a:rPr lang="en-US" altLang="it-IT" smtClean="0"/>
              <a:pPr eaLnBrk="1" hangingPunct="1"/>
              <a:t>8</a:t>
            </a:fld>
            <a:endParaRPr lang="en-US" altLang="it-IT"/>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it-IT" altLang="it-IT" dirty="0"/>
          </a:p>
        </p:txBody>
      </p:sp>
    </p:spTree>
    <p:extLst>
      <p:ext uri="{BB962C8B-B14F-4D97-AF65-F5344CB8AC3E}">
        <p14:creationId xmlns:p14="http://schemas.microsoft.com/office/powerpoint/2010/main" val="2982913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EDADB42-2468-4AE3-9AEE-AC3FFC0C2B44}" type="slidenum">
              <a:rPr lang="en-US" altLang="it-IT" smtClean="0"/>
              <a:pPr eaLnBrk="1" hangingPunct="1"/>
              <a:t>9</a:t>
            </a:fld>
            <a:endParaRPr lang="en-US" altLang="it-IT"/>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it-IT" altLang="it-IT" dirty="0"/>
          </a:p>
        </p:txBody>
      </p:sp>
    </p:spTree>
    <p:extLst>
      <p:ext uri="{BB962C8B-B14F-4D97-AF65-F5344CB8AC3E}">
        <p14:creationId xmlns:p14="http://schemas.microsoft.com/office/powerpoint/2010/main" val="2982913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r>
              <a:rPr lang="de-CH" dirty="0"/>
              <a:t>http://www2.fbi.gov/ucr/cius2009/offenses/clearances/index.html#figure</a:t>
            </a:r>
          </a:p>
        </p:txBody>
      </p:sp>
      <p:sp>
        <p:nvSpPr>
          <p:cNvPr id="4" name="Foliennummernplatzhalter 3"/>
          <p:cNvSpPr>
            <a:spLocks noGrp="1"/>
          </p:cNvSpPr>
          <p:nvPr>
            <p:ph type="sldNum" sz="quarter" idx="10"/>
          </p:nvPr>
        </p:nvSpPr>
        <p:spPr/>
        <p:txBody>
          <a:bodyPr/>
          <a:lstStyle/>
          <a:p>
            <a:fld id="{BDE94F7C-0C19-4A58-A82B-97F75D97FB54}" type="slidenum">
              <a:rPr lang="de-CH" smtClean="0"/>
              <a:t>10</a:t>
            </a:fld>
            <a:endParaRPr lang="de-CH"/>
          </a:p>
        </p:txBody>
      </p:sp>
    </p:spTree>
    <p:extLst>
      <p:ext uri="{BB962C8B-B14F-4D97-AF65-F5344CB8AC3E}">
        <p14:creationId xmlns:p14="http://schemas.microsoft.com/office/powerpoint/2010/main" val="720790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786DCB9-AB3D-4EA7-A547-7E50F0923CD0}" type="slidenum">
              <a:rPr lang="en-US" altLang="it-IT" smtClean="0"/>
              <a:pPr eaLnBrk="1" hangingPunct="1"/>
              <a:t>11</a:t>
            </a:fld>
            <a:endParaRPr lang="en-US" altLang="it-IT"/>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it-IT" altLang="it-IT"/>
          </a:p>
        </p:txBody>
      </p:sp>
    </p:spTree>
    <p:extLst>
      <p:ext uri="{BB962C8B-B14F-4D97-AF65-F5344CB8AC3E}">
        <p14:creationId xmlns:p14="http://schemas.microsoft.com/office/powerpoint/2010/main" val="2608211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786DCB9-AB3D-4EA7-A547-7E50F0923CD0}" type="slidenum">
              <a:rPr lang="en-US" altLang="it-IT" smtClean="0"/>
              <a:pPr eaLnBrk="1" hangingPunct="1"/>
              <a:t>12</a:t>
            </a:fld>
            <a:endParaRPr lang="en-US" altLang="it-IT"/>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it-IT" altLang="it-IT"/>
          </a:p>
        </p:txBody>
      </p:sp>
    </p:spTree>
    <p:extLst>
      <p:ext uri="{BB962C8B-B14F-4D97-AF65-F5344CB8AC3E}">
        <p14:creationId xmlns:p14="http://schemas.microsoft.com/office/powerpoint/2010/main" val="2608211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Disaggregating data on victims killed with different weapons by sex and age reveals further interesting patterns. Murders of young males aged 10 to 34, by five-year age groups, in the Americas, Asia and Europe show a markedly different distribution by region and </a:t>
            </a:r>
            <a:r>
              <a:rPr lang="en-US" dirty="0" err="1"/>
              <a:t>subregion</a:t>
            </a:r>
            <a:r>
              <a:rPr lang="en-US" dirty="0"/>
              <a:t>. The Figure demonstrates that whilst the proportion of homicides of males in all age groups from 15 to 34 killed by sharp objects in the Americas stays reasonably constant, and low, the proportion of firearm deaths is significantly higher and concentrated in the 20 to 29 age range. In the 46 countries in the Americas for which data are available, over 25 per cent of all male homicides in the age groups between 10 and 34 correspond to males aged 20-24 killed by firearm. Over the whole age range, a male in the Americas is around six times more likely to be killed by a firearm than a knife. In contrast, in 17 countries in Asia, firearm and sharp object homicides are much more equally distributed in the 15 to 34 age group: while a slightly higher proportion of violent deaths are caused by firearm in each group, a male in the countries examined in Asia is almost as likely to be killed by a knife as a firearm. In Europe, the overall pattern is more similar to that of Asia than of the Americas: violent deaths in males aged 10 to 34 are more equally distributed between firearm and sharp object deaths (figure 3.4). Overall, the proportion of deaths in the 15-19 age group in countries for which data are available in Europe is also somewhat lower than for the Americas and Asia. It is interesting to note that sharp objects are predominantly the cause of violent deaths in Northern and Western Europe in contrast to Southern and Eastern Europe, where deaths by firearm and sharp objects are equally distributed. Such different modes of committing homicide demonstrate the qualitatively different challenges when it comes to preventing and reducing violence in different regions. Some crime prevention principles— such as the need to address the root causes of violence through interventions on parenting, life skills, access to alcohol, modifying public environments, and addressing cultural norms, deprivation and inequality—are clearly common. Responding, however, to the predominant use of firearms in homicide may require different policy and practical approaches to that of knife use, including control legislation and measures that address access to firearms and underlying reasons for gun ownership. Young people may begin knife-carrying as a result of victimization or fear of violence or bullying, due to involvement in street gangs, or engagement in other forms of delinquency and risky </a:t>
            </a:r>
            <a:r>
              <a:rPr lang="en-US" dirty="0" err="1"/>
              <a:t>behaviour</a:t>
            </a:r>
            <a:r>
              <a:rPr lang="en-US" dirty="0"/>
              <a:t>. Carrying a weapon may give young people the courage to go to places that they may otherwise avoid, or embolden them to fight. Indeed, knife-carrying in young people is associated with increased involvement in physical fighting and a greater likelihood of being seriously injured among those who do fight. Such a wide range of factors can increase the risk of violence among young people and violence using knives. Knives are freely available and restricting the ownership and carrying of knives is more difficult than restricting firearms. There are no large-scale data on knife carrying and it is not possible to estimate the extent of knife availability among the population. As an illustrative example, a study of 16 to 20-year-old school attendees in Switzerland showed weapon-carrying among 20 per cent of men and 6 per cent of women. Knives accounted for 11.5 per cent and 1.5 per cent of those, respectively, and of those who carried a knife, 8 per cent of men and 4 per cent of women reported using it in a fight. Meanwhile, levels of knife crime amongst young people in Northern European countries such as the United Kingdom have made headlines in recent years. Deaths by sharp object are especially noticeable amongst the 15-19 and 20-24 age groups in countries of Northern and Western Europe (figure 3.4), where the proportion of knife deaths, in particular, is some three times greater than firearm deaths for the 20-24 age group.</a:t>
            </a:r>
          </a:p>
        </p:txBody>
      </p:sp>
      <p:sp>
        <p:nvSpPr>
          <p:cNvPr id="4" name="Slide Number Placeholder 3"/>
          <p:cNvSpPr>
            <a:spLocks noGrp="1"/>
          </p:cNvSpPr>
          <p:nvPr>
            <p:ph type="sldNum" sz="quarter" idx="10"/>
          </p:nvPr>
        </p:nvSpPr>
        <p:spPr/>
        <p:txBody>
          <a:bodyPr/>
          <a:lstStyle/>
          <a:p>
            <a:pPr>
              <a:defRPr/>
            </a:pPr>
            <a:fld id="{4BCCE129-6527-4B57-A9C1-CEA82AADC537}" type="slidenum">
              <a:rPr lang="en-GB" smtClean="0"/>
              <a:pPr>
                <a:defRPr/>
              </a:pPr>
              <a:t>13</a:t>
            </a:fld>
            <a:endParaRPr lang="en-GB" dirty="0"/>
          </a:p>
        </p:txBody>
      </p:sp>
    </p:spTree>
    <p:extLst>
      <p:ext uri="{BB962C8B-B14F-4D97-AF65-F5344CB8AC3E}">
        <p14:creationId xmlns:p14="http://schemas.microsoft.com/office/powerpoint/2010/main" val="3250797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Disaggregating data on victims killed with different weapons by sex and age reveals further interesting patterns. Murders of young males aged 10 to 34, by five-year age groups, in the Americas, Asia and Europe show a markedly different distribution by region and </a:t>
            </a:r>
            <a:r>
              <a:rPr lang="en-US" dirty="0" err="1"/>
              <a:t>subregion</a:t>
            </a:r>
            <a:r>
              <a:rPr lang="en-US" dirty="0"/>
              <a:t>. The Figure demonstrates that whilst the proportion of homicides of males in all age groups from 15 to 34 killed by sharp objects in the Americas stays reasonably constant, and low, the proportion of firearm deaths is significantly higher and concentrated in the 20 to 29 age range. In the 46 countries in the Americas for which data are available, over 25 per cent of all male homicides in the age groups between 10 and 34 correspond to males aged 20-24 killed by firearm. Over the whole age range, a male in the Americas is around six times more likely to be killed by a firearm than a knife. In contrast, in 17 countries in Asia, firearm and sharp object homicides are much more equally distributed in the 15 to 34 age group: while a slightly higher proportion of violent deaths are caused by firearm in each group, a male in the countries examined in Asia is almost as likely to be killed by a knife as a firearm. In Europe, the overall pattern is more similar to that of Asia than of the Americas: violent deaths in males aged 10 to 34 are more equally distributed between firearm and sharp object deaths (figure 3.4). Overall, the proportion of deaths in the 15-19 age group in countries for which data are available in Europe is also somewhat lower than for the Americas and Asia. It is interesting to note that sharp objects are predominantly the cause of violent deaths in Northern and Western Europe in contrast to Southern and Eastern Europe, where deaths by firearm and sharp objects are equally distributed. Such different modes of committing homicide demonstrate the qualitatively different challenges when it comes to preventing and reducing violence in different regions. Some crime prevention principles— such as the need to address the root causes of violence through interventions on parenting, life skills, access to alcohol, modifying public environments, and addressing cultural norms, deprivation and inequality—are clearly common. Responding, however, to the predominant use of firearms in homicide may require different policy and practical approaches to that of knife use, including control legislation and measures that address access to firearms and underlying reasons for gun ownership. Young people may begin knife-carrying as a result of victimization or fear of violence or bullying, due to involvement in street gangs, or engagement in other forms of delinquency and risky </a:t>
            </a:r>
            <a:r>
              <a:rPr lang="en-US" dirty="0" err="1"/>
              <a:t>behaviour</a:t>
            </a:r>
            <a:r>
              <a:rPr lang="en-US" dirty="0"/>
              <a:t>. Carrying a weapon may give young people the courage to go to places that they may otherwise avoid, or embolden them to fight. Indeed, knife-carrying in young people is associated with increased involvement in physical fighting and a greater likelihood of being seriously injured among those who do fight. Such a wide range of factors can increase the risk of violence among young people and violence using knives. Knives are freely available and restricting the ownership and carrying of knives is more difficult than restricting firearms. There are no large-scale data on knife carrying and it is not possible to estimate the extent of knife availability among the population. As an illustrative example, a study of 16 to 20-year-old school attendees in Switzerland showed weapon-carrying among 20 per cent of men and 6 per cent of women. Knives accounted for 11.5 per cent and 1.5 per cent of those, respectively, and of those who carried a knife, 8 per cent of men and 4 per cent of women reported using it in a fight. Meanwhile, levels of knife crime amongst young people in Northern European countries such as the United Kingdom have made headlines in recent years. Deaths by sharp object are especially noticeable amongst the 15-19 and 20-24 age groups in countries of Northern and Western Europe (figure 3.4), where the proportion of knife deaths, in particular, is some three times greater than firearm deaths for the 20-24 age group.</a:t>
            </a:r>
          </a:p>
        </p:txBody>
      </p:sp>
      <p:sp>
        <p:nvSpPr>
          <p:cNvPr id="4" name="Slide Number Placeholder 3"/>
          <p:cNvSpPr>
            <a:spLocks noGrp="1"/>
          </p:cNvSpPr>
          <p:nvPr>
            <p:ph type="sldNum" sz="quarter" idx="10"/>
          </p:nvPr>
        </p:nvSpPr>
        <p:spPr/>
        <p:txBody>
          <a:bodyPr/>
          <a:lstStyle/>
          <a:p>
            <a:pPr>
              <a:defRPr/>
            </a:pPr>
            <a:fld id="{4BCCE129-6527-4B57-A9C1-CEA82AADC537}" type="slidenum">
              <a:rPr lang="en-GB" smtClean="0"/>
              <a:pPr>
                <a:defRPr/>
              </a:pPr>
              <a:t>14</a:t>
            </a:fld>
            <a:endParaRPr lang="en-GB" dirty="0"/>
          </a:p>
        </p:txBody>
      </p:sp>
    </p:spTree>
    <p:extLst>
      <p:ext uri="{BB962C8B-B14F-4D97-AF65-F5344CB8AC3E}">
        <p14:creationId xmlns:p14="http://schemas.microsoft.com/office/powerpoint/2010/main" val="1460569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endParaRPr lang="de-CH" dirty="0"/>
          </a:p>
        </p:txBody>
      </p:sp>
      <p:sp>
        <p:nvSpPr>
          <p:cNvPr id="4" name="Foliennummernplatzhalter 3"/>
          <p:cNvSpPr>
            <a:spLocks noGrp="1"/>
          </p:cNvSpPr>
          <p:nvPr>
            <p:ph type="sldNum" sz="quarter" idx="10"/>
          </p:nvPr>
        </p:nvSpPr>
        <p:spPr/>
        <p:txBody>
          <a:bodyPr/>
          <a:lstStyle/>
          <a:p>
            <a:fld id="{BDE94F7C-0C19-4A58-A82B-97F75D97FB54}" type="slidenum">
              <a:rPr lang="de-CH" smtClean="0"/>
              <a:t>15</a:t>
            </a:fld>
            <a:endParaRPr lang="de-CH"/>
          </a:p>
        </p:txBody>
      </p:sp>
    </p:spTree>
    <p:extLst>
      <p:ext uri="{BB962C8B-B14F-4D97-AF65-F5344CB8AC3E}">
        <p14:creationId xmlns:p14="http://schemas.microsoft.com/office/powerpoint/2010/main" val="1142304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endParaRPr lang="de-CH" dirty="0"/>
          </a:p>
        </p:txBody>
      </p:sp>
      <p:sp>
        <p:nvSpPr>
          <p:cNvPr id="4" name="Foliennummernplatzhalter 3"/>
          <p:cNvSpPr>
            <a:spLocks noGrp="1"/>
          </p:cNvSpPr>
          <p:nvPr>
            <p:ph type="sldNum" sz="quarter" idx="10"/>
          </p:nvPr>
        </p:nvSpPr>
        <p:spPr/>
        <p:txBody>
          <a:bodyPr/>
          <a:lstStyle/>
          <a:p>
            <a:fld id="{BDE94F7C-0C19-4A58-A82B-97F75D97FB54}" type="slidenum">
              <a:rPr lang="de-CH" smtClean="0"/>
              <a:t>16</a:t>
            </a:fld>
            <a:endParaRPr lang="de-CH"/>
          </a:p>
        </p:txBody>
      </p:sp>
    </p:spTree>
    <p:extLst>
      <p:ext uri="{BB962C8B-B14F-4D97-AF65-F5344CB8AC3E}">
        <p14:creationId xmlns:p14="http://schemas.microsoft.com/office/powerpoint/2010/main" val="1515563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7300">
                <a:solidFill>
                  <a:srgbClr val="FFFFFF"/>
                </a:solidFill>
                <a:latin typeface="Arial Unicode MS" pitchFamily="34" charset="-128"/>
              </a:defRPr>
            </a:lvl1pPr>
            <a:lvl2pPr marL="742950" indent="-285750" defTabSz="920750" eaLnBrk="0" hangingPunct="0">
              <a:defRPr sz="7300">
                <a:solidFill>
                  <a:srgbClr val="FFFFFF"/>
                </a:solidFill>
                <a:latin typeface="Arial Unicode MS" pitchFamily="34" charset="-128"/>
              </a:defRPr>
            </a:lvl2pPr>
            <a:lvl3pPr marL="1143000" indent="-228600" defTabSz="920750" eaLnBrk="0" hangingPunct="0">
              <a:defRPr sz="7300">
                <a:solidFill>
                  <a:srgbClr val="FFFFFF"/>
                </a:solidFill>
                <a:latin typeface="Arial Unicode MS" pitchFamily="34" charset="-128"/>
              </a:defRPr>
            </a:lvl3pPr>
            <a:lvl4pPr marL="1600200" indent="-228600" defTabSz="920750" eaLnBrk="0" hangingPunct="0">
              <a:defRPr sz="7300">
                <a:solidFill>
                  <a:srgbClr val="FFFFFF"/>
                </a:solidFill>
                <a:latin typeface="Arial Unicode MS" pitchFamily="34" charset="-128"/>
              </a:defRPr>
            </a:lvl4pPr>
            <a:lvl5pPr marL="2057400" indent="-228600" defTabSz="920750" eaLnBrk="0" hangingPunct="0">
              <a:defRPr sz="7300">
                <a:solidFill>
                  <a:srgbClr val="FFFFFF"/>
                </a:solidFill>
                <a:latin typeface="Arial Unicode MS" pitchFamily="34" charset="-128"/>
              </a:defRPr>
            </a:lvl5pPr>
            <a:lvl6pPr marL="2514600" indent="-228600" defTabSz="920750" eaLnBrk="0" fontAlgn="base" hangingPunct="0">
              <a:spcBef>
                <a:spcPct val="0"/>
              </a:spcBef>
              <a:spcAft>
                <a:spcPct val="0"/>
              </a:spcAft>
              <a:defRPr sz="7300">
                <a:solidFill>
                  <a:srgbClr val="FFFFFF"/>
                </a:solidFill>
                <a:latin typeface="Arial Unicode MS" pitchFamily="34" charset="-128"/>
              </a:defRPr>
            </a:lvl6pPr>
            <a:lvl7pPr marL="2971800" indent="-228600" defTabSz="920750" eaLnBrk="0" fontAlgn="base" hangingPunct="0">
              <a:spcBef>
                <a:spcPct val="0"/>
              </a:spcBef>
              <a:spcAft>
                <a:spcPct val="0"/>
              </a:spcAft>
              <a:defRPr sz="7300">
                <a:solidFill>
                  <a:srgbClr val="FFFFFF"/>
                </a:solidFill>
                <a:latin typeface="Arial Unicode MS" pitchFamily="34" charset="-128"/>
              </a:defRPr>
            </a:lvl7pPr>
            <a:lvl8pPr marL="3429000" indent="-228600" defTabSz="920750" eaLnBrk="0" fontAlgn="base" hangingPunct="0">
              <a:spcBef>
                <a:spcPct val="0"/>
              </a:spcBef>
              <a:spcAft>
                <a:spcPct val="0"/>
              </a:spcAft>
              <a:defRPr sz="7300">
                <a:solidFill>
                  <a:srgbClr val="FFFFFF"/>
                </a:solidFill>
                <a:latin typeface="Arial Unicode MS" pitchFamily="34" charset="-128"/>
              </a:defRPr>
            </a:lvl8pPr>
            <a:lvl9pPr marL="3886200" indent="-228600" defTabSz="920750" eaLnBrk="0" fontAlgn="base" hangingPunct="0">
              <a:spcBef>
                <a:spcPct val="0"/>
              </a:spcBef>
              <a:spcAft>
                <a:spcPct val="0"/>
              </a:spcAft>
              <a:defRPr sz="7300">
                <a:solidFill>
                  <a:srgbClr val="FFFFFF"/>
                </a:solidFill>
                <a:latin typeface="Arial Unicode MS" pitchFamily="34" charset="-128"/>
              </a:defRPr>
            </a:lvl9pPr>
          </a:lstStyle>
          <a:p>
            <a:pPr eaLnBrk="1" hangingPunct="1"/>
            <a:fld id="{2FEAC3C4-5EBD-4DC5-A3E4-F8E7DD6388B1}" type="slidenum">
              <a:rPr lang="en-GB" altLang="en-US" sz="1200">
                <a:solidFill>
                  <a:schemeClr val="tx1"/>
                </a:solidFill>
                <a:latin typeface="Times New Roman" panose="02020603050405020304" pitchFamily="18" charset="0"/>
              </a:rPr>
              <a:pPr eaLnBrk="1" hangingPunct="1"/>
              <a:t>17</a:t>
            </a:fld>
            <a:endParaRPr lang="en-GB" altLang="en-US" sz="1200">
              <a:solidFill>
                <a:schemeClr val="tx1"/>
              </a:solidFill>
              <a:latin typeface="Times New Roman" panose="02020603050405020304" pitchFamily="18" charset="0"/>
            </a:endParaRPr>
          </a:p>
        </p:txBody>
      </p:sp>
      <p:sp>
        <p:nvSpPr>
          <p:cNvPr id="28675" name="Rectangle 2"/>
          <p:cNvSpPr>
            <a:spLocks noGrp="1" noRot="1" noChangeAspect="1" noChangeArrowheads="1" noTextEdit="1"/>
          </p:cNvSpPr>
          <p:nvPr>
            <p:ph type="sldImg"/>
          </p:nvPr>
        </p:nvSpPr>
        <p:spPr>
          <a:xfrm>
            <a:off x="903288" y="766763"/>
            <a:ext cx="4913312" cy="3684587"/>
          </a:xfrm>
          <a:solidFill>
            <a:srgbClr val="FFFFFF"/>
          </a:solidFill>
          <a:ln/>
        </p:spPr>
      </p:sp>
      <p:sp>
        <p:nvSpPr>
          <p:cNvPr id="28676" name="Rectangle 3"/>
          <p:cNvSpPr>
            <a:spLocks noGrp="1" noChangeArrowheads="1"/>
          </p:cNvSpPr>
          <p:nvPr>
            <p:ph type="body" idx="1"/>
          </p:nvPr>
        </p:nvSpPr>
        <p:spPr>
          <a:xfrm>
            <a:off x="904875" y="4683125"/>
            <a:ext cx="4908550" cy="4527550"/>
          </a:xfrm>
          <a:solidFill>
            <a:srgbClr val="FFFFFF"/>
          </a:solidFill>
          <a:ln>
            <a:solidFill>
              <a:srgbClr val="000000"/>
            </a:solidFill>
          </a:ln>
        </p:spPr>
        <p:txBody>
          <a:bodyPr/>
          <a:lstStyle/>
          <a:p>
            <a:endParaRPr lang="en-US" altLang="en-US"/>
          </a:p>
        </p:txBody>
      </p:sp>
    </p:spTree>
    <p:extLst>
      <p:ext uri="{BB962C8B-B14F-4D97-AF65-F5344CB8AC3E}">
        <p14:creationId xmlns:p14="http://schemas.microsoft.com/office/powerpoint/2010/main" val="1709845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BCCE129-6527-4B57-A9C1-CEA82AADC537}" type="slidenum">
              <a:rPr lang="en-GB" smtClean="0"/>
              <a:pPr>
                <a:defRPr/>
              </a:pPr>
              <a:t>18</a:t>
            </a:fld>
            <a:endParaRPr lang="en-GB"/>
          </a:p>
        </p:txBody>
      </p:sp>
    </p:spTree>
    <p:extLst>
      <p:ext uri="{BB962C8B-B14F-4D97-AF65-F5344CB8AC3E}">
        <p14:creationId xmlns:p14="http://schemas.microsoft.com/office/powerpoint/2010/main" val="4137239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028"/>
          <p:cNvSpPr>
            <a:spLocks noChangeArrowheads="1"/>
          </p:cNvSpPr>
          <p:nvPr userDrawn="1"/>
        </p:nvSpPr>
        <p:spPr bwMode="auto">
          <a:xfrm>
            <a:off x="0" y="0"/>
            <a:ext cx="9144000" cy="3109913"/>
          </a:xfrm>
          <a:prstGeom prst="rect">
            <a:avLst/>
          </a:prstGeom>
          <a:solidFill>
            <a:srgbClr val="FFFFFF"/>
          </a:solidFill>
          <a:ln w="9525">
            <a:noFill/>
            <a:miter lim="800000"/>
            <a:headEnd/>
            <a:tailEnd/>
          </a:ln>
        </p:spPr>
        <p:txBody>
          <a:bodyPr wrap="none" anchor="ctr"/>
          <a:lstStyle/>
          <a:p>
            <a:endParaRPr lang="en-GB"/>
          </a:p>
        </p:txBody>
      </p:sp>
      <p:pic>
        <p:nvPicPr>
          <p:cNvPr id="4" name="Picture 1113" descr="UNODC_logo_E_unblue_3"/>
          <p:cNvPicPr>
            <a:picLocks noChangeAspect="1" noChangeArrowheads="1"/>
          </p:cNvPicPr>
          <p:nvPr userDrawn="1"/>
        </p:nvPicPr>
        <p:blipFill>
          <a:blip r:embed="rId2"/>
          <a:srcRect/>
          <a:stretch>
            <a:fillRect/>
          </a:stretch>
        </p:blipFill>
        <p:spPr bwMode="auto">
          <a:xfrm>
            <a:off x="827088" y="1268413"/>
            <a:ext cx="7489825" cy="1392237"/>
          </a:xfrm>
          <a:prstGeom prst="rect">
            <a:avLst/>
          </a:prstGeom>
          <a:noFill/>
          <a:ln w="9525">
            <a:noFill/>
            <a:miter lim="800000"/>
            <a:headEnd/>
            <a:tailEnd/>
          </a:ln>
        </p:spPr>
      </p:pic>
      <p:sp>
        <p:nvSpPr>
          <p:cNvPr id="15367" name="Rectangle 1031"/>
          <p:cNvSpPr>
            <a:spLocks noGrp="1" noChangeArrowheads="1"/>
          </p:cNvSpPr>
          <p:nvPr>
            <p:ph type="ctrTitle" sz="quarter"/>
          </p:nvPr>
        </p:nvSpPr>
        <p:spPr>
          <a:xfrm>
            <a:off x="2525713" y="3429000"/>
            <a:ext cx="5791200" cy="549275"/>
          </a:xfrm>
        </p:spPr>
        <p:txBody>
          <a:bodyPr anchor="t">
            <a:spAutoFit/>
          </a:bodyPr>
          <a:lstStyle>
            <a:lvl1pPr>
              <a:defRPr/>
            </a:lvl1pPr>
          </a:lstStyle>
          <a:p>
            <a:r>
              <a:rPr lang="en-US"/>
              <a:t>Click to edit Master title style</a:t>
            </a:r>
          </a:p>
        </p:txBody>
      </p:sp>
      <p:sp>
        <p:nvSpPr>
          <p:cNvPr id="5" name="Rectangle 1032"/>
          <p:cNvSpPr>
            <a:spLocks noGrp="1" noChangeArrowheads="1"/>
          </p:cNvSpPr>
          <p:nvPr>
            <p:ph type="dt" sz="quarter" idx="10"/>
          </p:nvPr>
        </p:nvSpPr>
        <p:spPr bwMode="auto">
          <a:xfrm>
            <a:off x="6324600" y="61722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b="1">
                <a:latin typeface="+mn-lt"/>
              </a:defRPr>
            </a:lvl1pPr>
          </a:lstStyle>
          <a:p>
            <a:pPr>
              <a:defRPr/>
            </a:pPr>
            <a:endParaRPr lang="en-US"/>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cu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4102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91CFC03-EE9D-4003-8825-A8986AB57F34}"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3E27BF6-068C-4F68-9FF9-65A7FDCED533}"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C4CACF1-D1FF-442B-B660-2014E2162746}"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68EAB088-217E-4B32-A73C-29ED48FE8A2A}"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760F2AC8-7CC3-4A5D-910D-ACF8155B949C}"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41939EDF-9CFD-4548-9089-ADAA75BC596A}"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8793CC3E-1BB8-4ACC-9CFA-DA8D9D8BBCC2}"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07B521D-6B53-4679-874F-6955CD2A5721}"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3362C9A-0B38-4765-BAC6-73BF4404E3ED}"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39760F6-8356-4E7E-AE2D-E675D6EEB96F}"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8CC2337E-0F47-4B8D-B440-80D535C078E4}"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FA6D7"/>
        </a:solidFill>
        <a:effectLst/>
      </p:bgPr>
    </p:bg>
    <p:spTree>
      <p:nvGrpSpPr>
        <p:cNvPr id="1" name=""/>
        <p:cNvGrpSpPr/>
        <p:nvPr/>
      </p:nvGrpSpPr>
      <p:grpSpPr>
        <a:xfrm>
          <a:off x="0" y="0"/>
          <a:ext cx="0" cy="0"/>
          <a:chOff x="0" y="0"/>
          <a:chExt cx="0" cy="0"/>
        </a:xfrm>
      </p:grpSpPr>
      <p:sp>
        <p:nvSpPr>
          <p:cNvPr id="1026" name="Rectangle 10"/>
          <p:cNvSpPr>
            <a:spLocks noChangeArrowheads="1"/>
          </p:cNvSpPr>
          <p:nvPr userDrawn="1"/>
        </p:nvSpPr>
        <p:spPr bwMode="auto">
          <a:xfrm>
            <a:off x="0" y="-171450"/>
            <a:ext cx="9144000" cy="898525"/>
          </a:xfrm>
          <a:prstGeom prst="rect">
            <a:avLst/>
          </a:prstGeom>
          <a:solidFill>
            <a:srgbClr val="FFFFFF"/>
          </a:solidFill>
          <a:ln w="9525">
            <a:noFill/>
            <a:miter lim="800000"/>
            <a:headEnd/>
            <a:tailEnd/>
          </a:ln>
        </p:spPr>
        <p:txBody>
          <a:bodyPr wrap="none" anchor="ctr"/>
          <a:lstStyle/>
          <a:p>
            <a:endParaRPr lang="en-GB"/>
          </a:p>
        </p:txBody>
      </p:sp>
      <p:sp>
        <p:nvSpPr>
          <p:cNvPr id="1027" name="Rectangle 16"/>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17"/>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9" name="Picture 74" descr="UNODC_logo_E_unblue_3"/>
          <p:cNvPicPr>
            <a:picLocks noChangeAspect="1" noChangeArrowheads="1"/>
          </p:cNvPicPr>
          <p:nvPr userDrawn="1"/>
        </p:nvPicPr>
        <p:blipFill>
          <a:blip r:embed="rId14"/>
          <a:srcRect/>
          <a:stretch>
            <a:fillRect/>
          </a:stretch>
        </p:blipFill>
        <p:spPr bwMode="auto">
          <a:xfrm>
            <a:off x="179388" y="17463"/>
            <a:ext cx="3241675" cy="603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Lst>
  <p:transition>
    <p:cut/>
  </p:transition>
  <p:txStyles>
    <p:titleStyle>
      <a:lvl1pPr algn="l" rtl="0" eaLnBrk="0" fontAlgn="base" hangingPunct="0">
        <a:spcBef>
          <a:spcPct val="0"/>
        </a:spcBef>
        <a:spcAft>
          <a:spcPct val="0"/>
        </a:spcAft>
        <a:defRPr sz="3000" b="1">
          <a:solidFill>
            <a:srgbClr val="FFFFFF"/>
          </a:solidFill>
          <a:latin typeface="+mj-lt"/>
          <a:ea typeface="+mj-ea"/>
          <a:cs typeface="+mj-cs"/>
        </a:defRPr>
      </a:lvl1pPr>
      <a:lvl2pPr algn="l" rtl="0" eaLnBrk="0" fontAlgn="base" hangingPunct="0">
        <a:spcBef>
          <a:spcPct val="0"/>
        </a:spcBef>
        <a:spcAft>
          <a:spcPct val="0"/>
        </a:spcAft>
        <a:defRPr sz="3000" b="1">
          <a:solidFill>
            <a:srgbClr val="FFFFFF"/>
          </a:solidFill>
          <a:latin typeface="Arial Narrow" pitchFamily="34" charset="0"/>
        </a:defRPr>
      </a:lvl2pPr>
      <a:lvl3pPr algn="l" rtl="0" eaLnBrk="0" fontAlgn="base" hangingPunct="0">
        <a:spcBef>
          <a:spcPct val="0"/>
        </a:spcBef>
        <a:spcAft>
          <a:spcPct val="0"/>
        </a:spcAft>
        <a:defRPr sz="3000" b="1">
          <a:solidFill>
            <a:srgbClr val="FFFFFF"/>
          </a:solidFill>
          <a:latin typeface="Arial Narrow" pitchFamily="34" charset="0"/>
        </a:defRPr>
      </a:lvl3pPr>
      <a:lvl4pPr algn="l" rtl="0" eaLnBrk="0" fontAlgn="base" hangingPunct="0">
        <a:spcBef>
          <a:spcPct val="0"/>
        </a:spcBef>
        <a:spcAft>
          <a:spcPct val="0"/>
        </a:spcAft>
        <a:defRPr sz="3000" b="1">
          <a:solidFill>
            <a:srgbClr val="FFFFFF"/>
          </a:solidFill>
          <a:latin typeface="Arial Narrow" pitchFamily="34" charset="0"/>
        </a:defRPr>
      </a:lvl4pPr>
      <a:lvl5pPr algn="l" rtl="0" eaLnBrk="0" fontAlgn="base" hangingPunct="0">
        <a:spcBef>
          <a:spcPct val="0"/>
        </a:spcBef>
        <a:spcAft>
          <a:spcPct val="0"/>
        </a:spcAft>
        <a:defRPr sz="3000" b="1">
          <a:solidFill>
            <a:srgbClr val="FFFFFF"/>
          </a:solidFill>
          <a:latin typeface="Arial Narrow" pitchFamily="34" charset="0"/>
        </a:defRPr>
      </a:lvl5pPr>
      <a:lvl6pPr marL="457200" algn="l" rtl="0" fontAlgn="base">
        <a:spcBef>
          <a:spcPct val="0"/>
        </a:spcBef>
        <a:spcAft>
          <a:spcPct val="0"/>
        </a:spcAft>
        <a:defRPr sz="3000" b="1">
          <a:solidFill>
            <a:srgbClr val="FFFFFF"/>
          </a:solidFill>
          <a:latin typeface="Arial Narrow" pitchFamily="34" charset="0"/>
        </a:defRPr>
      </a:lvl6pPr>
      <a:lvl7pPr marL="914400" algn="l" rtl="0" fontAlgn="base">
        <a:spcBef>
          <a:spcPct val="0"/>
        </a:spcBef>
        <a:spcAft>
          <a:spcPct val="0"/>
        </a:spcAft>
        <a:defRPr sz="3000" b="1">
          <a:solidFill>
            <a:srgbClr val="FFFFFF"/>
          </a:solidFill>
          <a:latin typeface="Arial Narrow" pitchFamily="34" charset="0"/>
        </a:defRPr>
      </a:lvl7pPr>
      <a:lvl8pPr marL="1371600" algn="l" rtl="0" fontAlgn="base">
        <a:spcBef>
          <a:spcPct val="0"/>
        </a:spcBef>
        <a:spcAft>
          <a:spcPct val="0"/>
        </a:spcAft>
        <a:defRPr sz="3000" b="1">
          <a:solidFill>
            <a:srgbClr val="FFFFFF"/>
          </a:solidFill>
          <a:latin typeface="Arial Narrow" pitchFamily="34" charset="0"/>
        </a:defRPr>
      </a:lvl8pPr>
      <a:lvl9pPr marL="1828800" algn="l" rtl="0" fontAlgn="base">
        <a:spcBef>
          <a:spcPct val="0"/>
        </a:spcBef>
        <a:spcAft>
          <a:spcPct val="0"/>
        </a:spcAft>
        <a:defRPr sz="3000" b="1">
          <a:solidFill>
            <a:srgbClr val="FFFFFF"/>
          </a:solidFill>
          <a:latin typeface="Arial Narrow" pitchFamily="34" charset="0"/>
        </a:defRPr>
      </a:lvl9pPr>
    </p:titleStyle>
    <p:bodyStyle>
      <a:lvl1pPr marL="342900" indent="-342900" algn="l" rtl="0" eaLnBrk="0" fontAlgn="base" hangingPunct="0">
        <a:spcBef>
          <a:spcPct val="20000"/>
        </a:spcBef>
        <a:spcAft>
          <a:spcPct val="0"/>
        </a:spcAft>
        <a:buChar char="•"/>
        <a:defRPr sz="2800">
          <a:solidFill>
            <a:srgbClr val="FFFFFF"/>
          </a:solidFill>
          <a:latin typeface="+mn-lt"/>
          <a:ea typeface="+mn-ea"/>
          <a:cs typeface="+mn-cs"/>
        </a:defRPr>
      </a:lvl1pPr>
      <a:lvl2pPr marL="742950" indent="-285750" algn="l" rtl="0" eaLnBrk="0" fontAlgn="base" hangingPunct="0">
        <a:spcBef>
          <a:spcPct val="20000"/>
        </a:spcBef>
        <a:spcAft>
          <a:spcPct val="0"/>
        </a:spcAft>
        <a:buChar char="–"/>
        <a:defRPr sz="2400">
          <a:solidFill>
            <a:srgbClr val="FFFFFF"/>
          </a:solidFill>
          <a:latin typeface="+mn-lt"/>
        </a:defRPr>
      </a:lvl2pPr>
      <a:lvl3pPr marL="1143000" indent="-228600" algn="l" rtl="0" eaLnBrk="0" fontAlgn="base" hangingPunct="0">
        <a:spcBef>
          <a:spcPct val="20000"/>
        </a:spcBef>
        <a:spcAft>
          <a:spcPct val="0"/>
        </a:spcAft>
        <a:buChar char="•"/>
        <a:defRPr sz="2000">
          <a:solidFill>
            <a:srgbClr val="FFFFFF"/>
          </a:solidFill>
          <a:latin typeface="+mn-lt"/>
        </a:defRPr>
      </a:lvl3pPr>
      <a:lvl4pPr marL="1600200" indent="-228600" algn="l" rtl="0" eaLnBrk="0" fontAlgn="base" hangingPunct="0">
        <a:spcBef>
          <a:spcPct val="20000"/>
        </a:spcBef>
        <a:spcAft>
          <a:spcPct val="0"/>
        </a:spcAft>
        <a:buChar char="–"/>
        <a:defRPr sz="2000">
          <a:solidFill>
            <a:srgbClr val="FFFFFF"/>
          </a:solidFill>
          <a:latin typeface="+mn-lt"/>
        </a:defRPr>
      </a:lvl4pPr>
      <a:lvl5pPr marL="2057400" indent="-228600" algn="l" rtl="0" eaLnBrk="0" fontAlgn="base" hangingPunct="0">
        <a:spcBef>
          <a:spcPct val="20000"/>
        </a:spcBef>
        <a:spcAft>
          <a:spcPct val="0"/>
        </a:spcAft>
        <a:buChar char="»"/>
        <a:defRPr sz="2000">
          <a:solidFill>
            <a:srgbClr val="FFFFFF"/>
          </a:solidFill>
          <a:latin typeface="+mn-lt"/>
        </a:defRPr>
      </a:lvl5pPr>
      <a:lvl6pPr marL="2514600" indent="-228600" algn="l" rtl="0" fontAlgn="base">
        <a:spcBef>
          <a:spcPct val="20000"/>
        </a:spcBef>
        <a:spcAft>
          <a:spcPct val="0"/>
        </a:spcAft>
        <a:buChar char="»"/>
        <a:defRPr>
          <a:solidFill>
            <a:srgbClr val="FFFFFF"/>
          </a:solidFill>
          <a:latin typeface="+mn-lt"/>
        </a:defRPr>
      </a:lvl6pPr>
      <a:lvl7pPr marL="2971800" indent="-228600" algn="l" rtl="0" fontAlgn="base">
        <a:spcBef>
          <a:spcPct val="20000"/>
        </a:spcBef>
        <a:spcAft>
          <a:spcPct val="0"/>
        </a:spcAft>
        <a:buChar char="»"/>
        <a:defRPr>
          <a:solidFill>
            <a:srgbClr val="FFFFFF"/>
          </a:solidFill>
          <a:latin typeface="+mn-lt"/>
        </a:defRPr>
      </a:lvl7pPr>
      <a:lvl8pPr marL="3429000" indent="-228600" algn="l" rtl="0" fontAlgn="base">
        <a:spcBef>
          <a:spcPct val="20000"/>
        </a:spcBef>
        <a:spcAft>
          <a:spcPct val="0"/>
        </a:spcAft>
        <a:buChar char="»"/>
        <a:defRPr>
          <a:solidFill>
            <a:srgbClr val="FFFFFF"/>
          </a:solidFill>
          <a:latin typeface="+mn-lt"/>
        </a:defRPr>
      </a:lvl8pPr>
      <a:lvl9pPr marL="3886200" indent="-228600" algn="l" rtl="0" fontAlgn="base">
        <a:spcBef>
          <a:spcPct val="20000"/>
        </a:spcBef>
        <a:spcAft>
          <a:spcPct val="0"/>
        </a:spcAft>
        <a:buChar char="»"/>
        <a:defRPr>
          <a:solidFill>
            <a:srgbClr val="FF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FA6D7"/>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94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Times New Roman" pitchFamily="18" charset="0"/>
              </a:defRPr>
            </a:lvl1pPr>
          </a:lstStyle>
          <a:p>
            <a:pPr>
              <a:defRPr/>
            </a:pPr>
            <a:endParaRPr lang="en-GB"/>
          </a:p>
        </p:txBody>
      </p:sp>
      <p:sp>
        <p:nvSpPr>
          <p:cNvPr id="194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Times New Roman" pitchFamily="18" charset="0"/>
              </a:defRPr>
            </a:lvl1pPr>
          </a:lstStyle>
          <a:p>
            <a:pPr>
              <a:defRPr/>
            </a:pPr>
            <a:endParaRPr lang="en-GB"/>
          </a:p>
        </p:txBody>
      </p:sp>
      <p:sp>
        <p:nvSpPr>
          <p:cNvPr id="194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pitchFamily="18" charset="0"/>
              </a:defRPr>
            </a:lvl1pPr>
          </a:lstStyle>
          <a:p>
            <a:pPr>
              <a:defRPr/>
            </a:pPr>
            <a:fld id="{AD0F89D7-BBA7-4594-91C8-52D15A7B5E00}"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hyperlink" Target="mailto:ICCS@unodc.org" TargetMode="External"/><Relationship Id="rId2" Type="http://schemas.openxmlformats.org/officeDocument/2006/relationships/hyperlink" Target="https://www.unodc.org/unodc/en/data-and-analysis/statistics/crime.html" TargetMode="External"/><Relationship Id="rId1" Type="http://schemas.openxmlformats.org/officeDocument/2006/relationships/slideLayout" Target="../slideLayouts/slideLayout6.xml"/><Relationship Id="rId4" Type="http://schemas.openxmlformats.org/officeDocument/2006/relationships/hyperlink" Target="mailto:Reiterer-motolinia@a1.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9"/>
          <p:cNvSpPr>
            <a:spLocks noGrp="1" noChangeArrowheads="1"/>
          </p:cNvSpPr>
          <p:nvPr>
            <p:ph type="ctrTitle" sz="quarter"/>
          </p:nvPr>
        </p:nvSpPr>
        <p:spPr>
          <a:xfrm>
            <a:off x="107504" y="3356992"/>
            <a:ext cx="8928991" cy="1323439"/>
          </a:xfrm>
          <a:noFill/>
        </p:spPr>
        <p:txBody>
          <a:bodyPr/>
          <a:lstStyle/>
          <a:p>
            <a:pPr algn="ctr" eaLnBrk="1" hangingPunct="1"/>
            <a:r>
              <a:rPr lang="ru-RU" sz="4000" dirty="0"/>
              <a:t>Статистика преступности в международной перспективе</a:t>
            </a:r>
            <a:endParaRPr lang="en-US" altLang="en-US" sz="4000" b="0" dirty="0"/>
          </a:p>
        </p:txBody>
      </p:sp>
      <p:sp>
        <p:nvSpPr>
          <p:cNvPr id="14339" name="Rectangle 40"/>
          <p:cNvSpPr>
            <a:spLocks noChangeArrowheads="1"/>
          </p:cNvSpPr>
          <p:nvPr/>
        </p:nvSpPr>
        <p:spPr bwMode="auto">
          <a:xfrm>
            <a:off x="63246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eaLnBrk="0" hangingPunct="0">
              <a:spcBef>
                <a:spcPct val="20000"/>
              </a:spcBef>
              <a:buChar char="•"/>
              <a:defRPr sz="2800">
                <a:solidFill>
                  <a:srgbClr val="FFFFFF"/>
                </a:solidFill>
                <a:latin typeface="Arial Narrow" pitchFamily="34" charset="0"/>
              </a:defRPr>
            </a:lvl1pPr>
            <a:lvl2pPr marL="742950" indent="-285750" algn="l" eaLnBrk="0" hangingPunct="0">
              <a:spcBef>
                <a:spcPct val="20000"/>
              </a:spcBef>
              <a:buChar char="–"/>
              <a:defRPr sz="2400">
                <a:solidFill>
                  <a:srgbClr val="FFFFFF"/>
                </a:solidFill>
                <a:latin typeface="Arial Narrow" pitchFamily="34" charset="0"/>
              </a:defRPr>
            </a:lvl2pPr>
            <a:lvl3pPr marL="1143000" indent="-228600" algn="l" eaLnBrk="0" hangingPunct="0">
              <a:spcBef>
                <a:spcPct val="20000"/>
              </a:spcBef>
              <a:buChar char="•"/>
              <a:defRPr sz="2000">
                <a:solidFill>
                  <a:srgbClr val="FFFFFF"/>
                </a:solidFill>
                <a:latin typeface="Arial Narrow" pitchFamily="34" charset="0"/>
              </a:defRPr>
            </a:lvl3pPr>
            <a:lvl4pPr marL="1600200" indent="-228600" algn="l" eaLnBrk="0" hangingPunct="0">
              <a:spcBef>
                <a:spcPct val="20000"/>
              </a:spcBef>
              <a:buChar char="–"/>
              <a:defRPr>
                <a:solidFill>
                  <a:srgbClr val="FFFFFF"/>
                </a:solidFill>
                <a:latin typeface="Arial Narrow" pitchFamily="34" charset="0"/>
              </a:defRPr>
            </a:lvl4pPr>
            <a:lvl5pPr marL="2057400" indent="-228600" algn="l" eaLnBrk="0" hangingPunct="0">
              <a:spcBef>
                <a:spcPct val="20000"/>
              </a:spcBef>
              <a:buChar char="»"/>
              <a:defRPr>
                <a:solidFill>
                  <a:srgbClr val="FFFFFF"/>
                </a:solidFill>
                <a:latin typeface="Arial Narrow" pitchFamily="34" charset="0"/>
              </a:defRPr>
            </a:lvl5pPr>
            <a:lvl6pPr marL="2514600" indent="-228600" eaLnBrk="0" fontAlgn="base" hangingPunct="0">
              <a:spcBef>
                <a:spcPct val="20000"/>
              </a:spcBef>
              <a:spcAft>
                <a:spcPct val="0"/>
              </a:spcAft>
              <a:buChar char="»"/>
              <a:defRPr>
                <a:solidFill>
                  <a:srgbClr val="FFFFFF"/>
                </a:solidFill>
                <a:latin typeface="Arial Narrow" pitchFamily="34" charset="0"/>
              </a:defRPr>
            </a:lvl6pPr>
            <a:lvl7pPr marL="2971800" indent="-228600" eaLnBrk="0" fontAlgn="base" hangingPunct="0">
              <a:spcBef>
                <a:spcPct val="20000"/>
              </a:spcBef>
              <a:spcAft>
                <a:spcPct val="0"/>
              </a:spcAft>
              <a:buChar char="»"/>
              <a:defRPr>
                <a:solidFill>
                  <a:srgbClr val="FFFFFF"/>
                </a:solidFill>
                <a:latin typeface="Arial Narrow" pitchFamily="34" charset="0"/>
              </a:defRPr>
            </a:lvl7pPr>
            <a:lvl8pPr marL="3429000" indent="-228600" eaLnBrk="0" fontAlgn="base" hangingPunct="0">
              <a:spcBef>
                <a:spcPct val="20000"/>
              </a:spcBef>
              <a:spcAft>
                <a:spcPct val="0"/>
              </a:spcAft>
              <a:buChar char="»"/>
              <a:defRPr>
                <a:solidFill>
                  <a:srgbClr val="FFFFFF"/>
                </a:solidFill>
                <a:latin typeface="Arial Narrow" pitchFamily="34" charset="0"/>
              </a:defRPr>
            </a:lvl8pPr>
            <a:lvl9pPr marL="3886200" indent="-228600" eaLnBrk="0" fontAlgn="base" hangingPunct="0">
              <a:spcBef>
                <a:spcPct val="20000"/>
              </a:spcBef>
              <a:spcAft>
                <a:spcPct val="0"/>
              </a:spcAft>
              <a:buChar char="»"/>
              <a:defRPr>
                <a:solidFill>
                  <a:srgbClr val="FFFFFF"/>
                </a:solidFill>
                <a:latin typeface="Arial Narrow" pitchFamily="34" charset="0"/>
              </a:defRPr>
            </a:lvl9pPr>
          </a:lstStyle>
          <a:p>
            <a:pPr algn="r" eaLnBrk="1" hangingPunct="1">
              <a:spcBef>
                <a:spcPct val="0"/>
              </a:spcBef>
              <a:buFontTx/>
              <a:buNone/>
            </a:pPr>
            <a:endParaRPr lang="en-US" altLang="en-US" sz="1400" b="1"/>
          </a:p>
        </p:txBody>
      </p:sp>
      <p:sp>
        <p:nvSpPr>
          <p:cNvPr id="5" name="Rectangle 41"/>
          <p:cNvSpPr txBox="1">
            <a:spLocks noChangeArrowheads="1"/>
          </p:cNvSpPr>
          <p:nvPr/>
        </p:nvSpPr>
        <p:spPr bwMode="auto">
          <a:xfrm>
            <a:off x="2268538" y="5129213"/>
            <a:ext cx="4632325" cy="1500187"/>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har char="•"/>
              <a:defRPr sz="2800">
                <a:solidFill>
                  <a:srgbClr val="FFFFFF"/>
                </a:solidFill>
                <a:latin typeface="+mn-lt"/>
                <a:ea typeface="+mn-ea"/>
                <a:cs typeface="+mn-cs"/>
              </a:defRPr>
            </a:lvl1pPr>
            <a:lvl2pPr marL="742950" indent="-285750" algn="l" rtl="0" eaLnBrk="0" fontAlgn="base" hangingPunct="0">
              <a:spcBef>
                <a:spcPct val="20000"/>
              </a:spcBef>
              <a:spcAft>
                <a:spcPct val="0"/>
              </a:spcAft>
              <a:buChar char="–"/>
              <a:defRPr sz="2400">
                <a:solidFill>
                  <a:srgbClr val="FFFFFF"/>
                </a:solidFill>
                <a:latin typeface="+mn-lt"/>
              </a:defRPr>
            </a:lvl2pPr>
            <a:lvl3pPr marL="1143000" indent="-228600" algn="l" rtl="0" eaLnBrk="0" fontAlgn="base" hangingPunct="0">
              <a:spcBef>
                <a:spcPct val="20000"/>
              </a:spcBef>
              <a:spcAft>
                <a:spcPct val="0"/>
              </a:spcAft>
              <a:buChar char="•"/>
              <a:defRPr sz="2000">
                <a:solidFill>
                  <a:srgbClr val="FFFFFF"/>
                </a:solidFill>
                <a:latin typeface="+mn-lt"/>
              </a:defRPr>
            </a:lvl3pPr>
            <a:lvl4pPr marL="1600200" indent="-228600" algn="l" rtl="0" eaLnBrk="0" fontAlgn="base" hangingPunct="0">
              <a:spcBef>
                <a:spcPct val="20000"/>
              </a:spcBef>
              <a:spcAft>
                <a:spcPct val="0"/>
              </a:spcAft>
              <a:buChar char="–"/>
              <a:defRPr sz="2000">
                <a:solidFill>
                  <a:srgbClr val="FFFFFF"/>
                </a:solidFill>
                <a:latin typeface="+mn-lt"/>
              </a:defRPr>
            </a:lvl4pPr>
            <a:lvl5pPr marL="2057400" indent="-228600" algn="l" rtl="0" eaLnBrk="0" fontAlgn="base" hangingPunct="0">
              <a:spcBef>
                <a:spcPct val="20000"/>
              </a:spcBef>
              <a:spcAft>
                <a:spcPct val="0"/>
              </a:spcAft>
              <a:buChar char="»"/>
              <a:defRPr sz="2000">
                <a:solidFill>
                  <a:srgbClr val="FFFFFF"/>
                </a:solidFill>
                <a:latin typeface="+mn-lt"/>
              </a:defRPr>
            </a:lvl5pPr>
            <a:lvl6pPr marL="2514600" indent="-228600" algn="l" rtl="0" fontAlgn="base">
              <a:spcBef>
                <a:spcPct val="20000"/>
              </a:spcBef>
              <a:spcAft>
                <a:spcPct val="0"/>
              </a:spcAft>
              <a:buChar char="»"/>
              <a:defRPr>
                <a:solidFill>
                  <a:srgbClr val="FFFFFF"/>
                </a:solidFill>
                <a:latin typeface="+mn-lt"/>
              </a:defRPr>
            </a:lvl6pPr>
            <a:lvl7pPr marL="2971800" indent="-228600" algn="l" rtl="0" fontAlgn="base">
              <a:spcBef>
                <a:spcPct val="20000"/>
              </a:spcBef>
              <a:spcAft>
                <a:spcPct val="0"/>
              </a:spcAft>
              <a:buChar char="»"/>
              <a:defRPr>
                <a:solidFill>
                  <a:srgbClr val="FFFFFF"/>
                </a:solidFill>
                <a:latin typeface="+mn-lt"/>
              </a:defRPr>
            </a:lvl7pPr>
            <a:lvl8pPr marL="3429000" indent="-228600" algn="l" rtl="0" fontAlgn="base">
              <a:spcBef>
                <a:spcPct val="20000"/>
              </a:spcBef>
              <a:spcAft>
                <a:spcPct val="0"/>
              </a:spcAft>
              <a:buChar char="»"/>
              <a:defRPr>
                <a:solidFill>
                  <a:srgbClr val="FFFFFF"/>
                </a:solidFill>
                <a:latin typeface="+mn-lt"/>
              </a:defRPr>
            </a:lvl8pPr>
            <a:lvl9pPr marL="3886200" indent="-228600" algn="l" rtl="0" fontAlgn="base">
              <a:spcBef>
                <a:spcPct val="20000"/>
              </a:spcBef>
              <a:spcAft>
                <a:spcPct val="0"/>
              </a:spcAft>
              <a:buChar char="»"/>
              <a:defRPr>
                <a:solidFill>
                  <a:srgbClr val="FFFFFF"/>
                </a:solidFill>
                <a:latin typeface="+mn-lt"/>
              </a:defRPr>
            </a:lvl9pPr>
          </a:lstStyle>
          <a:p>
            <a:pPr marL="0" indent="0" algn="ctr" eaLnBrk="1" hangingPunct="1">
              <a:lnSpc>
                <a:spcPct val="90000"/>
              </a:lnSpc>
              <a:buFontTx/>
              <a:buNone/>
              <a:defRPr/>
            </a:pPr>
            <a:r>
              <a:rPr lang="ru-RU" sz="2000" i="1" kern="0" dirty="0" smtClean="0"/>
              <a:t>Майкл </a:t>
            </a:r>
            <a:r>
              <a:rPr lang="ru-RU" sz="2000" i="1" kern="0" dirty="0" err="1" smtClean="0"/>
              <a:t>Яндл</a:t>
            </a:r>
            <a:endParaRPr lang="ru-RU" sz="2000" i="1" kern="0" dirty="0" smtClean="0"/>
          </a:p>
          <a:p>
            <a:pPr marL="0" indent="0" algn="ctr" eaLnBrk="1" hangingPunct="1">
              <a:lnSpc>
                <a:spcPct val="90000"/>
              </a:lnSpc>
              <a:buFontTx/>
              <a:buNone/>
              <a:defRPr/>
            </a:pPr>
            <a:r>
              <a:rPr lang="ru-RU" sz="2000" i="1" kern="0" dirty="0" smtClean="0"/>
              <a:t>Сотрудник по исследованиям</a:t>
            </a:r>
          </a:p>
          <a:p>
            <a:pPr marL="0" indent="0" algn="ctr" eaLnBrk="1" hangingPunct="1">
              <a:lnSpc>
                <a:spcPct val="90000"/>
              </a:lnSpc>
              <a:buNone/>
              <a:defRPr/>
            </a:pPr>
            <a:r>
              <a:rPr lang="ru-RU" sz="2000" i="1" kern="0" dirty="0" smtClean="0"/>
              <a:t>Отдел подготовки </a:t>
            </a:r>
            <a:r>
              <a:rPr lang="ru-RU" sz="2000" i="1" kern="0" dirty="0"/>
              <a:t>и распространения </a:t>
            </a:r>
            <a:r>
              <a:rPr lang="ru-RU" sz="2000" i="1" kern="0" dirty="0" smtClean="0"/>
              <a:t>данных УНП </a:t>
            </a:r>
            <a:r>
              <a:rPr lang="ru-RU" sz="2000" i="1" kern="0" dirty="0"/>
              <a:t>ООН</a:t>
            </a:r>
            <a:endParaRPr lang="en-US" altLang="en-US" sz="2000" i="1" kern="0" dirty="0"/>
          </a:p>
          <a:p>
            <a:pPr marL="0" indent="0" algn="ctr" eaLnBrk="1" hangingPunct="1">
              <a:lnSpc>
                <a:spcPct val="90000"/>
              </a:lnSpc>
              <a:buFontTx/>
              <a:buNone/>
              <a:defRPr/>
            </a:pPr>
            <a:endParaRPr lang="en-US" altLang="en-US" sz="2000" i="1" kern="0" dirty="0"/>
          </a:p>
        </p:txBody>
      </p:sp>
      <p:sp>
        <p:nvSpPr>
          <p:cNvPr id="14341" name="Line 49"/>
          <p:cNvSpPr>
            <a:spLocks noChangeShapeType="1"/>
          </p:cNvSpPr>
          <p:nvPr/>
        </p:nvSpPr>
        <p:spPr bwMode="auto">
          <a:xfrm flipH="1">
            <a:off x="827088" y="4868863"/>
            <a:ext cx="741680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Tree>
    <p:extLst>
      <p:ext uri="{BB962C8B-B14F-4D97-AF65-F5344CB8AC3E}">
        <p14:creationId xmlns:p14="http://schemas.microsoft.com/office/powerpoint/2010/main" val="1923969105"/>
      </p:ext>
    </p:extLst>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asellaDiTesto 7"/>
          <p:cNvSpPr txBox="1">
            <a:spLocks noChangeArrowheads="1"/>
          </p:cNvSpPr>
          <p:nvPr/>
        </p:nvSpPr>
        <p:spPr bwMode="auto">
          <a:xfrm>
            <a:off x="281297" y="1999868"/>
            <a:ext cx="432048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457200" lvl="0" indent="-457200" eaLnBrk="1" hangingPunct="1">
              <a:spcBef>
                <a:spcPct val="20000"/>
              </a:spcBef>
              <a:buFontTx/>
              <a:buAutoNum type="arabicPeriod"/>
            </a:pPr>
            <a:r>
              <a:rPr lang="ru-RU" altLang="en-US" sz="2000" dirty="0" smtClean="0">
                <a:solidFill>
                  <a:srgbClr val="FFFFFF"/>
                </a:solidFill>
                <a:latin typeface="+mn-lt"/>
              </a:rPr>
              <a:t>Административные данные</a:t>
            </a:r>
            <a:endParaRPr lang="en-GB" altLang="en-US" sz="2000" dirty="0">
              <a:solidFill>
                <a:srgbClr val="FFFFFF"/>
              </a:solidFill>
              <a:latin typeface="+mn-lt"/>
            </a:endParaRPr>
          </a:p>
          <a:p>
            <a:pPr marL="838200" lvl="1" indent="-381000" eaLnBrk="1" hangingPunct="1">
              <a:spcBef>
                <a:spcPct val="20000"/>
              </a:spcBef>
              <a:buFontTx/>
              <a:buChar char="•"/>
            </a:pPr>
            <a:r>
              <a:rPr lang="ru-RU" altLang="en-US" sz="2000" dirty="0" smtClean="0">
                <a:solidFill>
                  <a:srgbClr val="FFFFFF"/>
                </a:solidFill>
                <a:latin typeface="+mn-lt"/>
              </a:rPr>
              <a:t>Преступления, </a:t>
            </a:r>
          </a:p>
          <a:p>
            <a:pPr marL="457200" lvl="1" indent="0" eaLnBrk="1" hangingPunct="1">
              <a:spcBef>
                <a:spcPct val="20000"/>
              </a:spcBef>
            </a:pPr>
            <a:r>
              <a:rPr lang="ru-RU" altLang="en-US" sz="2000" dirty="0">
                <a:solidFill>
                  <a:srgbClr val="FFFFFF"/>
                </a:solidFill>
                <a:latin typeface="+mn-lt"/>
              </a:rPr>
              <a:t>	</a:t>
            </a:r>
            <a:r>
              <a:rPr lang="ru-RU" altLang="en-US" sz="2000" dirty="0" smtClean="0">
                <a:solidFill>
                  <a:srgbClr val="FFFFFF"/>
                </a:solidFill>
                <a:latin typeface="+mn-lt"/>
              </a:rPr>
              <a:t>регистрируемые полицией</a:t>
            </a:r>
            <a:endParaRPr lang="en-GB" altLang="en-US" sz="2000" dirty="0">
              <a:solidFill>
                <a:srgbClr val="FFFFFF"/>
              </a:solidFill>
              <a:latin typeface="+mn-lt"/>
            </a:endParaRPr>
          </a:p>
          <a:p>
            <a:pPr marL="838200" lvl="1" indent="-381000" eaLnBrk="1" hangingPunct="1">
              <a:spcBef>
                <a:spcPct val="20000"/>
              </a:spcBef>
              <a:buFontTx/>
              <a:buChar char="•"/>
            </a:pPr>
            <a:r>
              <a:rPr lang="ru-RU" altLang="en-US" sz="2000" dirty="0" smtClean="0">
                <a:solidFill>
                  <a:srgbClr val="FFFFFF"/>
                </a:solidFill>
                <a:latin typeface="+mn-lt"/>
              </a:rPr>
              <a:t>Данные прокуратуры</a:t>
            </a:r>
            <a:r>
              <a:rPr lang="en-GB" altLang="en-US" sz="2000" dirty="0" smtClean="0">
                <a:solidFill>
                  <a:srgbClr val="FFFFFF"/>
                </a:solidFill>
                <a:latin typeface="+mn-lt"/>
              </a:rPr>
              <a:t>/</a:t>
            </a:r>
            <a:r>
              <a:rPr lang="ru-RU" altLang="en-US" sz="2000" dirty="0" smtClean="0">
                <a:solidFill>
                  <a:srgbClr val="FFFFFF"/>
                </a:solidFill>
                <a:latin typeface="+mn-lt"/>
              </a:rPr>
              <a:t>суда</a:t>
            </a:r>
            <a:endParaRPr lang="en-GB" altLang="en-US" sz="2000" dirty="0">
              <a:solidFill>
                <a:srgbClr val="FFFFFF"/>
              </a:solidFill>
              <a:latin typeface="+mn-lt"/>
            </a:endParaRPr>
          </a:p>
          <a:p>
            <a:pPr marL="838200" lvl="1" indent="-381000" eaLnBrk="1" hangingPunct="1">
              <a:spcBef>
                <a:spcPct val="20000"/>
              </a:spcBef>
              <a:buFontTx/>
              <a:buChar char="•"/>
            </a:pPr>
            <a:r>
              <a:rPr lang="ru-RU" altLang="en-US" sz="2000" dirty="0" smtClean="0">
                <a:solidFill>
                  <a:srgbClr val="FFFFFF"/>
                </a:solidFill>
                <a:latin typeface="+mn-lt"/>
              </a:rPr>
              <a:t>Данные тюремной службы</a:t>
            </a:r>
            <a:r>
              <a:rPr lang="en-GB" altLang="en-US" sz="2000" dirty="0" smtClean="0">
                <a:solidFill>
                  <a:srgbClr val="FFFFFF"/>
                </a:solidFill>
                <a:latin typeface="+mn-lt"/>
              </a:rPr>
              <a:t>, </a:t>
            </a:r>
            <a:endParaRPr lang="ru-RU" altLang="en-US" sz="2000" dirty="0" smtClean="0">
              <a:solidFill>
                <a:srgbClr val="FFFFFF"/>
              </a:solidFill>
              <a:latin typeface="+mn-lt"/>
            </a:endParaRPr>
          </a:p>
          <a:p>
            <a:pPr marL="838200" lvl="1" indent="-381000" eaLnBrk="1" hangingPunct="1">
              <a:spcBef>
                <a:spcPct val="20000"/>
              </a:spcBef>
              <a:buFontTx/>
              <a:buChar char="•"/>
            </a:pPr>
            <a:r>
              <a:rPr lang="ru-RU" altLang="en-US" sz="2000" dirty="0" err="1" smtClean="0">
                <a:solidFill>
                  <a:srgbClr val="FFFFFF"/>
                </a:solidFill>
                <a:latin typeface="+mn-lt"/>
              </a:rPr>
              <a:t>др</a:t>
            </a:r>
            <a:r>
              <a:rPr lang="en-GB" altLang="en-US" sz="2000" dirty="0" smtClean="0">
                <a:solidFill>
                  <a:srgbClr val="FFFFFF"/>
                </a:solidFill>
                <a:latin typeface="+mn-lt"/>
              </a:rPr>
              <a:t>.</a:t>
            </a:r>
          </a:p>
          <a:p>
            <a:pPr marL="838200" lvl="1" indent="-381000" eaLnBrk="1" hangingPunct="1">
              <a:spcBef>
                <a:spcPct val="20000"/>
              </a:spcBef>
              <a:buFontTx/>
              <a:buChar char="•"/>
            </a:pPr>
            <a:endParaRPr lang="en-GB" altLang="en-US" sz="2000" dirty="0">
              <a:solidFill>
                <a:srgbClr val="FFFFFF"/>
              </a:solidFill>
              <a:latin typeface="+mn-lt"/>
            </a:endParaRPr>
          </a:p>
          <a:p>
            <a:pPr marL="457200" lvl="0" indent="-457200" eaLnBrk="1" hangingPunct="1">
              <a:spcBef>
                <a:spcPct val="20000"/>
              </a:spcBef>
              <a:buFontTx/>
              <a:buAutoNum type="arabicPeriod"/>
            </a:pPr>
            <a:r>
              <a:rPr lang="ru-RU" altLang="en-US" sz="2000" dirty="0" smtClean="0">
                <a:solidFill>
                  <a:srgbClr val="FFFFFF"/>
                </a:solidFill>
                <a:latin typeface="+mn-lt"/>
              </a:rPr>
              <a:t>Данные выборочных исследований</a:t>
            </a:r>
            <a:endParaRPr lang="en-GB" altLang="en-US" sz="2000" dirty="0">
              <a:solidFill>
                <a:srgbClr val="FFFFFF"/>
              </a:solidFill>
              <a:latin typeface="+mn-lt"/>
            </a:endParaRPr>
          </a:p>
          <a:p>
            <a:pPr marL="838200" lvl="1" indent="-381000" eaLnBrk="1" hangingPunct="1">
              <a:spcBef>
                <a:spcPct val="20000"/>
              </a:spcBef>
              <a:buFontTx/>
              <a:buChar char="•"/>
            </a:pPr>
            <a:r>
              <a:rPr lang="ru-RU" altLang="en-US" sz="2000" dirty="0" smtClean="0">
                <a:solidFill>
                  <a:srgbClr val="FFFFFF"/>
                </a:solidFill>
                <a:latin typeface="+mn-lt"/>
              </a:rPr>
              <a:t>Исследования по </a:t>
            </a:r>
            <a:r>
              <a:rPr lang="ru-RU" altLang="en-US" sz="2000" dirty="0" err="1" smtClean="0">
                <a:solidFill>
                  <a:srgbClr val="FFFFFF"/>
                </a:solidFill>
                <a:latin typeface="+mn-lt"/>
              </a:rPr>
              <a:t>виктимизации</a:t>
            </a:r>
            <a:endParaRPr lang="en-GB" altLang="en-US" sz="2000" dirty="0">
              <a:solidFill>
                <a:srgbClr val="FFFFFF"/>
              </a:solidFill>
              <a:latin typeface="+mn-lt"/>
            </a:endParaRPr>
          </a:p>
          <a:p>
            <a:pPr marL="838200" lvl="1" indent="-381000" eaLnBrk="1" hangingPunct="1">
              <a:spcBef>
                <a:spcPct val="20000"/>
              </a:spcBef>
              <a:buFontTx/>
              <a:buChar char="•"/>
            </a:pPr>
            <a:r>
              <a:rPr lang="ru-RU" altLang="en-US" sz="2000" dirty="0" smtClean="0">
                <a:solidFill>
                  <a:srgbClr val="FFFFFF"/>
                </a:solidFill>
                <a:latin typeface="+mn-lt"/>
              </a:rPr>
              <a:t>Исследования по коррупции</a:t>
            </a:r>
            <a:endParaRPr lang="en-GB" altLang="en-US" sz="2000" dirty="0">
              <a:solidFill>
                <a:srgbClr val="FFFFFF"/>
              </a:solidFill>
              <a:latin typeface="+mn-lt"/>
            </a:endParaRPr>
          </a:p>
          <a:p>
            <a:pPr marL="838200" lvl="1" indent="-381000" eaLnBrk="1" hangingPunct="1">
              <a:spcBef>
                <a:spcPct val="20000"/>
              </a:spcBef>
              <a:buFontTx/>
              <a:buChar char="•"/>
            </a:pPr>
            <a:r>
              <a:rPr lang="ru-RU" altLang="en-US" sz="2000" dirty="0" smtClean="0">
                <a:solidFill>
                  <a:srgbClr val="FFFFFF"/>
                </a:solidFill>
                <a:latin typeface="+mn-lt"/>
              </a:rPr>
              <a:t>Самостоятельные исследования</a:t>
            </a:r>
            <a:r>
              <a:rPr lang="en-GB" altLang="en-US" sz="2000" dirty="0" smtClean="0">
                <a:solidFill>
                  <a:srgbClr val="FFFFFF"/>
                </a:solidFill>
                <a:latin typeface="+mn-lt"/>
              </a:rPr>
              <a:t>, </a:t>
            </a:r>
            <a:r>
              <a:rPr lang="ru-RU" altLang="en-US" sz="2000" dirty="0" err="1" smtClean="0">
                <a:solidFill>
                  <a:srgbClr val="FFFFFF"/>
                </a:solidFill>
                <a:latin typeface="+mn-lt"/>
              </a:rPr>
              <a:t>др</a:t>
            </a:r>
            <a:r>
              <a:rPr lang="en-GB" altLang="en-US" sz="2000" dirty="0" smtClean="0">
                <a:solidFill>
                  <a:srgbClr val="FFFFFF"/>
                </a:solidFill>
                <a:latin typeface="+mn-lt"/>
              </a:rPr>
              <a:t>.</a:t>
            </a:r>
            <a:endParaRPr lang="en-GB" altLang="en-US" sz="2000" dirty="0">
              <a:solidFill>
                <a:srgbClr val="FFFFFF"/>
              </a:solidFill>
              <a:latin typeface="+mn-lt"/>
            </a:endParaRPr>
          </a:p>
        </p:txBody>
      </p:sp>
      <p:sp>
        <p:nvSpPr>
          <p:cNvPr id="4" name="Rectangle 2"/>
          <p:cNvSpPr txBox="1">
            <a:spLocks noChangeArrowheads="1"/>
          </p:cNvSpPr>
          <p:nvPr/>
        </p:nvSpPr>
        <p:spPr bwMode="auto">
          <a:xfrm>
            <a:off x="685800" y="773832"/>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FFFFFF"/>
                </a:solidFill>
                <a:latin typeface="+mj-lt"/>
                <a:ea typeface="+mj-ea"/>
                <a:cs typeface="+mj-cs"/>
              </a:defRPr>
            </a:lvl1pPr>
            <a:lvl2pPr algn="l" rtl="0" eaLnBrk="0" fontAlgn="base" hangingPunct="0">
              <a:spcBef>
                <a:spcPct val="0"/>
              </a:spcBef>
              <a:spcAft>
                <a:spcPct val="0"/>
              </a:spcAft>
              <a:defRPr sz="3000" b="1">
                <a:solidFill>
                  <a:srgbClr val="FFFFFF"/>
                </a:solidFill>
                <a:latin typeface="Arial Narrow" pitchFamily="34" charset="0"/>
              </a:defRPr>
            </a:lvl2pPr>
            <a:lvl3pPr algn="l" rtl="0" eaLnBrk="0" fontAlgn="base" hangingPunct="0">
              <a:spcBef>
                <a:spcPct val="0"/>
              </a:spcBef>
              <a:spcAft>
                <a:spcPct val="0"/>
              </a:spcAft>
              <a:defRPr sz="3000" b="1">
                <a:solidFill>
                  <a:srgbClr val="FFFFFF"/>
                </a:solidFill>
                <a:latin typeface="Arial Narrow" pitchFamily="34" charset="0"/>
              </a:defRPr>
            </a:lvl3pPr>
            <a:lvl4pPr algn="l" rtl="0" eaLnBrk="0" fontAlgn="base" hangingPunct="0">
              <a:spcBef>
                <a:spcPct val="0"/>
              </a:spcBef>
              <a:spcAft>
                <a:spcPct val="0"/>
              </a:spcAft>
              <a:defRPr sz="3000" b="1">
                <a:solidFill>
                  <a:srgbClr val="FFFFFF"/>
                </a:solidFill>
                <a:latin typeface="Arial Narrow" pitchFamily="34" charset="0"/>
              </a:defRPr>
            </a:lvl4pPr>
            <a:lvl5pPr algn="l" rtl="0" eaLnBrk="0" fontAlgn="base" hangingPunct="0">
              <a:spcBef>
                <a:spcPct val="0"/>
              </a:spcBef>
              <a:spcAft>
                <a:spcPct val="0"/>
              </a:spcAft>
              <a:defRPr sz="3000" b="1">
                <a:solidFill>
                  <a:srgbClr val="FFFFFF"/>
                </a:solidFill>
                <a:latin typeface="Arial Narrow" pitchFamily="34" charset="0"/>
              </a:defRPr>
            </a:lvl5pPr>
            <a:lvl6pPr marL="457200" algn="l" rtl="0" fontAlgn="base">
              <a:spcBef>
                <a:spcPct val="0"/>
              </a:spcBef>
              <a:spcAft>
                <a:spcPct val="0"/>
              </a:spcAft>
              <a:defRPr sz="3000" b="1">
                <a:solidFill>
                  <a:srgbClr val="FFFFFF"/>
                </a:solidFill>
                <a:latin typeface="Arial Narrow" pitchFamily="34" charset="0"/>
              </a:defRPr>
            </a:lvl6pPr>
            <a:lvl7pPr marL="914400" algn="l" rtl="0" fontAlgn="base">
              <a:spcBef>
                <a:spcPct val="0"/>
              </a:spcBef>
              <a:spcAft>
                <a:spcPct val="0"/>
              </a:spcAft>
              <a:defRPr sz="3000" b="1">
                <a:solidFill>
                  <a:srgbClr val="FFFFFF"/>
                </a:solidFill>
                <a:latin typeface="Arial Narrow" pitchFamily="34" charset="0"/>
              </a:defRPr>
            </a:lvl7pPr>
            <a:lvl8pPr marL="1371600" algn="l" rtl="0" fontAlgn="base">
              <a:spcBef>
                <a:spcPct val="0"/>
              </a:spcBef>
              <a:spcAft>
                <a:spcPct val="0"/>
              </a:spcAft>
              <a:defRPr sz="3000" b="1">
                <a:solidFill>
                  <a:srgbClr val="FFFFFF"/>
                </a:solidFill>
                <a:latin typeface="Arial Narrow" pitchFamily="34" charset="0"/>
              </a:defRPr>
            </a:lvl8pPr>
            <a:lvl9pPr marL="1828800" algn="l" rtl="0" fontAlgn="base">
              <a:spcBef>
                <a:spcPct val="0"/>
              </a:spcBef>
              <a:spcAft>
                <a:spcPct val="0"/>
              </a:spcAft>
              <a:defRPr sz="3000" b="1">
                <a:solidFill>
                  <a:srgbClr val="FFFFFF"/>
                </a:solidFill>
                <a:latin typeface="Arial Narrow" pitchFamily="34" charset="0"/>
              </a:defRPr>
            </a:lvl9pPr>
          </a:lstStyle>
          <a:p>
            <a:pPr algn="ctr"/>
            <a:r>
              <a:rPr lang="ru-RU" altLang="en-US" sz="2800" dirty="0" smtClean="0"/>
              <a:t>Данные по преступности и </a:t>
            </a:r>
          </a:p>
          <a:p>
            <a:pPr algn="ctr"/>
            <a:r>
              <a:rPr lang="ru-RU" altLang="en-US" sz="2800" dirty="0" smtClean="0"/>
              <a:t>уголовному правосудию</a:t>
            </a:r>
            <a:endParaRPr lang="en-US" altLang="en-US" sz="2800" kern="0" dirty="0"/>
          </a:p>
        </p:txBody>
      </p:sp>
      <p:pic>
        <p:nvPicPr>
          <p:cNvPr id="6" name="Picture 4" descr="measure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6057" y="2369094"/>
            <a:ext cx="4417416" cy="302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26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926976"/>
          </a:xfrm>
        </p:spPr>
        <p:txBody>
          <a:bodyPr/>
          <a:lstStyle/>
          <a:p>
            <a:pPr algn="ctr"/>
            <a:r>
              <a:rPr lang="ru-RU" sz="2800" dirty="0" smtClean="0"/>
              <a:t>Процесс уголовного правосудия</a:t>
            </a:r>
            <a:endParaRPr lang="en-US" sz="2800"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625753112"/>
              </p:ext>
            </p:extLst>
          </p:nvPr>
        </p:nvGraphicFramePr>
        <p:xfrm>
          <a:off x="395536" y="1556792"/>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6521017"/>
      </p:ext>
    </p:extLst>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83568" y="2024643"/>
            <a:ext cx="7848872"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361950" indent="-361950" eaLnBrk="0" hangingPunct="0">
              <a:defRPr>
                <a:solidFill>
                  <a:schemeClr val="tx1"/>
                </a:solidFill>
                <a:latin typeface="Arial" charset="0"/>
              </a:defRPr>
            </a:lvl1pPr>
            <a:lvl2pPr marL="827088"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457200" lvl="1" indent="-457200" algn="just" eaLnBrk="1" hangingPunct="1">
              <a:spcBef>
                <a:spcPts val="0"/>
              </a:spcBef>
              <a:buClr>
                <a:srgbClr val="FFFFFF"/>
              </a:buClr>
              <a:buFont typeface="+mj-lt"/>
              <a:buAutoNum type="arabicPeriod"/>
            </a:pPr>
            <a:r>
              <a:rPr lang="ru-RU" altLang="it-IT" sz="2000" dirty="0" smtClean="0">
                <a:solidFill>
                  <a:srgbClr val="FFFFFF"/>
                </a:solidFill>
                <a:latin typeface="+mn-lt"/>
              </a:rPr>
              <a:t>В операционных целях</a:t>
            </a:r>
            <a:endParaRPr lang="en-US" altLang="it-IT" sz="2000" dirty="0">
              <a:solidFill>
                <a:srgbClr val="FFFFFF"/>
              </a:solidFill>
              <a:latin typeface="+mn-lt"/>
            </a:endParaRPr>
          </a:p>
          <a:p>
            <a:pPr marL="773112" lvl="2" indent="-457200" algn="just" eaLnBrk="1" hangingPunct="1">
              <a:spcBef>
                <a:spcPts val="0"/>
              </a:spcBef>
              <a:buClr>
                <a:srgbClr val="FFFFFF"/>
              </a:buClr>
              <a:buFont typeface="Arial" panose="020B0604020202020204" pitchFamily="34" charset="0"/>
              <a:buChar char="•"/>
            </a:pPr>
            <a:r>
              <a:rPr lang="ru-RU" altLang="it-IT" sz="2000" dirty="0" smtClean="0">
                <a:solidFill>
                  <a:srgbClr val="FFFFFF"/>
                </a:solidFill>
                <a:latin typeface="+mn-lt"/>
              </a:rPr>
              <a:t>Работа с конкретным преступлением/делом</a:t>
            </a:r>
            <a:endParaRPr lang="en-US" altLang="it-IT" sz="2000" dirty="0">
              <a:solidFill>
                <a:srgbClr val="FFFFFF"/>
              </a:solidFill>
              <a:latin typeface="+mn-lt"/>
            </a:endParaRPr>
          </a:p>
          <a:p>
            <a:pPr marL="773112" lvl="2" indent="-457200" algn="just" eaLnBrk="1" hangingPunct="1">
              <a:spcBef>
                <a:spcPts val="0"/>
              </a:spcBef>
              <a:buClr>
                <a:srgbClr val="FFFFFF"/>
              </a:buClr>
              <a:buFont typeface="Arial" panose="020B0604020202020204" pitchFamily="34" charset="0"/>
              <a:buChar char="•"/>
            </a:pPr>
            <a:r>
              <a:rPr lang="ru-RU" altLang="it-IT" sz="2000" dirty="0" smtClean="0">
                <a:solidFill>
                  <a:srgbClr val="FFFFFF"/>
                </a:solidFill>
                <a:latin typeface="+mn-lt"/>
              </a:rPr>
              <a:t>Ведение учета преступлений</a:t>
            </a:r>
            <a:endParaRPr lang="en-US" altLang="it-IT" sz="2000" dirty="0">
              <a:solidFill>
                <a:srgbClr val="FFFFFF"/>
              </a:solidFill>
              <a:latin typeface="+mn-lt"/>
            </a:endParaRPr>
          </a:p>
          <a:p>
            <a:pPr marL="315912" lvl="2" indent="0" algn="just" eaLnBrk="1" hangingPunct="1">
              <a:spcBef>
                <a:spcPts val="0"/>
              </a:spcBef>
              <a:buClr>
                <a:srgbClr val="FFFFFF"/>
              </a:buClr>
            </a:pPr>
            <a:endParaRPr lang="en-US" altLang="it-IT" sz="2000" dirty="0">
              <a:solidFill>
                <a:srgbClr val="FFFFFF"/>
              </a:solidFill>
              <a:latin typeface="+mn-lt"/>
            </a:endParaRPr>
          </a:p>
          <a:p>
            <a:pPr marL="457200" lvl="1" indent="-457200" algn="just" eaLnBrk="1" hangingPunct="1">
              <a:spcBef>
                <a:spcPts val="0"/>
              </a:spcBef>
              <a:buClr>
                <a:srgbClr val="FFFFFF"/>
              </a:buClr>
              <a:buFont typeface="+mj-lt"/>
              <a:buAutoNum type="arabicPeriod"/>
            </a:pPr>
            <a:r>
              <a:rPr lang="ru-RU" altLang="it-IT" sz="2000" dirty="0" smtClean="0">
                <a:solidFill>
                  <a:srgbClr val="FFFFFF"/>
                </a:solidFill>
                <a:latin typeface="+mn-lt"/>
              </a:rPr>
              <a:t>В управленческих целях</a:t>
            </a:r>
            <a:r>
              <a:rPr lang="en-US" altLang="it-IT" sz="2000" dirty="0" smtClean="0">
                <a:solidFill>
                  <a:srgbClr val="FFFFFF"/>
                </a:solidFill>
                <a:latin typeface="+mn-lt"/>
              </a:rPr>
              <a:t> (</a:t>
            </a:r>
            <a:r>
              <a:rPr lang="ru-RU" altLang="it-IT" sz="2000" dirty="0" smtClean="0">
                <a:solidFill>
                  <a:srgbClr val="FFFFFF"/>
                </a:solidFill>
                <a:latin typeface="+mn-lt"/>
              </a:rPr>
              <a:t>внутренней и внешней отчетности</a:t>
            </a:r>
            <a:r>
              <a:rPr lang="en-US" altLang="it-IT" sz="2000" dirty="0" smtClean="0">
                <a:solidFill>
                  <a:srgbClr val="FFFFFF"/>
                </a:solidFill>
                <a:latin typeface="+mn-lt"/>
              </a:rPr>
              <a:t>)</a:t>
            </a:r>
            <a:endParaRPr lang="en-US" altLang="it-IT" sz="2000" dirty="0">
              <a:solidFill>
                <a:srgbClr val="FFFFFF"/>
              </a:solidFill>
              <a:latin typeface="+mn-lt"/>
            </a:endParaRPr>
          </a:p>
          <a:p>
            <a:pPr marL="773112" lvl="2" indent="-457200" algn="just" eaLnBrk="1" hangingPunct="1">
              <a:spcBef>
                <a:spcPts val="0"/>
              </a:spcBef>
              <a:buClr>
                <a:srgbClr val="FFFFFF"/>
              </a:buClr>
              <a:buFont typeface="Arial" panose="020B0604020202020204" pitchFamily="34" charset="0"/>
              <a:buChar char="•"/>
            </a:pPr>
            <a:r>
              <a:rPr lang="ru-RU" altLang="it-IT" sz="2000" dirty="0" smtClean="0">
                <a:solidFill>
                  <a:srgbClr val="FFFFFF"/>
                </a:solidFill>
                <a:latin typeface="+mn-lt"/>
              </a:rPr>
              <a:t>Мониторинг работы институтов уголовного правосудия </a:t>
            </a:r>
            <a:endParaRPr lang="en-US" altLang="it-IT" sz="2000" dirty="0">
              <a:solidFill>
                <a:srgbClr val="FFFFFF"/>
              </a:solidFill>
              <a:latin typeface="+mn-lt"/>
            </a:endParaRPr>
          </a:p>
          <a:p>
            <a:pPr marL="315912" lvl="2" indent="0" algn="just" eaLnBrk="1" hangingPunct="1">
              <a:spcBef>
                <a:spcPts val="0"/>
              </a:spcBef>
              <a:buClr>
                <a:srgbClr val="FFFFFF"/>
              </a:buClr>
            </a:pPr>
            <a:endParaRPr lang="en-US" altLang="it-IT" sz="2000" dirty="0">
              <a:solidFill>
                <a:srgbClr val="FFFFFF"/>
              </a:solidFill>
              <a:latin typeface="+mn-lt"/>
            </a:endParaRPr>
          </a:p>
          <a:p>
            <a:pPr marL="457200" lvl="1" indent="-457200" algn="just" eaLnBrk="1" hangingPunct="1">
              <a:spcBef>
                <a:spcPts val="0"/>
              </a:spcBef>
              <a:buClr>
                <a:srgbClr val="FFFFFF"/>
              </a:buClr>
              <a:buFont typeface="+mj-lt"/>
              <a:buAutoNum type="arabicPeriod"/>
            </a:pPr>
            <a:r>
              <a:rPr lang="ru-RU" altLang="it-IT" sz="2000" dirty="0" smtClean="0">
                <a:solidFill>
                  <a:srgbClr val="FFFFFF"/>
                </a:solidFill>
                <a:latin typeface="+mn-lt"/>
              </a:rPr>
              <a:t>В целях проведения исследований и разработки политики</a:t>
            </a:r>
            <a:endParaRPr lang="en-US" altLang="it-IT" sz="2000" dirty="0">
              <a:solidFill>
                <a:srgbClr val="FFFFFF"/>
              </a:solidFill>
              <a:latin typeface="+mn-lt"/>
            </a:endParaRPr>
          </a:p>
          <a:p>
            <a:pPr marL="773112" lvl="2" indent="-457200" algn="just" eaLnBrk="1" hangingPunct="1">
              <a:spcBef>
                <a:spcPts val="0"/>
              </a:spcBef>
              <a:buClr>
                <a:srgbClr val="FFFFFF"/>
              </a:buClr>
              <a:buFont typeface="Arial" panose="020B0604020202020204" pitchFamily="34" charset="0"/>
              <a:buChar char="•"/>
            </a:pPr>
            <a:r>
              <a:rPr lang="ru-RU" altLang="it-IT" sz="2000" dirty="0" smtClean="0">
                <a:solidFill>
                  <a:srgbClr val="FFFFFF"/>
                </a:solidFill>
                <a:latin typeface="+mn-lt"/>
              </a:rPr>
              <a:t>Изучение тенденций и моделей преступлений</a:t>
            </a:r>
            <a:endParaRPr lang="en-US" altLang="it-IT" sz="2000" dirty="0">
              <a:solidFill>
                <a:srgbClr val="FFFFFF"/>
              </a:solidFill>
              <a:latin typeface="+mn-lt"/>
            </a:endParaRPr>
          </a:p>
          <a:p>
            <a:pPr marL="773112" lvl="2" indent="-457200" algn="just" eaLnBrk="1" hangingPunct="1">
              <a:spcBef>
                <a:spcPts val="0"/>
              </a:spcBef>
              <a:buClr>
                <a:srgbClr val="FFFFFF"/>
              </a:buClr>
              <a:buFont typeface="Arial" panose="020B0604020202020204" pitchFamily="34" charset="0"/>
              <a:buChar char="•"/>
            </a:pPr>
            <a:r>
              <a:rPr lang="ru-RU" altLang="it-IT" sz="2000" dirty="0" smtClean="0">
                <a:solidFill>
                  <a:srgbClr val="FFFFFF"/>
                </a:solidFill>
                <a:latin typeface="+mn-lt"/>
              </a:rPr>
              <a:t>Формирование политики по предупреждению преступности </a:t>
            </a:r>
            <a:endParaRPr lang="en-US" altLang="it-IT" sz="2000" dirty="0">
              <a:solidFill>
                <a:srgbClr val="FFFFFF"/>
              </a:solidFill>
              <a:latin typeface="+mn-lt"/>
            </a:endParaRPr>
          </a:p>
          <a:p>
            <a:pPr marL="315912" lvl="2" indent="0" algn="just" eaLnBrk="1" hangingPunct="1">
              <a:spcBef>
                <a:spcPts val="0"/>
              </a:spcBef>
              <a:buClr>
                <a:srgbClr val="FFFFFF"/>
              </a:buClr>
            </a:pPr>
            <a:endParaRPr lang="en-US" altLang="it-IT" sz="2000" dirty="0">
              <a:solidFill>
                <a:srgbClr val="FFFFFF"/>
              </a:solidFill>
              <a:latin typeface="+mn-lt"/>
            </a:endParaRPr>
          </a:p>
          <a:p>
            <a:pPr marL="0" lvl="1" indent="0" algn="just" eaLnBrk="1" hangingPunct="1">
              <a:spcBef>
                <a:spcPts val="0"/>
              </a:spcBef>
              <a:buClr>
                <a:srgbClr val="316549"/>
              </a:buClr>
            </a:pPr>
            <a:r>
              <a:rPr lang="ru-RU" altLang="it-IT" sz="2000" dirty="0" smtClean="0">
                <a:solidFill>
                  <a:srgbClr val="FFFFFF"/>
                </a:solidFill>
                <a:latin typeface="+mn-lt"/>
                <a:cs typeface="Times New Roman" pitchFamily="18" charset="0"/>
              </a:rPr>
              <a:t>Одни источники данных, но различное использование и различные пользователи данных</a:t>
            </a:r>
            <a:r>
              <a:rPr lang="en-GB" altLang="it-IT" sz="2000" dirty="0" smtClean="0">
                <a:solidFill>
                  <a:srgbClr val="FFFFFF"/>
                </a:solidFill>
                <a:latin typeface="+mn-lt"/>
                <a:cs typeface="Times New Roman" pitchFamily="18" charset="0"/>
              </a:rPr>
              <a:t>.</a:t>
            </a:r>
            <a:endParaRPr lang="it-IT" altLang="it-IT" sz="2000" dirty="0">
              <a:solidFill>
                <a:srgbClr val="FFFFFF"/>
              </a:solidFill>
              <a:latin typeface="+mn-lt"/>
            </a:endParaRPr>
          </a:p>
        </p:txBody>
      </p:sp>
      <p:sp>
        <p:nvSpPr>
          <p:cNvPr id="4" name="Title 3"/>
          <p:cNvSpPr>
            <a:spLocks noGrp="1"/>
          </p:cNvSpPr>
          <p:nvPr>
            <p:ph type="title"/>
          </p:nvPr>
        </p:nvSpPr>
        <p:spPr>
          <a:xfrm>
            <a:off x="457200" y="773832"/>
            <a:ext cx="8229600" cy="1143000"/>
          </a:xfrm>
        </p:spPr>
        <p:txBody>
          <a:bodyPr/>
          <a:lstStyle/>
          <a:p>
            <a:pPr algn="ctr"/>
            <a:r>
              <a:rPr lang="ru-RU" sz="2800" dirty="0" smtClean="0"/>
              <a:t>Основное использование</a:t>
            </a:r>
            <a:r>
              <a:rPr lang="en-GB" sz="2800" dirty="0" smtClean="0"/>
              <a:t> </a:t>
            </a:r>
            <a:r>
              <a:rPr lang="ru-RU" sz="2800" dirty="0" smtClean="0"/>
              <a:t>статданных по преступности и уголовному правосудию</a:t>
            </a:r>
            <a:endParaRPr lang="en-US" sz="2800" dirty="0"/>
          </a:p>
        </p:txBody>
      </p:sp>
    </p:spTree>
    <p:extLst>
      <p:ext uri="{BB962C8B-B14F-4D97-AF65-F5344CB8AC3E}">
        <p14:creationId xmlns:p14="http://schemas.microsoft.com/office/powerpoint/2010/main" val="193006716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0" indent="0">
              <a:buNone/>
            </a:pPr>
            <a:endParaRPr lang="it-IT" dirty="0" smtClean="0"/>
          </a:p>
          <a:p>
            <a:endParaRPr lang="it-IT" dirty="0"/>
          </a:p>
        </p:txBody>
      </p:sp>
      <p:sp>
        <p:nvSpPr>
          <p:cNvPr id="6" name="CasellaDiTesto 5"/>
          <p:cNvSpPr txBox="1"/>
          <p:nvPr/>
        </p:nvSpPr>
        <p:spPr>
          <a:xfrm>
            <a:off x="4932040" y="5178103"/>
            <a:ext cx="3888432" cy="369332"/>
          </a:xfrm>
          <a:prstGeom prst="rect">
            <a:avLst/>
          </a:prstGeom>
          <a:noFill/>
        </p:spPr>
        <p:txBody>
          <a:bodyPr wrap="square" rtlCol="0">
            <a:spAutoFit/>
          </a:bodyPr>
          <a:lstStyle/>
          <a:p>
            <a:endParaRPr lang="it-IT" dirty="0"/>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340769"/>
            <a:ext cx="6912767" cy="50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sellaDiTesto 5"/>
          <p:cNvSpPr txBox="1">
            <a:spLocks noChangeArrowheads="1"/>
          </p:cNvSpPr>
          <p:nvPr/>
        </p:nvSpPr>
        <p:spPr bwMode="auto">
          <a:xfrm>
            <a:off x="611509" y="6428283"/>
            <a:ext cx="8208963" cy="338137"/>
          </a:xfrm>
          <a:prstGeom prst="rect">
            <a:avLst/>
          </a:prstGeom>
          <a:noFill/>
          <a:ln w="9525">
            <a:noFill/>
            <a:miter lim="800000"/>
            <a:headEnd/>
            <a:tailEnd/>
          </a:ln>
        </p:spPr>
        <p:txBody>
          <a:bodyPr>
            <a:spAutoFit/>
          </a:bodyPr>
          <a:lstStyle/>
          <a:p>
            <a:pPr>
              <a:defRPr/>
            </a:pPr>
            <a:r>
              <a:rPr lang="ru-RU" sz="1600" i="1" dirty="0" smtClean="0">
                <a:latin typeface="Palatino Linotype" panose="02040502050505030304" pitchFamily="18" charset="0"/>
              </a:rPr>
              <a:t>Источник</a:t>
            </a:r>
            <a:r>
              <a:rPr lang="en-US" sz="1600" i="1" dirty="0" smtClean="0">
                <a:latin typeface="Palatino Linotype" panose="02040502050505030304" pitchFamily="18" charset="0"/>
              </a:rPr>
              <a:t>: </a:t>
            </a:r>
            <a:r>
              <a:rPr lang="ru-RU" sz="1600" i="1" dirty="0" smtClean="0">
                <a:latin typeface="Palatino Linotype" panose="02040502050505030304" pitchFamily="18" charset="0"/>
              </a:rPr>
              <a:t>Дж</a:t>
            </a:r>
            <a:r>
              <a:rPr lang="en-US" sz="1600" i="1" dirty="0" smtClean="0">
                <a:latin typeface="Palatino Linotype" panose="02040502050505030304" pitchFamily="18" charset="0"/>
              </a:rPr>
              <a:t>. </a:t>
            </a:r>
            <a:r>
              <a:rPr lang="en-US" sz="1600" i="1" dirty="0">
                <a:latin typeface="Palatino Linotype" panose="02040502050505030304" pitchFamily="18" charset="0"/>
              </a:rPr>
              <a:t>M. </a:t>
            </a:r>
            <a:r>
              <a:rPr lang="ru-RU" sz="1600" i="1" dirty="0" err="1" smtClean="0">
                <a:latin typeface="Palatino Linotype" panose="02040502050505030304" pitchFamily="18" charset="0"/>
              </a:rPr>
              <a:t>Йеле</a:t>
            </a:r>
            <a:r>
              <a:rPr lang="en-US" sz="1600" i="1" dirty="0" smtClean="0">
                <a:latin typeface="Palatino Linotype" panose="02040502050505030304" pitchFamily="18" charset="0"/>
              </a:rPr>
              <a:t>, “</a:t>
            </a:r>
            <a:r>
              <a:rPr lang="ru-RU" sz="1600" i="1" dirty="0" smtClean="0">
                <a:latin typeface="Palatino Linotype" panose="02040502050505030304" pitchFamily="18" charset="0"/>
              </a:rPr>
              <a:t>Уголовное правосудие в Германии</a:t>
            </a:r>
            <a:r>
              <a:rPr lang="en-US" sz="1600" i="1" dirty="0" smtClean="0">
                <a:latin typeface="Palatino Linotype" panose="02040502050505030304" pitchFamily="18" charset="0"/>
              </a:rPr>
              <a:t>”, </a:t>
            </a:r>
            <a:r>
              <a:rPr lang="en-US" sz="1600" i="1" dirty="0">
                <a:latin typeface="Palatino Linotype" panose="02040502050505030304" pitchFamily="18" charset="0"/>
              </a:rPr>
              <a:t>2009. </a:t>
            </a:r>
            <a:endParaRPr lang="it-IT" sz="1600" i="1" dirty="0">
              <a:latin typeface="Palatino Linotype" panose="02040502050505030304" pitchFamily="18" charset="0"/>
            </a:endParaRPr>
          </a:p>
        </p:txBody>
      </p:sp>
      <p:sp>
        <p:nvSpPr>
          <p:cNvPr id="7" name="Title 3"/>
          <p:cNvSpPr>
            <a:spLocks noGrp="1"/>
          </p:cNvSpPr>
          <p:nvPr>
            <p:ph type="title"/>
          </p:nvPr>
        </p:nvSpPr>
        <p:spPr>
          <a:xfrm>
            <a:off x="426397" y="692696"/>
            <a:ext cx="8229600" cy="711522"/>
          </a:xfrm>
        </p:spPr>
        <p:txBody>
          <a:bodyPr/>
          <a:lstStyle/>
          <a:p>
            <a:pPr algn="ctr"/>
            <a:r>
              <a:rPr lang="ru-RU" sz="2800" dirty="0" smtClean="0"/>
              <a:t>Поток данных в системе уголовного правосудия</a:t>
            </a:r>
            <a:endParaRPr lang="en-GB" sz="2800" dirty="0"/>
          </a:p>
        </p:txBody>
      </p:sp>
    </p:spTree>
    <p:extLst>
      <p:ext uri="{BB962C8B-B14F-4D97-AF65-F5344CB8AC3E}">
        <p14:creationId xmlns:p14="http://schemas.microsoft.com/office/powerpoint/2010/main" val="496892237"/>
      </p:ext>
    </p:extLst>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773832"/>
            <a:ext cx="7772400" cy="1143000"/>
          </a:xfrm>
        </p:spPr>
        <p:txBody>
          <a:bodyPr vert="horz" anchor="ctr">
            <a:normAutofit/>
          </a:bodyPr>
          <a:lstStyle/>
          <a:p>
            <a:pPr algn="ctr"/>
            <a:r>
              <a:rPr lang="ru-RU" altLang="it-IT" sz="2800" dirty="0" smtClean="0"/>
              <a:t>Операционное использование </a:t>
            </a:r>
            <a:br>
              <a:rPr lang="ru-RU" altLang="it-IT" sz="2800" dirty="0" smtClean="0"/>
            </a:br>
            <a:r>
              <a:rPr lang="ru-RU" altLang="it-IT" sz="2800" dirty="0" smtClean="0"/>
              <a:t>уголовной статистики</a:t>
            </a:r>
            <a:endParaRPr lang="en-US" altLang="it-IT" sz="2800" dirty="0"/>
          </a:p>
        </p:txBody>
      </p:sp>
      <p:sp>
        <p:nvSpPr>
          <p:cNvPr id="4099" name="Rectangle 3"/>
          <p:cNvSpPr>
            <a:spLocks noGrp="1" noChangeArrowheads="1"/>
          </p:cNvSpPr>
          <p:nvPr>
            <p:ph type="body" idx="1"/>
          </p:nvPr>
        </p:nvSpPr>
        <p:spPr>
          <a:xfrm>
            <a:off x="611560" y="2147952"/>
            <a:ext cx="8153400" cy="178510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57200" indent="-457200" algn="just">
              <a:spcBef>
                <a:spcPts val="600"/>
              </a:spcBef>
              <a:spcAft>
                <a:spcPts val="600"/>
              </a:spcAft>
              <a:buClr>
                <a:srgbClr val="FFFFFF"/>
              </a:buClr>
              <a:buSzPct val="100000"/>
              <a:buFont typeface="+mj-lt"/>
              <a:buAutoNum type="arabicPeriod"/>
            </a:pPr>
            <a:r>
              <a:rPr lang="ru-RU" altLang="it-IT" sz="2000" dirty="0" smtClean="0"/>
              <a:t>Проведение расследования</a:t>
            </a:r>
            <a:endParaRPr lang="en-GB" altLang="it-IT" sz="2000" dirty="0"/>
          </a:p>
          <a:p>
            <a:pPr marL="457200" indent="-457200" algn="just">
              <a:spcBef>
                <a:spcPts val="600"/>
              </a:spcBef>
              <a:spcAft>
                <a:spcPts val="600"/>
              </a:spcAft>
              <a:buClr>
                <a:srgbClr val="FFFFFF"/>
              </a:buClr>
              <a:buSzPct val="100000"/>
              <a:buFont typeface="+mj-lt"/>
              <a:buAutoNum type="arabicPeriod"/>
            </a:pPr>
            <a:r>
              <a:rPr lang="ru-RU" altLang="it-IT" sz="2000" dirty="0" smtClean="0"/>
              <a:t>Изучение характеристик жертв и преступников</a:t>
            </a:r>
            <a:endParaRPr lang="en-GB" altLang="it-IT" sz="2000" dirty="0"/>
          </a:p>
          <a:p>
            <a:pPr marL="457200" indent="-457200" algn="just">
              <a:spcBef>
                <a:spcPts val="600"/>
              </a:spcBef>
              <a:spcAft>
                <a:spcPts val="600"/>
              </a:spcAft>
              <a:buClr>
                <a:srgbClr val="FFFFFF"/>
              </a:buClr>
              <a:buSzPct val="100000"/>
              <a:buFont typeface="+mj-lt"/>
              <a:buAutoNum type="arabicPeriod"/>
            </a:pPr>
            <a:r>
              <a:rPr lang="ru-RU" altLang="it-IT" sz="2000" dirty="0" smtClean="0"/>
              <a:t>Изучение моделей преступления</a:t>
            </a:r>
            <a:endParaRPr lang="en-GB" altLang="it-IT" sz="2000" dirty="0"/>
          </a:p>
          <a:p>
            <a:pPr marL="457200" indent="-457200" algn="just">
              <a:spcBef>
                <a:spcPts val="600"/>
              </a:spcBef>
              <a:spcAft>
                <a:spcPts val="600"/>
              </a:spcAft>
              <a:buClr>
                <a:srgbClr val="FFFFFF"/>
              </a:buClr>
              <a:buSzPct val="100000"/>
              <a:buFont typeface="+mj-lt"/>
              <a:buAutoNum type="arabicPeriod"/>
            </a:pPr>
            <a:r>
              <a:rPr lang="ru-RU" altLang="it-IT" sz="2000" dirty="0" smtClean="0"/>
              <a:t>Выявление соучастников и организаторов преступления</a:t>
            </a:r>
            <a:endParaRPr lang="en-US" altLang="it-IT" sz="2000" dirty="0"/>
          </a:p>
        </p:txBody>
      </p:sp>
    </p:spTree>
    <p:extLst>
      <p:ext uri="{BB962C8B-B14F-4D97-AF65-F5344CB8AC3E}">
        <p14:creationId xmlns:p14="http://schemas.microsoft.com/office/powerpoint/2010/main" val="1676375331"/>
      </p:ext>
    </p:extLst>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3568" y="692696"/>
            <a:ext cx="7772400" cy="1143000"/>
          </a:xfrm>
        </p:spPr>
        <p:txBody>
          <a:bodyPr vert="horz" anchor="ctr">
            <a:normAutofit/>
          </a:bodyPr>
          <a:lstStyle/>
          <a:p>
            <a:pPr algn="ctr"/>
            <a:r>
              <a:rPr lang="ru-RU" altLang="it-IT" sz="2800" dirty="0" smtClean="0"/>
              <a:t>Индикаторы операционного использования </a:t>
            </a:r>
            <a:r>
              <a:rPr lang="en-GB" altLang="it-IT" sz="2800" dirty="0" smtClean="0"/>
              <a:t>– </a:t>
            </a:r>
            <a:r>
              <a:rPr lang="ru-RU" altLang="it-IT" sz="2800" dirty="0" smtClean="0"/>
              <a:t>Примеры</a:t>
            </a:r>
            <a:endParaRPr lang="en-US" altLang="it-IT" sz="2800" dirty="0"/>
          </a:p>
        </p:txBody>
      </p:sp>
      <p:sp>
        <p:nvSpPr>
          <p:cNvPr id="4099" name="Rectangle 3"/>
          <p:cNvSpPr>
            <a:spLocks noGrp="1" noChangeArrowheads="1"/>
          </p:cNvSpPr>
          <p:nvPr>
            <p:ph type="body" idx="1"/>
          </p:nvPr>
        </p:nvSpPr>
        <p:spPr>
          <a:xfrm>
            <a:off x="395536" y="4725144"/>
            <a:ext cx="8153400" cy="150810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buNone/>
            </a:pPr>
            <a:r>
              <a:rPr lang="ru-RU" altLang="it-IT" sz="2000" dirty="0" smtClean="0"/>
              <a:t>Также информация о </a:t>
            </a:r>
            <a:r>
              <a:rPr lang="ru-RU" altLang="it-IT" sz="2000" b="1" dirty="0" smtClean="0">
                <a:solidFill>
                  <a:srgbClr val="316549"/>
                </a:solidFill>
              </a:rPr>
              <a:t>месте</a:t>
            </a:r>
            <a:r>
              <a:rPr lang="en-GB" altLang="it-IT" sz="2000" dirty="0" smtClean="0"/>
              <a:t> </a:t>
            </a:r>
            <a:r>
              <a:rPr lang="ru-RU" altLang="it-IT" sz="2000" dirty="0" smtClean="0"/>
              <a:t>совершения преступления</a:t>
            </a:r>
            <a:r>
              <a:rPr lang="en-GB" altLang="it-IT" sz="2000" dirty="0" smtClean="0"/>
              <a:t>:</a:t>
            </a:r>
            <a:endParaRPr lang="en-GB" altLang="it-IT" sz="2000" dirty="0"/>
          </a:p>
          <a:p>
            <a:pPr marL="285750" indent="-285750">
              <a:buFont typeface="Wingdings" panose="05000000000000000000" pitchFamily="2" charset="2"/>
              <a:buChar char="ü"/>
            </a:pPr>
            <a:r>
              <a:rPr lang="ru-RU" sz="2000" dirty="0" smtClean="0"/>
              <a:t>общественное место </a:t>
            </a:r>
            <a:r>
              <a:rPr lang="en-GB" sz="2000" dirty="0" smtClean="0"/>
              <a:t>(</a:t>
            </a:r>
            <a:r>
              <a:rPr lang="ru-RU" sz="2000" dirty="0" smtClean="0"/>
              <a:t>улица</a:t>
            </a:r>
            <a:r>
              <a:rPr lang="en-GB" sz="2000" dirty="0" smtClean="0"/>
              <a:t>, </a:t>
            </a:r>
            <a:r>
              <a:rPr lang="ru-RU" sz="2000" dirty="0" smtClean="0"/>
              <a:t>парк</a:t>
            </a:r>
            <a:r>
              <a:rPr lang="en-GB" sz="2000" dirty="0" smtClean="0"/>
              <a:t>, </a:t>
            </a:r>
            <a:r>
              <a:rPr lang="ru-RU" sz="2000" dirty="0" err="1" smtClean="0"/>
              <a:t>др</a:t>
            </a:r>
            <a:r>
              <a:rPr lang="en-GB" sz="2000" dirty="0" smtClean="0"/>
              <a:t>.)</a:t>
            </a:r>
            <a:endParaRPr lang="en-GB" sz="2000" dirty="0"/>
          </a:p>
          <a:p>
            <a:pPr marL="285750" indent="-285750">
              <a:buFont typeface="Wingdings" panose="05000000000000000000" pitchFamily="2" charset="2"/>
              <a:buChar char="ü"/>
            </a:pPr>
            <a:r>
              <a:rPr lang="ru-RU" sz="2000" dirty="0" smtClean="0"/>
              <a:t>частное место </a:t>
            </a:r>
            <a:r>
              <a:rPr lang="en-GB" sz="2000" dirty="0" smtClean="0"/>
              <a:t>(</a:t>
            </a:r>
            <a:r>
              <a:rPr lang="ru-RU" sz="2000" dirty="0" smtClean="0"/>
              <a:t>дом</a:t>
            </a:r>
            <a:r>
              <a:rPr lang="en-GB" sz="2000" dirty="0" smtClean="0"/>
              <a:t>, </a:t>
            </a:r>
            <a:r>
              <a:rPr lang="ru-RU" sz="2000" dirty="0" smtClean="0"/>
              <a:t>офис</a:t>
            </a:r>
            <a:r>
              <a:rPr lang="en-GB" sz="2000" dirty="0" smtClean="0"/>
              <a:t>, </a:t>
            </a:r>
            <a:r>
              <a:rPr lang="ru-RU" sz="2000" dirty="0" err="1" smtClean="0"/>
              <a:t>др</a:t>
            </a:r>
            <a:r>
              <a:rPr lang="en-GB" sz="2000" dirty="0" smtClean="0"/>
              <a:t>.)</a:t>
            </a:r>
            <a:endParaRPr lang="en-GB" sz="2000" dirty="0"/>
          </a:p>
          <a:p>
            <a:pPr marL="285750" indent="-285750">
              <a:buFont typeface="Wingdings" panose="05000000000000000000" pitchFamily="2" charset="2"/>
              <a:buChar char="ü"/>
            </a:pPr>
            <a:r>
              <a:rPr lang="ru-RU" sz="2000" dirty="0" smtClean="0"/>
              <a:t>приближенность к шоссе, магистралям</a:t>
            </a:r>
            <a:r>
              <a:rPr lang="en-GB" sz="2000" dirty="0" smtClean="0"/>
              <a:t>, </a:t>
            </a:r>
            <a:r>
              <a:rPr lang="ru-RU" sz="2000" dirty="0" err="1" smtClean="0"/>
              <a:t>др</a:t>
            </a:r>
            <a:r>
              <a:rPr lang="en-GB" sz="2000" dirty="0" smtClean="0"/>
              <a:t>.</a:t>
            </a:r>
            <a:endParaRPr lang="en-GB" sz="2000" dirty="0"/>
          </a:p>
        </p:txBody>
      </p:sp>
      <p:graphicFrame>
        <p:nvGraphicFramePr>
          <p:cNvPr id="5" name="Group 54"/>
          <p:cNvGraphicFramePr>
            <a:graphicFrameLocks/>
          </p:cNvGraphicFramePr>
          <p:nvPr>
            <p:extLst>
              <p:ext uri="{D42A27DB-BD31-4B8C-83A1-F6EECF244321}">
                <p14:modId xmlns:p14="http://schemas.microsoft.com/office/powerpoint/2010/main" val="658348877"/>
              </p:ext>
            </p:extLst>
          </p:nvPr>
        </p:nvGraphicFramePr>
        <p:xfrm>
          <a:off x="323528" y="1772816"/>
          <a:ext cx="8496944" cy="2880320"/>
        </p:xfrm>
        <a:graphic>
          <a:graphicData uri="http://schemas.openxmlformats.org/drawingml/2006/table">
            <a:tbl>
              <a:tblPr/>
              <a:tblGrid>
                <a:gridCol w="3960440"/>
                <a:gridCol w="2375001"/>
                <a:gridCol w="2161503"/>
              </a:tblGrid>
              <a:tr h="160015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kern="1200" cap="none" normalizeH="0" baseline="0" dirty="0" smtClean="0">
                          <a:ln>
                            <a:noFill/>
                          </a:ln>
                          <a:solidFill>
                            <a:srgbClr val="FFFFFF"/>
                          </a:solidFill>
                          <a:effectLst/>
                          <a:latin typeface="+mn-lt"/>
                          <a:ea typeface="+mn-ea"/>
                          <a:cs typeface="Arial" charset="0"/>
                        </a:rPr>
                        <a:t>Персональные характеристики </a:t>
                      </a:r>
                      <a:r>
                        <a:rPr kumimoji="0" lang="en-US" sz="2000" b="1" i="0" u="none" strike="noStrike" kern="1200" cap="none" normalizeH="0" baseline="0" dirty="0" smtClean="0">
                          <a:ln>
                            <a:noFill/>
                          </a:ln>
                          <a:solidFill>
                            <a:srgbClr val="FFFFFF"/>
                          </a:solidFill>
                          <a:effectLst/>
                          <a:latin typeface="+mn-lt"/>
                          <a:ea typeface="+mn-ea"/>
                          <a:cs typeface="Arial" charset="0"/>
                        </a:rPr>
                        <a:t>(</a:t>
                      </a:r>
                      <a:r>
                        <a:rPr kumimoji="0" lang="ru-RU" sz="2000" b="1" i="0" u="none" strike="noStrike" kern="1200" cap="none" normalizeH="0" baseline="0" dirty="0" smtClean="0">
                          <a:ln>
                            <a:noFill/>
                          </a:ln>
                          <a:solidFill>
                            <a:srgbClr val="FFFFFF"/>
                          </a:solidFill>
                          <a:effectLst/>
                          <a:latin typeface="+mn-lt"/>
                          <a:ea typeface="+mn-ea"/>
                          <a:cs typeface="Arial" charset="0"/>
                        </a:rPr>
                        <a:t>пол</a:t>
                      </a:r>
                      <a:r>
                        <a:rPr kumimoji="0" lang="en-US" sz="2000" b="1" i="0" u="none" strike="noStrike" kern="1200" cap="none" normalizeH="0" baseline="0" dirty="0" smtClean="0">
                          <a:ln>
                            <a:noFill/>
                          </a:ln>
                          <a:solidFill>
                            <a:srgbClr val="FFFFFF"/>
                          </a:solidFill>
                          <a:effectLst/>
                          <a:latin typeface="+mn-lt"/>
                          <a:ea typeface="+mn-ea"/>
                          <a:cs typeface="Arial" charset="0"/>
                        </a:rPr>
                        <a:t>, </a:t>
                      </a:r>
                      <a:r>
                        <a:rPr kumimoji="0" lang="ru-RU" sz="2000" b="1" i="0" u="none" strike="noStrike" kern="1200" cap="none" normalizeH="0" baseline="0" dirty="0" smtClean="0">
                          <a:ln>
                            <a:noFill/>
                          </a:ln>
                          <a:solidFill>
                            <a:srgbClr val="FFFFFF"/>
                          </a:solidFill>
                          <a:effectLst/>
                          <a:latin typeface="+mn-lt"/>
                          <a:ea typeface="+mn-ea"/>
                          <a:cs typeface="Arial" charset="0"/>
                        </a:rPr>
                        <a:t>возраст</a:t>
                      </a:r>
                      <a:r>
                        <a:rPr kumimoji="0" lang="en-US" sz="2000" b="1" i="0" u="none" strike="noStrike" kern="1200" cap="none" normalizeH="0" baseline="0" dirty="0" smtClean="0">
                          <a:ln>
                            <a:noFill/>
                          </a:ln>
                          <a:solidFill>
                            <a:srgbClr val="FFFFFF"/>
                          </a:solidFill>
                          <a:effectLst/>
                          <a:latin typeface="+mn-lt"/>
                          <a:ea typeface="+mn-ea"/>
                          <a:cs typeface="Arial" charset="0"/>
                        </a:rPr>
                        <a:t>, </a:t>
                      </a:r>
                      <a:r>
                        <a:rPr kumimoji="0" lang="ru-RU" sz="2000" b="1" i="0" u="none" strike="noStrike" kern="1200" cap="none" normalizeH="0" baseline="0" dirty="0" smtClean="0">
                          <a:ln>
                            <a:noFill/>
                          </a:ln>
                          <a:solidFill>
                            <a:srgbClr val="FFFFFF"/>
                          </a:solidFill>
                          <a:effectLst/>
                          <a:latin typeface="+mn-lt"/>
                          <a:ea typeface="+mn-ea"/>
                          <a:cs typeface="Arial" charset="0"/>
                        </a:rPr>
                        <a:t>гражданство</a:t>
                      </a:r>
                      <a:r>
                        <a:rPr kumimoji="0" lang="en-US" sz="2000" b="1" i="0" u="none" strike="noStrike" kern="1200" cap="none" normalizeH="0" baseline="0" dirty="0" smtClean="0">
                          <a:ln>
                            <a:noFill/>
                          </a:ln>
                          <a:solidFill>
                            <a:srgbClr val="FFFFFF"/>
                          </a:solidFill>
                          <a:effectLst/>
                          <a:latin typeface="+mn-lt"/>
                          <a:ea typeface="+mn-ea"/>
                          <a:cs typeface="Arial" charset="0"/>
                        </a:rPr>
                        <a:t>, </a:t>
                      </a:r>
                      <a:r>
                        <a:rPr kumimoji="0" lang="ru-RU" sz="2000" b="1" i="0" u="none" strike="noStrike" kern="1200" cap="none" normalizeH="0" baseline="0" dirty="0" smtClean="0">
                          <a:ln>
                            <a:noFill/>
                          </a:ln>
                          <a:solidFill>
                            <a:srgbClr val="FFFFFF"/>
                          </a:solidFill>
                          <a:effectLst/>
                          <a:latin typeface="+mn-lt"/>
                          <a:ea typeface="+mn-ea"/>
                          <a:cs typeface="Arial" charset="0"/>
                        </a:rPr>
                        <a:t>национальность</a:t>
                      </a:r>
                      <a:r>
                        <a:rPr kumimoji="0" lang="en-US" sz="2000" b="1" i="0" u="none" strike="noStrike" kern="1200" cap="none" normalizeH="0" baseline="0" dirty="0" smtClean="0">
                          <a:ln>
                            <a:noFill/>
                          </a:ln>
                          <a:solidFill>
                            <a:srgbClr val="FFFFFF"/>
                          </a:solidFill>
                          <a:effectLst/>
                          <a:latin typeface="+mn-lt"/>
                          <a:ea typeface="+mn-ea"/>
                          <a:cs typeface="Arial" charset="0"/>
                        </a:rPr>
                        <a:t>, </a:t>
                      </a:r>
                      <a:r>
                        <a:rPr kumimoji="0" lang="ru-RU" sz="2000" b="1" i="0" u="none" strike="noStrike" kern="1200" cap="none" normalizeH="0" baseline="0" dirty="0" smtClean="0">
                          <a:ln>
                            <a:noFill/>
                          </a:ln>
                          <a:solidFill>
                            <a:srgbClr val="FFFFFF"/>
                          </a:solidFill>
                          <a:effectLst/>
                          <a:latin typeface="+mn-lt"/>
                          <a:ea typeface="+mn-ea"/>
                          <a:cs typeface="Arial" charset="0"/>
                        </a:rPr>
                        <a:t>материальное и</a:t>
                      </a:r>
                      <a:r>
                        <a:rPr kumimoji="0" lang="en-US" sz="2000" b="1" i="0" u="none" strike="noStrike" kern="1200" cap="none" normalizeH="0" baseline="0" dirty="0" smtClean="0">
                          <a:ln>
                            <a:noFill/>
                          </a:ln>
                          <a:solidFill>
                            <a:srgbClr val="FFFFFF"/>
                          </a:solidFill>
                          <a:effectLst/>
                          <a:latin typeface="+mn-lt"/>
                          <a:ea typeface="+mn-ea"/>
                          <a:cs typeface="Arial" charset="0"/>
                        </a:rPr>
                        <a:t> </a:t>
                      </a:r>
                      <a:r>
                        <a:rPr kumimoji="0" lang="ru-RU" sz="2000" b="1" i="0" u="none" strike="noStrike" kern="1200" cap="none" normalizeH="0" baseline="0" dirty="0" smtClean="0">
                          <a:ln>
                            <a:noFill/>
                          </a:ln>
                          <a:solidFill>
                            <a:srgbClr val="FFFFFF"/>
                          </a:solidFill>
                          <a:effectLst/>
                          <a:latin typeface="+mn-lt"/>
                          <a:ea typeface="+mn-ea"/>
                          <a:cs typeface="Arial" charset="0"/>
                        </a:rPr>
                        <a:t>семейное положение</a:t>
                      </a:r>
                      <a:r>
                        <a:rPr kumimoji="0" lang="en-US" sz="2000" b="1" i="0" u="none" strike="noStrike" kern="1200" cap="none" normalizeH="0" baseline="0" dirty="0" smtClean="0">
                          <a:ln>
                            <a:noFill/>
                          </a:ln>
                          <a:solidFill>
                            <a:srgbClr val="FFFFFF"/>
                          </a:solidFill>
                          <a:effectLst/>
                          <a:latin typeface="+mn-lt"/>
                          <a:ea typeface="+mn-ea"/>
                          <a:cs typeface="Arial" charset="0"/>
                        </a:rPr>
                        <a:t>, </a:t>
                      </a:r>
                      <a:r>
                        <a:rPr kumimoji="0" lang="ru-RU" sz="2000" b="1" i="0" u="none" strike="noStrike" kern="1200" cap="none" normalizeH="0" baseline="0" dirty="0" err="1" smtClean="0">
                          <a:ln>
                            <a:noFill/>
                          </a:ln>
                          <a:solidFill>
                            <a:srgbClr val="FFFFFF"/>
                          </a:solidFill>
                          <a:effectLst/>
                          <a:latin typeface="+mn-lt"/>
                          <a:ea typeface="+mn-ea"/>
                          <a:cs typeface="Arial" charset="0"/>
                        </a:rPr>
                        <a:t>др</a:t>
                      </a:r>
                      <a:r>
                        <a:rPr kumimoji="0" lang="en-US" sz="2000" b="1" i="0" u="none" strike="noStrike" kern="1200" cap="none" normalizeH="0" baseline="0" dirty="0" smtClean="0">
                          <a:ln>
                            <a:noFill/>
                          </a:ln>
                          <a:solidFill>
                            <a:srgbClr val="FFFFFF"/>
                          </a:solidFill>
                          <a:effectLst/>
                          <a:latin typeface="+mn-lt"/>
                          <a:ea typeface="+mn-ea"/>
                          <a:cs typeface="Arial" charset="0"/>
                        </a:rPr>
                        <a:t>.)</a:t>
                      </a:r>
                    </a:p>
                  </a:txBody>
                  <a:tcPr marT="45726" marB="45726"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8926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kern="1200" cap="none" normalizeH="0" baseline="0" dirty="0" smtClean="0">
                          <a:ln>
                            <a:noFill/>
                          </a:ln>
                          <a:solidFill>
                            <a:srgbClr val="FFFFFF"/>
                          </a:solidFill>
                          <a:effectLst/>
                          <a:latin typeface="+mn-lt"/>
                          <a:ea typeface="+mn-ea"/>
                          <a:cs typeface="Arial" charset="0"/>
                        </a:rPr>
                        <a:t>Взаимоотношения жертва-преступник</a:t>
                      </a:r>
                      <a:endParaRPr kumimoji="0" lang="en-US" sz="2000" b="1"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8926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FFFF"/>
                          </a:solidFill>
                          <a:effectLst/>
                          <a:latin typeface="+mn-lt"/>
                          <a:cs typeface="Arial" charset="0"/>
                        </a:rPr>
                        <a:t>Рецидивизм</a:t>
                      </a:r>
                      <a:endParaRPr kumimoji="0" lang="en-US" sz="20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89269"/>
                    </a:solidFill>
                  </a:tcPr>
                </a:tc>
              </a:tr>
              <a:tr h="6385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rgbClr val="FFFFFF"/>
                          </a:solidFill>
                          <a:effectLst/>
                          <a:latin typeface="+mn-lt"/>
                          <a:cs typeface="Arial" charset="0"/>
                        </a:rPr>
                        <a:t>Преступники</a:t>
                      </a:r>
                      <a:endParaRPr kumimoji="0" lang="en-US" sz="1800" b="0"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rgbClr val="FFFFFF"/>
                          </a:solidFill>
                          <a:effectLst/>
                          <a:latin typeface="+mn-lt"/>
                          <a:cs typeface="Arial" charset="0"/>
                        </a:rPr>
                        <a:t>Преступники</a:t>
                      </a:r>
                      <a:endParaRPr kumimoji="0" lang="en-US" sz="1800" b="0"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rgbClr val="FFFFFF"/>
                          </a:solidFill>
                          <a:effectLst/>
                          <a:latin typeface="+mn-lt"/>
                          <a:cs typeface="Arial" charset="0"/>
                        </a:rPr>
                        <a:t>Преступники</a:t>
                      </a:r>
                      <a:endParaRPr kumimoji="0" lang="en-US" sz="1800" b="0"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16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kern="1200" cap="none" normalizeH="0" baseline="0" dirty="0" smtClean="0">
                          <a:ln>
                            <a:noFill/>
                          </a:ln>
                          <a:solidFill>
                            <a:srgbClr val="FFFFFF"/>
                          </a:solidFill>
                          <a:effectLst/>
                          <a:latin typeface="+mn-lt"/>
                          <a:ea typeface="+mn-ea"/>
                          <a:cs typeface="Arial" charset="0"/>
                        </a:rPr>
                        <a:t>Жертвы</a:t>
                      </a: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kern="1200" cap="none" normalizeH="0" baseline="0" dirty="0" smtClean="0">
                          <a:ln>
                            <a:noFill/>
                          </a:ln>
                          <a:solidFill>
                            <a:srgbClr val="FFFFFF"/>
                          </a:solidFill>
                          <a:effectLst/>
                          <a:latin typeface="+mn-lt"/>
                          <a:ea typeface="+mn-ea"/>
                          <a:cs typeface="Arial" charset="0"/>
                        </a:rPr>
                        <a:t>Жертвы</a:t>
                      </a: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817510601"/>
      </p:ext>
    </p:extLst>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773832"/>
            <a:ext cx="7772400" cy="1143000"/>
          </a:xfrm>
        </p:spPr>
        <p:txBody>
          <a:bodyPr vert="horz" anchor="ctr">
            <a:normAutofit/>
          </a:bodyPr>
          <a:lstStyle/>
          <a:p>
            <a:pPr algn="ctr"/>
            <a:r>
              <a:rPr lang="ru-RU" altLang="it-IT" sz="2800" dirty="0" smtClean="0"/>
              <a:t>Управленческое </a:t>
            </a:r>
            <a:r>
              <a:rPr lang="ru-RU" altLang="it-IT" sz="2800" dirty="0"/>
              <a:t>использование </a:t>
            </a:r>
            <a:br>
              <a:rPr lang="ru-RU" altLang="it-IT" sz="2800" dirty="0"/>
            </a:br>
            <a:r>
              <a:rPr lang="ru-RU" altLang="it-IT" sz="2800" dirty="0"/>
              <a:t>уголовной статистики</a:t>
            </a:r>
            <a:endParaRPr lang="en-US" altLang="it-IT" sz="2800" dirty="0"/>
          </a:p>
        </p:txBody>
      </p:sp>
      <p:sp>
        <p:nvSpPr>
          <p:cNvPr id="4099" name="Rectangle 3"/>
          <p:cNvSpPr>
            <a:spLocks noGrp="1" noChangeArrowheads="1"/>
          </p:cNvSpPr>
          <p:nvPr>
            <p:ph type="body" idx="1"/>
          </p:nvPr>
        </p:nvSpPr>
        <p:spPr>
          <a:xfrm>
            <a:off x="612648" y="2416239"/>
            <a:ext cx="8153400" cy="240065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57200" indent="-457200" algn="just">
              <a:spcBef>
                <a:spcPts val="600"/>
              </a:spcBef>
              <a:spcAft>
                <a:spcPts val="600"/>
              </a:spcAft>
              <a:buClr>
                <a:srgbClr val="FFFFFF"/>
              </a:buClr>
              <a:buSzPct val="100000"/>
              <a:buFont typeface="+mj-lt"/>
              <a:buAutoNum type="arabicPeriod"/>
            </a:pPr>
            <a:r>
              <a:rPr lang="ru-RU" altLang="it-IT" sz="2000" dirty="0" smtClean="0"/>
              <a:t>Измерение объема работы и ресурсов</a:t>
            </a:r>
            <a:r>
              <a:rPr lang="en-GB" altLang="it-IT" sz="2000" dirty="0" smtClean="0"/>
              <a:t>, </a:t>
            </a:r>
            <a:r>
              <a:rPr lang="ru-RU" altLang="it-IT" sz="2000" dirty="0" smtClean="0"/>
              <a:t>особенно человеческих</a:t>
            </a:r>
            <a:endParaRPr lang="en-GB" altLang="it-IT" sz="2000" dirty="0"/>
          </a:p>
          <a:p>
            <a:pPr marL="457200" indent="-457200" algn="just">
              <a:spcBef>
                <a:spcPts val="600"/>
              </a:spcBef>
              <a:spcAft>
                <a:spcPts val="600"/>
              </a:spcAft>
              <a:buClr>
                <a:srgbClr val="FFFFFF"/>
              </a:buClr>
              <a:buSzPct val="100000"/>
              <a:buFont typeface="+mj-lt"/>
              <a:buAutoNum type="arabicPeriod"/>
            </a:pPr>
            <a:r>
              <a:rPr lang="ru-RU" altLang="it-IT" sz="2000" dirty="0" smtClean="0"/>
              <a:t>Измерение результатов работы учреждения </a:t>
            </a:r>
            <a:r>
              <a:rPr lang="en-GB" altLang="it-IT" sz="2000" dirty="0" smtClean="0"/>
              <a:t>(</a:t>
            </a:r>
            <a:r>
              <a:rPr lang="ru-RU" altLang="it-IT" sz="2000" dirty="0" smtClean="0"/>
              <a:t>напр., раскрытие преступлений</a:t>
            </a:r>
            <a:r>
              <a:rPr lang="en-GB" altLang="it-IT" sz="2000" dirty="0" smtClean="0"/>
              <a:t>)</a:t>
            </a:r>
            <a:endParaRPr lang="en-GB" altLang="it-IT" sz="2000" dirty="0"/>
          </a:p>
          <a:p>
            <a:pPr marL="457200" indent="-457200" algn="just">
              <a:spcBef>
                <a:spcPts val="600"/>
              </a:spcBef>
              <a:spcAft>
                <a:spcPts val="600"/>
              </a:spcAft>
              <a:buClr>
                <a:srgbClr val="FFFFFF"/>
              </a:buClr>
              <a:buSzPct val="100000"/>
              <a:buFont typeface="+mj-lt"/>
              <a:buAutoNum type="arabicPeriod"/>
            </a:pPr>
            <a:r>
              <a:rPr lang="ru-RU" altLang="it-IT" sz="2000" dirty="0" smtClean="0"/>
              <a:t>Измерение не выполненной работы </a:t>
            </a:r>
            <a:r>
              <a:rPr lang="en-GB" altLang="it-IT" sz="2000" dirty="0" smtClean="0"/>
              <a:t>(</a:t>
            </a:r>
            <a:r>
              <a:rPr lang="ru-RU" altLang="it-IT" sz="2000" dirty="0" smtClean="0"/>
              <a:t>напр.,</a:t>
            </a:r>
            <a:r>
              <a:rPr lang="en-GB" altLang="it-IT" sz="2000" dirty="0" smtClean="0"/>
              <a:t> </a:t>
            </a:r>
            <a:r>
              <a:rPr lang="ru-RU" altLang="it-IT" sz="2000" dirty="0" smtClean="0"/>
              <a:t>затягивание дел</a:t>
            </a:r>
            <a:r>
              <a:rPr lang="en-GB" altLang="it-IT" sz="2000" dirty="0" smtClean="0"/>
              <a:t>)</a:t>
            </a:r>
            <a:endParaRPr lang="en-GB" altLang="it-IT" sz="2000" dirty="0"/>
          </a:p>
          <a:p>
            <a:pPr marL="457200" indent="-457200" algn="just">
              <a:spcBef>
                <a:spcPts val="600"/>
              </a:spcBef>
              <a:spcAft>
                <a:spcPts val="600"/>
              </a:spcAft>
              <a:buClr>
                <a:srgbClr val="FFFFFF"/>
              </a:buClr>
              <a:buSzPct val="100000"/>
              <a:buFont typeface="+mj-lt"/>
              <a:buAutoNum type="arabicPeriod"/>
            </a:pPr>
            <a:r>
              <a:rPr lang="ru-RU" altLang="it-IT" sz="2000" dirty="0" smtClean="0"/>
              <a:t>Статистика по каждому географическому региону страны, с целью отразить равноценный охват услугами</a:t>
            </a:r>
            <a:endParaRPr lang="en-GB" altLang="it-IT" sz="2000" dirty="0"/>
          </a:p>
        </p:txBody>
      </p:sp>
      <p:sp>
        <p:nvSpPr>
          <p:cNvPr id="2" name="Rettangolo 1"/>
          <p:cNvSpPr/>
          <p:nvPr/>
        </p:nvSpPr>
        <p:spPr>
          <a:xfrm>
            <a:off x="8923774" y="6444044"/>
            <a:ext cx="184730" cy="338554"/>
          </a:xfrm>
          <a:prstGeom prst="rect">
            <a:avLst/>
          </a:prstGeom>
        </p:spPr>
        <p:txBody>
          <a:bodyPr wrap="none">
            <a:spAutoFit/>
          </a:bodyPr>
          <a:lstStyle/>
          <a:p>
            <a:pPr marL="0" lvl="1" algn="r">
              <a:spcBef>
                <a:spcPts val="1200"/>
              </a:spcBef>
              <a:buClr>
                <a:srgbClr val="316549"/>
              </a:buClr>
            </a:pPr>
            <a:endParaRPr lang="it-IT" altLang="it-IT" sz="1600" i="1" dirty="0">
              <a:latin typeface="Palatino Linotype" panose="02040502050505030304" pitchFamily="18" charset="0"/>
            </a:endParaRPr>
          </a:p>
        </p:txBody>
      </p:sp>
    </p:spTree>
    <p:extLst>
      <p:ext uri="{BB962C8B-B14F-4D97-AF65-F5344CB8AC3E}">
        <p14:creationId xmlns:p14="http://schemas.microsoft.com/office/powerpoint/2010/main" val="2936376595"/>
      </p:ext>
    </p:extLst>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773832"/>
            <a:ext cx="7772400" cy="710952"/>
          </a:xfrm>
        </p:spPr>
        <p:txBody>
          <a:bodyPr vert="horz" anchor="ctr">
            <a:normAutofit/>
          </a:bodyPr>
          <a:lstStyle/>
          <a:p>
            <a:pPr algn="ctr"/>
            <a:r>
              <a:rPr lang="ru-RU" altLang="it-IT" sz="2800" dirty="0" smtClean="0"/>
              <a:t>Статистика объема работы и ресурсов</a:t>
            </a:r>
            <a:endParaRPr lang="en-US" altLang="it-IT" sz="2800" dirty="0"/>
          </a:p>
        </p:txBody>
      </p:sp>
      <p:sp>
        <p:nvSpPr>
          <p:cNvPr id="2" name="Rettangolo 1"/>
          <p:cNvSpPr/>
          <p:nvPr/>
        </p:nvSpPr>
        <p:spPr>
          <a:xfrm>
            <a:off x="8923774" y="6444044"/>
            <a:ext cx="184730" cy="338554"/>
          </a:xfrm>
          <a:prstGeom prst="rect">
            <a:avLst/>
          </a:prstGeom>
        </p:spPr>
        <p:txBody>
          <a:bodyPr wrap="none">
            <a:spAutoFit/>
          </a:bodyPr>
          <a:lstStyle/>
          <a:p>
            <a:pPr marL="0" lvl="1" algn="r">
              <a:spcBef>
                <a:spcPts val="1200"/>
              </a:spcBef>
              <a:buClr>
                <a:srgbClr val="316549"/>
              </a:buClr>
            </a:pPr>
            <a:endParaRPr lang="it-IT" altLang="it-IT" sz="1600" i="1" dirty="0">
              <a:latin typeface="Palatino Linotype" panose="02040502050505030304" pitchFamily="18" charset="0"/>
            </a:endParaRPr>
          </a:p>
        </p:txBody>
      </p:sp>
      <p:graphicFrame>
        <p:nvGraphicFramePr>
          <p:cNvPr id="9" name="Group 54"/>
          <p:cNvGraphicFramePr>
            <a:graphicFrameLocks/>
          </p:cNvGraphicFramePr>
          <p:nvPr>
            <p:extLst>
              <p:ext uri="{D42A27DB-BD31-4B8C-83A1-F6EECF244321}">
                <p14:modId xmlns:p14="http://schemas.microsoft.com/office/powerpoint/2010/main" val="414519064"/>
              </p:ext>
            </p:extLst>
          </p:nvPr>
        </p:nvGraphicFramePr>
        <p:xfrm>
          <a:off x="683568" y="1556793"/>
          <a:ext cx="8064896" cy="5267167"/>
        </p:xfrm>
        <a:graphic>
          <a:graphicData uri="http://schemas.openxmlformats.org/drawingml/2006/table">
            <a:tbl>
              <a:tblPr/>
              <a:tblGrid>
                <a:gridCol w="1800200"/>
                <a:gridCol w="3888432"/>
                <a:gridCol w="2376264"/>
              </a:tblGrid>
              <a:tr h="695107">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rgbClr val="FFFFFF"/>
                          </a:solidFill>
                          <a:effectLst/>
                          <a:latin typeface="+mn-lt"/>
                          <a:cs typeface="Arial" charset="0"/>
                        </a:rPr>
                        <a:t>Учреждение</a:t>
                      </a:r>
                      <a:endParaRPr kumimoji="0" lang="en-US" sz="24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489269"/>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rgbClr val="FFFFFF"/>
                          </a:solidFill>
                          <a:effectLst/>
                          <a:latin typeface="+mn-lt"/>
                          <a:cs typeface="Arial" charset="0"/>
                        </a:rPr>
                        <a:t>Объем работы</a:t>
                      </a:r>
                      <a:endParaRPr kumimoji="0" lang="en-US" sz="24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489269"/>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rgbClr val="FFFFFF"/>
                          </a:solidFill>
                          <a:effectLst/>
                          <a:latin typeface="+mn-lt"/>
                          <a:cs typeface="Arial" charset="0"/>
                        </a:rPr>
                        <a:t>Ресурсы</a:t>
                      </a:r>
                      <a:endParaRPr kumimoji="0" lang="en-US" sz="24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489269"/>
                    </a:solidFill>
                  </a:tcPr>
                </a:tc>
              </a:tr>
              <a:tr h="960508">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FFFF"/>
                          </a:solidFill>
                          <a:effectLst/>
                          <a:latin typeface="+mn-lt"/>
                          <a:cs typeface="Arial" charset="0"/>
                        </a:rPr>
                        <a:t>Полиция</a:t>
                      </a:r>
                      <a:endParaRPr kumimoji="0" lang="en-US" sz="20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cap="none" normalizeH="0" baseline="0" dirty="0" smtClean="0">
                          <a:ln>
                            <a:noFill/>
                          </a:ln>
                          <a:solidFill>
                            <a:srgbClr val="FFFFFF"/>
                          </a:solidFill>
                          <a:effectLst/>
                          <a:latin typeface="+mn-lt"/>
                          <a:cs typeface="Arial" charset="0"/>
                        </a:rPr>
                        <a:t>Зарегистрированные преступления</a:t>
                      </a:r>
                      <a:r>
                        <a:rPr kumimoji="0" lang="en-GB" sz="1800" b="0" i="0" u="none" strike="noStrike" cap="none" normalizeH="0" baseline="0" dirty="0" smtClean="0">
                          <a:ln>
                            <a:noFill/>
                          </a:ln>
                          <a:solidFill>
                            <a:srgbClr val="FFFFFF"/>
                          </a:solidFill>
                          <a:effectLst/>
                          <a:latin typeface="+mn-lt"/>
                          <a:cs typeface="Arial" charset="0"/>
                        </a:rPr>
                        <a:t>, </a:t>
                      </a:r>
                      <a:r>
                        <a:rPr kumimoji="0" lang="ru-RU" sz="1800" b="0" i="0" u="none" strike="noStrike" cap="none" normalizeH="0" baseline="0" dirty="0" smtClean="0">
                          <a:ln>
                            <a:noFill/>
                          </a:ln>
                          <a:solidFill>
                            <a:srgbClr val="FFFFFF"/>
                          </a:solidFill>
                          <a:effectLst/>
                          <a:latin typeface="+mn-lt"/>
                          <a:cs typeface="Arial" charset="0"/>
                        </a:rPr>
                        <a:t>по видам</a:t>
                      </a:r>
                      <a:endParaRPr kumimoji="0" lang="en-GB" sz="1800" b="0" i="0" u="none" strike="noStrike" cap="none" normalizeH="0" baseline="0" dirty="0" smtClean="0">
                        <a:ln>
                          <a:noFill/>
                        </a:ln>
                        <a:solidFill>
                          <a:srgbClr val="FFFFFF"/>
                        </a:solidFill>
                        <a:effectLst/>
                        <a:latin typeface="+mn-lt"/>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cap="none" normalizeH="0" baseline="0" dirty="0" smtClean="0">
                          <a:ln>
                            <a:noFill/>
                          </a:ln>
                          <a:solidFill>
                            <a:srgbClr val="FFFFFF"/>
                          </a:solidFill>
                          <a:effectLst/>
                          <a:latin typeface="+mn-lt"/>
                          <a:cs typeface="Arial" charset="0"/>
                        </a:rPr>
                        <a:t>Дорожные происшествия</a:t>
                      </a:r>
                      <a:endParaRPr kumimoji="0" lang="en-US" sz="1800" b="0"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Число сотрудников</a:t>
                      </a:r>
                      <a:endParaRPr kumimoji="0" lang="en-GB" sz="1800" b="0" i="0" u="none" strike="noStrike" kern="1200" cap="none" normalizeH="0" baseline="0" dirty="0" smtClean="0">
                        <a:ln>
                          <a:noFill/>
                        </a:ln>
                        <a:solidFill>
                          <a:srgbClr val="FFFFFF"/>
                        </a:solidFill>
                        <a:effectLst/>
                        <a:latin typeface="+mn-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Расходы</a:t>
                      </a: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688669">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FFFF"/>
                          </a:solidFill>
                          <a:effectLst/>
                          <a:latin typeface="+mn-lt"/>
                          <a:cs typeface="Arial" charset="0"/>
                        </a:rPr>
                        <a:t>Прокуратура</a:t>
                      </a:r>
                      <a:endParaRPr kumimoji="0" lang="en-US" sz="20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Дела, направленные полицией</a:t>
                      </a:r>
                      <a:endParaRPr kumimoji="0" lang="en-GB" sz="1800" b="0" i="0" u="none" strike="noStrike" kern="1200" cap="none" normalizeH="0" baseline="0" dirty="0" smtClean="0">
                        <a:ln>
                          <a:noFill/>
                        </a:ln>
                        <a:solidFill>
                          <a:srgbClr val="FFFFFF"/>
                        </a:solidFill>
                        <a:effectLst/>
                        <a:latin typeface="+mn-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Дела, направленные в суд</a:t>
                      </a: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Число сотрудников</a:t>
                      </a:r>
                      <a:endParaRPr kumimoji="0" lang="en-GB" sz="1800" b="0" i="0" u="none" strike="noStrike" kern="1200" cap="none" normalizeH="0" baseline="0" dirty="0" smtClean="0">
                        <a:ln>
                          <a:noFill/>
                        </a:ln>
                        <a:solidFill>
                          <a:srgbClr val="FFFFFF"/>
                        </a:solidFill>
                        <a:effectLst/>
                        <a:latin typeface="+mj-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Расходы</a:t>
                      </a:r>
                      <a:endParaRPr kumimoji="0" lang="en-US" sz="1800" b="0" i="0" u="none" strike="noStrike" kern="1200" cap="none" normalizeH="0" baseline="0" dirty="0" smtClean="0">
                        <a:ln>
                          <a:noFill/>
                        </a:ln>
                        <a:solidFill>
                          <a:srgbClr val="FFFFFF"/>
                        </a:solidFill>
                        <a:effectLst/>
                        <a:latin typeface="+mj-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688669">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FFFF"/>
                          </a:solidFill>
                          <a:effectLst/>
                          <a:latin typeface="+mn-lt"/>
                          <a:cs typeface="Arial" charset="0"/>
                        </a:rPr>
                        <a:t>Суды</a:t>
                      </a:r>
                      <a:endParaRPr kumimoji="0" lang="en-US" sz="20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Число полученных дел</a:t>
                      </a:r>
                      <a:endParaRPr kumimoji="0" lang="en-GB" sz="1800" b="0" i="0" u="none" strike="noStrike" kern="1200" cap="none" normalizeH="0" baseline="0" dirty="0" smtClean="0">
                        <a:ln>
                          <a:noFill/>
                        </a:ln>
                        <a:solidFill>
                          <a:srgbClr val="FFFFFF"/>
                        </a:solidFill>
                        <a:effectLst/>
                        <a:latin typeface="+mn-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Число рассмотренных дел</a:t>
                      </a: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Число сотрудников</a:t>
                      </a:r>
                      <a:endParaRPr kumimoji="0" lang="en-GB" sz="1800" b="0" i="0" u="none" strike="noStrike" kern="1200" cap="none" normalizeH="0" baseline="0" dirty="0" smtClean="0">
                        <a:ln>
                          <a:noFill/>
                        </a:ln>
                        <a:solidFill>
                          <a:srgbClr val="FFFFFF"/>
                        </a:solidFill>
                        <a:effectLst/>
                        <a:latin typeface="+mj-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Расходы</a:t>
                      </a:r>
                      <a:endParaRPr kumimoji="0" lang="en-US" sz="1800" b="0" i="0" u="none" strike="noStrike" kern="1200" cap="none" normalizeH="0" baseline="0" dirty="0" smtClean="0">
                        <a:ln>
                          <a:noFill/>
                        </a:ln>
                        <a:solidFill>
                          <a:srgbClr val="FFFFFF"/>
                        </a:solidFill>
                        <a:effectLst/>
                        <a:latin typeface="+mj-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960508">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FFFF"/>
                          </a:solidFill>
                          <a:effectLst/>
                          <a:latin typeface="+mn-lt"/>
                          <a:cs typeface="Arial" charset="0"/>
                        </a:rPr>
                        <a:t>Служба пробации</a:t>
                      </a:r>
                      <a:endParaRPr kumimoji="0" lang="en-US" sz="20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Число дел, направленных судами</a:t>
                      </a:r>
                      <a:r>
                        <a:rPr kumimoji="0" lang="en-GB" sz="1800" b="0" i="0" u="none" strike="noStrike" kern="1200" cap="none" normalizeH="0" baseline="0" dirty="0" smtClean="0">
                          <a:ln>
                            <a:noFill/>
                          </a:ln>
                          <a:solidFill>
                            <a:srgbClr val="FFFFFF"/>
                          </a:solidFill>
                          <a:effectLst/>
                          <a:latin typeface="+mn-lt"/>
                          <a:ea typeface="+mn-ea"/>
                          <a:cs typeface="Arial" charset="0"/>
                        </a:rPr>
                        <a:t>, </a:t>
                      </a:r>
                      <a:r>
                        <a:rPr kumimoji="0" lang="ru-RU" sz="1800" b="0" i="0" u="none" strike="noStrike" kern="1200" cap="none" normalizeH="0" baseline="0" dirty="0" smtClean="0">
                          <a:ln>
                            <a:noFill/>
                          </a:ln>
                          <a:solidFill>
                            <a:srgbClr val="FFFFFF"/>
                          </a:solidFill>
                          <a:effectLst/>
                          <a:latin typeface="+mn-lt"/>
                          <a:ea typeface="+mn-ea"/>
                          <a:cs typeface="Arial" charset="0"/>
                        </a:rPr>
                        <a:t>по видам преступлений</a:t>
                      </a:r>
                      <a:endParaRPr kumimoji="0" lang="en-GB" sz="1800" b="0" i="0" u="none" strike="noStrike" kern="1200" cap="none" normalizeH="0" baseline="0" dirty="0" smtClean="0">
                        <a:ln>
                          <a:noFill/>
                        </a:ln>
                        <a:solidFill>
                          <a:srgbClr val="FFFFFF"/>
                        </a:solidFill>
                        <a:effectLst/>
                        <a:latin typeface="+mn-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Ордера на общественные работы</a:t>
                      </a: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Число сотрудников</a:t>
                      </a:r>
                      <a:endParaRPr kumimoji="0" lang="en-GB" sz="1800" b="0" i="0" u="none" strike="noStrike" kern="1200" cap="none" normalizeH="0" baseline="0" dirty="0" smtClean="0">
                        <a:ln>
                          <a:noFill/>
                        </a:ln>
                        <a:solidFill>
                          <a:srgbClr val="FFFFFF"/>
                        </a:solidFill>
                        <a:effectLst/>
                        <a:latin typeface="+mj-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Расходы</a:t>
                      </a:r>
                      <a:endParaRPr kumimoji="0" lang="en-US" sz="1800" b="0" i="0" u="none" strike="noStrike" kern="1200" cap="none" normalizeH="0" baseline="0" dirty="0" smtClean="0">
                        <a:ln>
                          <a:noFill/>
                        </a:ln>
                        <a:solidFill>
                          <a:srgbClr val="FFFFFF"/>
                        </a:solidFill>
                        <a:effectLst/>
                        <a:latin typeface="+mj-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1232346">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FFFF"/>
                          </a:solidFill>
                          <a:effectLst/>
                          <a:latin typeface="+mn-lt"/>
                          <a:cs typeface="Arial" charset="0"/>
                        </a:rPr>
                        <a:t>Тюремные учреждения</a:t>
                      </a:r>
                      <a:endParaRPr kumimoji="0" lang="en-US" sz="2000" b="1" i="0" u="none" strike="noStrike" cap="none" normalizeH="0" baseline="0" dirty="0" smtClean="0">
                        <a:ln>
                          <a:noFill/>
                        </a:ln>
                        <a:solidFill>
                          <a:srgbClr val="FFFFFF"/>
                        </a:solidFill>
                        <a:effectLst/>
                        <a:latin typeface="+mn-lt"/>
                        <a:cs typeface="Arial" charset="0"/>
                      </a:endParaRPr>
                    </a:p>
                  </a:txBody>
                  <a:tcPr marT="45726" marB="45726" anchor="ctr" horzOverflow="overflow">
                    <a:lnL w="127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Число лиц в заключении</a:t>
                      </a:r>
                      <a:r>
                        <a:rPr kumimoji="0" lang="en-GB" sz="1800" b="0" i="0" u="none" strike="noStrike" kern="1200" cap="none" normalizeH="0" baseline="0" dirty="0" smtClean="0">
                          <a:ln>
                            <a:noFill/>
                          </a:ln>
                          <a:solidFill>
                            <a:srgbClr val="FFFFFF"/>
                          </a:solidFill>
                          <a:effectLst/>
                          <a:latin typeface="+mn-lt"/>
                          <a:ea typeface="+mn-ea"/>
                          <a:cs typeface="Arial" charset="0"/>
                        </a:rPr>
                        <a:t>, </a:t>
                      </a:r>
                      <a:r>
                        <a:rPr kumimoji="0" lang="ru-RU" sz="1800" b="0" i="0" u="none" strike="noStrike" kern="1200" cap="none" normalizeH="0" baseline="0" dirty="0" smtClean="0">
                          <a:ln>
                            <a:noFill/>
                          </a:ln>
                          <a:solidFill>
                            <a:srgbClr val="FFFFFF"/>
                          </a:solidFill>
                          <a:effectLst/>
                          <a:latin typeface="+mn-lt"/>
                          <a:ea typeface="+mn-ea"/>
                          <a:cs typeface="Arial" charset="0"/>
                        </a:rPr>
                        <a:t>по видам наказаний</a:t>
                      </a:r>
                      <a:endParaRPr kumimoji="0" lang="en-GB" sz="1800" b="0" i="0" u="none" strike="noStrike" kern="1200" cap="none" normalizeH="0" baseline="0" dirty="0" smtClean="0">
                        <a:ln>
                          <a:noFill/>
                        </a:ln>
                        <a:solidFill>
                          <a:srgbClr val="FFFFFF"/>
                        </a:solidFill>
                        <a:effectLst/>
                        <a:latin typeface="+mn-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n-lt"/>
                          <a:ea typeface="+mn-ea"/>
                          <a:cs typeface="Arial" charset="0"/>
                        </a:rPr>
                        <a:t>Число лиц, находящихся в местах предварительного заключения</a:t>
                      </a:r>
                      <a:endParaRPr kumimoji="0" lang="en-US" sz="1800" b="0" i="0" u="none" strike="noStrike" kern="1200" cap="none" normalizeH="0" baseline="0" dirty="0" smtClean="0">
                        <a:ln>
                          <a:noFill/>
                        </a:ln>
                        <a:solidFill>
                          <a:srgbClr val="FFFFFF"/>
                        </a:solidFill>
                        <a:effectLst/>
                        <a:latin typeface="+mn-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Число сотрудников</a:t>
                      </a:r>
                      <a:endParaRPr kumimoji="0" lang="en-GB" sz="1800" b="0" i="0" u="none" strike="noStrike" kern="1200" cap="none" normalizeH="0" baseline="0" dirty="0" smtClean="0">
                        <a:ln>
                          <a:noFill/>
                        </a:ln>
                        <a:solidFill>
                          <a:srgbClr val="FFFFFF"/>
                        </a:solidFill>
                        <a:effectLst/>
                        <a:latin typeface="+mj-lt"/>
                        <a:ea typeface="+mn-ea"/>
                        <a:cs typeface="Arial" charset="0"/>
                      </a:endParaRPr>
                    </a:p>
                    <a:p>
                      <a:pPr marL="265113" marR="0" lvl="0" indent="-265113" algn="l" defTabSz="914400" rtl="0" eaLnBrk="1" fontAlgn="base" latinLnBrk="0" hangingPunct="1">
                        <a:lnSpc>
                          <a:spcPct val="100000"/>
                        </a:lnSpc>
                        <a:spcBef>
                          <a:spcPct val="20000"/>
                        </a:spcBef>
                        <a:spcAft>
                          <a:spcPct val="0"/>
                        </a:spcAft>
                        <a:buClrTx/>
                        <a:buSzTx/>
                        <a:buFontTx/>
                        <a:buAutoNum type="arabicPeriod"/>
                        <a:tabLst/>
                      </a:pPr>
                      <a:r>
                        <a:rPr kumimoji="0" lang="ru-RU" sz="1800" b="0" i="0" u="none" strike="noStrike" kern="1200" cap="none" normalizeH="0" baseline="0" dirty="0" smtClean="0">
                          <a:ln>
                            <a:noFill/>
                          </a:ln>
                          <a:solidFill>
                            <a:srgbClr val="FFFFFF"/>
                          </a:solidFill>
                          <a:effectLst/>
                          <a:latin typeface="+mj-lt"/>
                          <a:ea typeface="+mn-ea"/>
                          <a:cs typeface="Arial" charset="0"/>
                        </a:rPr>
                        <a:t>Расходы</a:t>
                      </a:r>
                      <a:endParaRPr kumimoji="0" lang="en-US" sz="1800" b="0" i="0" u="none" strike="noStrike" kern="1200" cap="none" normalizeH="0" baseline="0" dirty="0" smtClean="0">
                        <a:ln>
                          <a:noFill/>
                        </a:ln>
                        <a:solidFill>
                          <a:srgbClr val="FFFFFF"/>
                        </a:solidFill>
                        <a:effectLst/>
                        <a:latin typeface="+mj-lt"/>
                        <a:ea typeface="+mn-ea"/>
                        <a:cs typeface="Arial" charset="0"/>
                      </a:endParaRPr>
                    </a:p>
                  </a:txBody>
                  <a:tcPr marT="45726" marB="45726" anchor="ctr" horzOverflow="overflow">
                    <a:lnL w="12700" cap="flat" cmpd="sng" algn="ctr">
                      <a:solidFill>
                        <a:sysClr val="windowText" lastClr="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1285410"/>
      </p:ext>
    </p:extLst>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259632" y="6165304"/>
            <a:ext cx="6375463" cy="338554"/>
          </a:xfrm>
          <a:prstGeom prst="rect">
            <a:avLst/>
          </a:prstGeom>
        </p:spPr>
        <p:txBody>
          <a:bodyPr wrap="none">
            <a:spAutoFit/>
          </a:bodyPr>
          <a:lstStyle/>
          <a:p>
            <a:pPr marL="0" lvl="1" algn="r">
              <a:spcBef>
                <a:spcPts val="1200"/>
              </a:spcBef>
              <a:buClr>
                <a:srgbClr val="316549"/>
              </a:buClr>
            </a:pPr>
            <a:r>
              <a:rPr lang="ru-RU" altLang="it-IT" sz="1600" i="1" dirty="0">
                <a:latin typeface="+mn-lt"/>
              </a:rPr>
              <a:t>И</a:t>
            </a:r>
            <a:r>
              <a:rPr lang="ru-RU" altLang="it-IT" sz="1600" i="1" dirty="0" smtClean="0">
                <a:latin typeface="+mn-lt"/>
              </a:rPr>
              <a:t>сточник</a:t>
            </a:r>
            <a:r>
              <a:rPr lang="it-IT" altLang="it-IT" sz="1600" i="1" dirty="0" smtClean="0">
                <a:latin typeface="+mn-lt"/>
              </a:rPr>
              <a:t>: </a:t>
            </a:r>
            <a:r>
              <a:rPr lang="ru-RU" altLang="it-IT" sz="1600" i="1" dirty="0" smtClean="0">
                <a:latin typeface="+mn-lt"/>
              </a:rPr>
              <a:t>Департамент юстиции США </a:t>
            </a:r>
            <a:r>
              <a:rPr lang="en-GB" altLang="it-IT" sz="1600" i="1" dirty="0" smtClean="0">
                <a:latin typeface="+mn-lt"/>
              </a:rPr>
              <a:t>– </a:t>
            </a:r>
            <a:r>
              <a:rPr lang="ru-RU" altLang="it-IT" sz="1600" i="1" dirty="0" smtClean="0">
                <a:latin typeface="+mn-lt"/>
              </a:rPr>
              <a:t>Федеральное бюро расследований</a:t>
            </a:r>
            <a:endParaRPr lang="en-GB" sz="1600" i="1" dirty="0">
              <a:latin typeface="+mn-lt"/>
            </a:endParaRP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797" t="18481" r="44826" b="18285"/>
          <a:stretch/>
        </p:blipFill>
        <p:spPr bwMode="auto">
          <a:xfrm>
            <a:off x="1259632" y="1268760"/>
            <a:ext cx="6523537"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224315"/>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384155" y="6212110"/>
            <a:ext cx="8260499" cy="6463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p>
            <a:pPr marL="0" indent="0" algn="just">
              <a:spcBef>
                <a:spcPts val="600"/>
              </a:spcBef>
              <a:spcAft>
                <a:spcPts val="600"/>
              </a:spcAft>
              <a:buClr>
                <a:srgbClr val="FFFFFF"/>
              </a:buClr>
              <a:buSzPct val="100000"/>
              <a:buNone/>
            </a:pPr>
            <a:r>
              <a:rPr lang="en-US" altLang="it-IT" sz="1800" dirty="0" smtClean="0"/>
              <a:t>Source</a:t>
            </a:r>
            <a:r>
              <a:rPr lang="en-US" altLang="it-IT" sz="1800" dirty="0"/>
              <a:t>: </a:t>
            </a:r>
            <a:r>
              <a:rPr lang="ru-RU" sz="1800" dirty="0"/>
              <a:t>Ежегодный </a:t>
            </a:r>
            <a:r>
              <a:rPr lang="ru-RU" sz="1800" dirty="0" smtClean="0"/>
              <a:t>обзор </a:t>
            </a:r>
            <a:r>
              <a:rPr lang="ru-RU" sz="1800" dirty="0" smtClean="0"/>
              <a:t>ООН тенденций </a:t>
            </a:r>
            <a:r>
              <a:rPr lang="ru-RU" sz="1800" dirty="0"/>
              <a:t>в области преступности и функционирования систем уголовного правосудия </a:t>
            </a:r>
            <a:r>
              <a:rPr lang="ru-RU" sz="1800" dirty="0" smtClean="0"/>
              <a:t>(</a:t>
            </a:r>
            <a:r>
              <a:rPr lang="en-US" altLang="it-IT" sz="1800" dirty="0" smtClean="0"/>
              <a:t>UN-CTS</a:t>
            </a:r>
            <a:r>
              <a:rPr lang="ru-RU" altLang="it-IT" sz="1800" dirty="0" smtClean="0"/>
              <a:t>)</a:t>
            </a:r>
            <a:endParaRPr lang="en-US" altLang="it-IT" sz="1800" dirty="0"/>
          </a:p>
        </p:txBody>
      </p:sp>
      <p:sp>
        <p:nvSpPr>
          <p:cNvPr id="3" name="Title 2"/>
          <p:cNvSpPr>
            <a:spLocks noGrp="1"/>
          </p:cNvSpPr>
          <p:nvPr>
            <p:ph type="title"/>
          </p:nvPr>
        </p:nvSpPr>
        <p:spPr>
          <a:xfrm>
            <a:off x="243806" y="764704"/>
            <a:ext cx="8291561" cy="638943"/>
          </a:xfrm>
        </p:spPr>
        <p:txBody>
          <a:bodyPr/>
          <a:lstStyle/>
          <a:p>
            <a:pPr algn="ctr"/>
            <a:r>
              <a:rPr lang="ru-RU" altLang="it-IT" sz="2500" dirty="0" smtClean="0"/>
              <a:t>Статистика ресурсов </a:t>
            </a:r>
            <a:r>
              <a:rPr lang="en-GB" altLang="it-IT" sz="2500" dirty="0" smtClean="0"/>
              <a:t>– </a:t>
            </a:r>
            <a:r>
              <a:rPr lang="ru-RU" altLang="it-IT" sz="2500" dirty="0" smtClean="0"/>
              <a:t>примеры из международной практики</a:t>
            </a:r>
            <a:endParaRPr lang="en-US" sz="25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82" y="2348880"/>
            <a:ext cx="7085610" cy="3832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3"/>
          <p:cNvSpPr txBox="1">
            <a:spLocks noChangeArrowheads="1"/>
          </p:cNvSpPr>
          <p:nvPr/>
        </p:nvSpPr>
        <p:spPr bwMode="auto">
          <a:xfrm>
            <a:off x="312887" y="1556792"/>
            <a:ext cx="8153400"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2800">
                <a:solidFill>
                  <a:srgbClr val="FFFFFF"/>
                </a:solidFill>
                <a:latin typeface="+mn-lt"/>
                <a:ea typeface="+mn-ea"/>
                <a:cs typeface="+mn-cs"/>
              </a:defRPr>
            </a:lvl1pPr>
            <a:lvl2pPr marL="742950" indent="-285750" algn="l" rtl="0" eaLnBrk="0" fontAlgn="base" hangingPunct="0">
              <a:spcBef>
                <a:spcPct val="20000"/>
              </a:spcBef>
              <a:spcAft>
                <a:spcPct val="0"/>
              </a:spcAft>
              <a:buChar char="–"/>
              <a:defRPr sz="2400">
                <a:solidFill>
                  <a:srgbClr val="FFFFFF"/>
                </a:solidFill>
                <a:latin typeface="+mn-lt"/>
              </a:defRPr>
            </a:lvl2pPr>
            <a:lvl3pPr marL="1143000" indent="-228600" algn="l" rtl="0" eaLnBrk="0" fontAlgn="base" hangingPunct="0">
              <a:spcBef>
                <a:spcPct val="20000"/>
              </a:spcBef>
              <a:spcAft>
                <a:spcPct val="0"/>
              </a:spcAft>
              <a:buChar char="•"/>
              <a:defRPr sz="2000">
                <a:solidFill>
                  <a:srgbClr val="FFFFFF"/>
                </a:solidFill>
                <a:latin typeface="+mn-lt"/>
              </a:defRPr>
            </a:lvl3pPr>
            <a:lvl4pPr marL="1600200" indent="-228600" algn="l" rtl="0" eaLnBrk="0" fontAlgn="base" hangingPunct="0">
              <a:spcBef>
                <a:spcPct val="20000"/>
              </a:spcBef>
              <a:spcAft>
                <a:spcPct val="0"/>
              </a:spcAft>
              <a:buChar char="–"/>
              <a:defRPr sz="2000">
                <a:solidFill>
                  <a:srgbClr val="FFFFFF"/>
                </a:solidFill>
                <a:latin typeface="+mn-lt"/>
              </a:defRPr>
            </a:lvl4pPr>
            <a:lvl5pPr marL="2057400" indent="-228600" algn="l" rtl="0" eaLnBrk="0" fontAlgn="base" hangingPunct="0">
              <a:spcBef>
                <a:spcPct val="20000"/>
              </a:spcBef>
              <a:spcAft>
                <a:spcPct val="0"/>
              </a:spcAft>
              <a:buChar char="»"/>
              <a:defRPr sz="2000">
                <a:solidFill>
                  <a:srgbClr val="FFFFFF"/>
                </a:solidFill>
                <a:latin typeface="+mn-lt"/>
              </a:defRPr>
            </a:lvl5pPr>
            <a:lvl6pPr marL="2514600" indent="-228600" algn="l" rtl="0" fontAlgn="base">
              <a:spcBef>
                <a:spcPct val="20000"/>
              </a:spcBef>
              <a:spcAft>
                <a:spcPct val="0"/>
              </a:spcAft>
              <a:buChar char="»"/>
              <a:defRPr>
                <a:solidFill>
                  <a:srgbClr val="FFFFFF"/>
                </a:solidFill>
                <a:latin typeface="+mn-lt"/>
              </a:defRPr>
            </a:lvl6pPr>
            <a:lvl7pPr marL="2971800" indent="-228600" algn="l" rtl="0" fontAlgn="base">
              <a:spcBef>
                <a:spcPct val="20000"/>
              </a:spcBef>
              <a:spcAft>
                <a:spcPct val="0"/>
              </a:spcAft>
              <a:buChar char="»"/>
              <a:defRPr>
                <a:solidFill>
                  <a:srgbClr val="FFFFFF"/>
                </a:solidFill>
                <a:latin typeface="+mn-lt"/>
              </a:defRPr>
            </a:lvl7pPr>
            <a:lvl8pPr marL="3429000" indent="-228600" algn="l" rtl="0" fontAlgn="base">
              <a:spcBef>
                <a:spcPct val="20000"/>
              </a:spcBef>
              <a:spcAft>
                <a:spcPct val="0"/>
              </a:spcAft>
              <a:buChar char="»"/>
              <a:defRPr>
                <a:solidFill>
                  <a:srgbClr val="FFFFFF"/>
                </a:solidFill>
                <a:latin typeface="+mn-lt"/>
              </a:defRPr>
            </a:lvl8pPr>
            <a:lvl9pPr marL="3886200" indent="-228600" algn="l" rtl="0" fontAlgn="base">
              <a:spcBef>
                <a:spcPct val="20000"/>
              </a:spcBef>
              <a:spcAft>
                <a:spcPct val="0"/>
              </a:spcAft>
              <a:buChar char="»"/>
              <a:defRPr>
                <a:solidFill>
                  <a:srgbClr val="FFFFFF"/>
                </a:solidFill>
                <a:latin typeface="+mn-lt"/>
              </a:defRPr>
            </a:lvl9pPr>
          </a:lstStyle>
          <a:p>
            <a:pPr marL="0" indent="0" algn="just">
              <a:spcBef>
                <a:spcPts val="600"/>
              </a:spcBef>
              <a:spcAft>
                <a:spcPts val="600"/>
              </a:spcAft>
              <a:buClr>
                <a:srgbClr val="FFFFFF"/>
              </a:buClr>
              <a:buSzPct val="100000"/>
              <a:buFontTx/>
              <a:buNone/>
            </a:pPr>
            <a:r>
              <a:rPr lang="ru-RU" sz="2000" b="1" kern="0" dirty="0" smtClean="0"/>
              <a:t>Сотрудники органов прокуратуры и профессиональные судьи на </a:t>
            </a:r>
            <a:r>
              <a:rPr lang="en-GB" sz="2000" b="1" kern="0" dirty="0" smtClean="0"/>
              <a:t>100,000 </a:t>
            </a:r>
            <a:r>
              <a:rPr lang="ru-RU" sz="2000" b="1" kern="0" dirty="0" smtClean="0"/>
              <a:t>населения и процент сотрудников-женщин</a:t>
            </a:r>
            <a:r>
              <a:rPr lang="en-GB" sz="2000" b="1" kern="0" dirty="0" smtClean="0"/>
              <a:t>, 2013 </a:t>
            </a:r>
            <a:r>
              <a:rPr lang="ru-RU" sz="2000" b="1" kern="0" dirty="0" smtClean="0"/>
              <a:t>или последующие годы </a:t>
            </a:r>
            <a:endParaRPr lang="en-US" altLang="it-IT" sz="2000" kern="0" dirty="0"/>
          </a:p>
        </p:txBody>
      </p:sp>
    </p:spTree>
    <p:extLst>
      <p:ext uri="{BB962C8B-B14F-4D97-AF65-F5344CB8AC3E}">
        <p14:creationId xmlns:p14="http://schemas.microsoft.com/office/powerpoint/2010/main" val="1492218331"/>
      </p:ext>
    </p:extLst>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612648" y="2108463"/>
            <a:ext cx="8153400" cy="31393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p>
            <a:pPr marL="457200" indent="-457200" algn="just">
              <a:spcBef>
                <a:spcPts val="600"/>
              </a:spcBef>
              <a:spcAft>
                <a:spcPts val="600"/>
              </a:spcAft>
              <a:buClr>
                <a:srgbClr val="FFFFFF"/>
              </a:buClr>
              <a:buSzPct val="100000"/>
              <a:buFont typeface="+mj-lt"/>
              <a:buAutoNum type="arabicPeriod"/>
            </a:pPr>
            <a:r>
              <a:rPr lang="ru-RU" altLang="it-IT" sz="2400" dirty="0" smtClean="0"/>
              <a:t>В целях наилучшего распределения ресурсов </a:t>
            </a:r>
            <a:endParaRPr lang="en-GB" altLang="it-IT" sz="2400" dirty="0"/>
          </a:p>
          <a:p>
            <a:pPr marL="457200" indent="-457200" algn="just">
              <a:spcBef>
                <a:spcPts val="600"/>
              </a:spcBef>
              <a:spcAft>
                <a:spcPts val="600"/>
              </a:spcAft>
              <a:buClr>
                <a:srgbClr val="FFFFFF"/>
              </a:buClr>
              <a:buSzPct val="100000"/>
              <a:buFont typeface="+mj-lt"/>
              <a:buAutoNum type="arabicPeriod"/>
            </a:pPr>
            <a:r>
              <a:rPr lang="ru-RU" altLang="it-IT" sz="2400" dirty="0" smtClean="0"/>
              <a:t>В целях реагирования на социальные изменения и преступления </a:t>
            </a:r>
            <a:r>
              <a:rPr lang="en-GB" altLang="it-IT" sz="2400" dirty="0" smtClean="0"/>
              <a:t>(</a:t>
            </a:r>
            <a:r>
              <a:rPr lang="ru-RU" altLang="it-IT" sz="2400" dirty="0" smtClean="0"/>
              <a:t>изменения в составе населения</a:t>
            </a:r>
            <a:r>
              <a:rPr lang="en-GB" altLang="it-IT" sz="2400" dirty="0" smtClean="0"/>
              <a:t>, </a:t>
            </a:r>
            <a:r>
              <a:rPr lang="ru-RU" altLang="it-IT" sz="2400" dirty="0" smtClean="0"/>
              <a:t>туризм</a:t>
            </a:r>
            <a:r>
              <a:rPr lang="en-GB" altLang="it-IT" sz="2400" dirty="0" smtClean="0"/>
              <a:t>, </a:t>
            </a:r>
            <a:r>
              <a:rPr lang="ru-RU" altLang="it-IT" sz="2400" dirty="0" smtClean="0"/>
              <a:t>наркотики</a:t>
            </a:r>
            <a:r>
              <a:rPr lang="en-GB" altLang="it-IT" sz="2400" dirty="0" smtClean="0"/>
              <a:t>, </a:t>
            </a:r>
            <a:r>
              <a:rPr lang="ru-RU" altLang="it-IT" sz="2400" dirty="0" smtClean="0"/>
              <a:t>терроризм</a:t>
            </a:r>
            <a:r>
              <a:rPr lang="en-GB" altLang="it-IT" sz="2400" dirty="0" smtClean="0"/>
              <a:t>,</a:t>
            </a:r>
            <a:r>
              <a:rPr lang="ru-RU" altLang="it-IT" sz="2400" dirty="0" smtClean="0"/>
              <a:t> организованная преступность</a:t>
            </a:r>
            <a:r>
              <a:rPr lang="en-GB" altLang="it-IT" sz="2400" dirty="0" smtClean="0"/>
              <a:t>)</a:t>
            </a:r>
            <a:endParaRPr lang="en-GB" altLang="it-IT" sz="2400" dirty="0"/>
          </a:p>
          <a:p>
            <a:pPr marL="457200" indent="-457200" algn="just">
              <a:spcBef>
                <a:spcPts val="600"/>
              </a:spcBef>
              <a:spcAft>
                <a:spcPts val="600"/>
              </a:spcAft>
              <a:buClr>
                <a:srgbClr val="FFFFFF"/>
              </a:buClr>
              <a:buSzPct val="100000"/>
              <a:buFont typeface="+mj-lt"/>
              <a:buAutoNum type="arabicPeriod"/>
            </a:pPr>
            <a:r>
              <a:rPr lang="ru-RU" altLang="it-IT" sz="2400" dirty="0" smtClean="0"/>
              <a:t>В целях наиболее эффективного использования технических разработок</a:t>
            </a:r>
            <a:r>
              <a:rPr lang="en-GB" altLang="it-IT" sz="2400" dirty="0" smtClean="0"/>
              <a:t> (</a:t>
            </a:r>
            <a:r>
              <a:rPr lang="ru-RU" altLang="it-IT" sz="2400" dirty="0" smtClean="0"/>
              <a:t>отпечатки пальцев</a:t>
            </a:r>
            <a:r>
              <a:rPr lang="en-GB" altLang="it-IT" sz="2400" dirty="0" smtClean="0"/>
              <a:t>, </a:t>
            </a:r>
            <a:r>
              <a:rPr lang="ru-RU" altLang="it-IT" sz="2400" dirty="0" smtClean="0"/>
              <a:t>ДНК</a:t>
            </a:r>
            <a:r>
              <a:rPr lang="en-GB" altLang="it-IT" sz="2400" dirty="0" smtClean="0"/>
              <a:t>, </a:t>
            </a:r>
            <a:r>
              <a:rPr lang="ru-RU" altLang="it-IT" sz="2400" dirty="0" smtClean="0"/>
              <a:t>электронный мониторинг</a:t>
            </a:r>
            <a:r>
              <a:rPr lang="en-GB" altLang="it-IT" sz="2400" dirty="0" smtClean="0"/>
              <a:t>)</a:t>
            </a:r>
            <a:endParaRPr lang="en-GB" altLang="it-IT" sz="2400" dirty="0"/>
          </a:p>
          <a:p>
            <a:pPr marL="457200" indent="-457200" algn="just">
              <a:spcBef>
                <a:spcPts val="600"/>
              </a:spcBef>
              <a:spcAft>
                <a:spcPts val="600"/>
              </a:spcAft>
              <a:buClr>
                <a:srgbClr val="FFFFFF"/>
              </a:buClr>
              <a:buSzPct val="100000"/>
              <a:buFont typeface="+mj-lt"/>
              <a:buAutoNum type="arabicPeriod"/>
            </a:pPr>
            <a:r>
              <a:rPr lang="ru-RU" altLang="it-IT" sz="2400" dirty="0" smtClean="0"/>
              <a:t>В целях разработки и оценки проводимой политики.</a:t>
            </a:r>
            <a:endParaRPr lang="en-US" altLang="it-IT" sz="2400" dirty="0"/>
          </a:p>
        </p:txBody>
      </p:sp>
      <p:sp>
        <p:nvSpPr>
          <p:cNvPr id="3" name="Title 2"/>
          <p:cNvSpPr>
            <a:spLocks noGrp="1"/>
          </p:cNvSpPr>
          <p:nvPr>
            <p:ph type="title"/>
          </p:nvPr>
        </p:nvSpPr>
        <p:spPr>
          <a:xfrm>
            <a:off x="685800" y="773832"/>
            <a:ext cx="7772400" cy="1143000"/>
          </a:xfrm>
        </p:spPr>
        <p:txBody>
          <a:bodyPr/>
          <a:lstStyle/>
          <a:p>
            <a:pPr algn="ctr"/>
            <a:r>
              <a:rPr lang="ru-RU" altLang="it-IT" sz="2800" dirty="0" smtClean="0"/>
              <a:t>Использование уголовной статистики </a:t>
            </a:r>
            <a:br>
              <a:rPr lang="ru-RU" altLang="it-IT" sz="2800" dirty="0" smtClean="0"/>
            </a:br>
            <a:r>
              <a:rPr lang="ru-RU" altLang="it-IT" sz="2800" dirty="0" smtClean="0"/>
              <a:t>в целях разработки политики</a:t>
            </a:r>
            <a:endParaRPr lang="en-US" sz="2800" dirty="0"/>
          </a:p>
        </p:txBody>
      </p:sp>
    </p:spTree>
    <p:extLst>
      <p:ext uri="{BB962C8B-B14F-4D97-AF65-F5344CB8AC3E}">
        <p14:creationId xmlns:p14="http://schemas.microsoft.com/office/powerpoint/2010/main" val="3866380595"/>
      </p:ext>
    </p:extLst>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6832"/>
            <a:ext cx="9144000" cy="4266051"/>
          </a:xfrm>
          <a:prstGeom prst="rect">
            <a:avLst/>
          </a:prstGeom>
        </p:spPr>
      </p:pic>
      <p:sp>
        <p:nvSpPr>
          <p:cNvPr id="4" name="Rectangle 2"/>
          <p:cNvSpPr txBox="1">
            <a:spLocks noChangeArrowheads="1"/>
          </p:cNvSpPr>
          <p:nvPr/>
        </p:nvSpPr>
        <p:spPr>
          <a:xfrm>
            <a:off x="685800" y="773832"/>
            <a:ext cx="7772400" cy="1143000"/>
          </a:xfrm>
          <a:prstGeom prst="rect">
            <a:avLst/>
          </a:prstGeom>
        </p:spPr>
        <p:txBody>
          <a:bodyPr vert="horz" anchor="ctr">
            <a:normAutofit/>
          </a:bodyPr>
          <a:lstStyle>
            <a:lvl1pPr algn="l" rtl="0" eaLnBrk="0" fontAlgn="base" hangingPunct="0">
              <a:spcBef>
                <a:spcPct val="0"/>
              </a:spcBef>
              <a:spcAft>
                <a:spcPct val="0"/>
              </a:spcAft>
              <a:defRPr sz="3000" b="1">
                <a:solidFill>
                  <a:srgbClr val="FFFFFF"/>
                </a:solidFill>
                <a:latin typeface="+mj-lt"/>
                <a:ea typeface="+mj-ea"/>
                <a:cs typeface="+mj-cs"/>
              </a:defRPr>
            </a:lvl1pPr>
            <a:lvl2pPr algn="l" rtl="0" eaLnBrk="0" fontAlgn="base" hangingPunct="0">
              <a:spcBef>
                <a:spcPct val="0"/>
              </a:spcBef>
              <a:spcAft>
                <a:spcPct val="0"/>
              </a:spcAft>
              <a:defRPr sz="3000" b="1">
                <a:solidFill>
                  <a:srgbClr val="FFFFFF"/>
                </a:solidFill>
                <a:latin typeface="Arial Narrow" pitchFamily="34" charset="0"/>
              </a:defRPr>
            </a:lvl2pPr>
            <a:lvl3pPr algn="l" rtl="0" eaLnBrk="0" fontAlgn="base" hangingPunct="0">
              <a:spcBef>
                <a:spcPct val="0"/>
              </a:spcBef>
              <a:spcAft>
                <a:spcPct val="0"/>
              </a:spcAft>
              <a:defRPr sz="3000" b="1">
                <a:solidFill>
                  <a:srgbClr val="FFFFFF"/>
                </a:solidFill>
                <a:latin typeface="Arial Narrow" pitchFamily="34" charset="0"/>
              </a:defRPr>
            </a:lvl3pPr>
            <a:lvl4pPr algn="l" rtl="0" eaLnBrk="0" fontAlgn="base" hangingPunct="0">
              <a:spcBef>
                <a:spcPct val="0"/>
              </a:spcBef>
              <a:spcAft>
                <a:spcPct val="0"/>
              </a:spcAft>
              <a:defRPr sz="3000" b="1">
                <a:solidFill>
                  <a:srgbClr val="FFFFFF"/>
                </a:solidFill>
                <a:latin typeface="Arial Narrow" pitchFamily="34" charset="0"/>
              </a:defRPr>
            </a:lvl4pPr>
            <a:lvl5pPr algn="l" rtl="0" eaLnBrk="0" fontAlgn="base" hangingPunct="0">
              <a:spcBef>
                <a:spcPct val="0"/>
              </a:spcBef>
              <a:spcAft>
                <a:spcPct val="0"/>
              </a:spcAft>
              <a:defRPr sz="3000" b="1">
                <a:solidFill>
                  <a:srgbClr val="FFFFFF"/>
                </a:solidFill>
                <a:latin typeface="Arial Narrow" pitchFamily="34" charset="0"/>
              </a:defRPr>
            </a:lvl5pPr>
            <a:lvl6pPr marL="457200" algn="l" rtl="0" fontAlgn="base">
              <a:spcBef>
                <a:spcPct val="0"/>
              </a:spcBef>
              <a:spcAft>
                <a:spcPct val="0"/>
              </a:spcAft>
              <a:defRPr sz="3000" b="1">
                <a:solidFill>
                  <a:srgbClr val="FFFFFF"/>
                </a:solidFill>
                <a:latin typeface="Arial Narrow" pitchFamily="34" charset="0"/>
              </a:defRPr>
            </a:lvl6pPr>
            <a:lvl7pPr marL="914400" algn="l" rtl="0" fontAlgn="base">
              <a:spcBef>
                <a:spcPct val="0"/>
              </a:spcBef>
              <a:spcAft>
                <a:spcPct val="0"/>
              </a:spcAft>
              <a:defRPr sz="3000" b="1">
                <a:solidFill>
                  <a:srgbClr val="FFFFFF"/>
                </a:solidFill>
                <a:latin typeface="Arial Narrow" pitchFamily="34" charset="0"/>
              </a:defRPr>
            </a:lvl7pPr>
            <a:lvl8pPr marL="1371600" algn="l" rtl="0" fontAlgn="base">
              <a:spcBef>
                <a:spcPct val="0"/>
              </a:spcBef>
              <a:spcAft>
                <a:spcPct val="0"/>
              </a:spcAft>
              <a:defRPr sz="3000" b="1">
                <a:solidFill>
                  <a:srgbClr val="FFFFFF"/>
                </a:solidFill>
                <a:latin typeface="Arial Narrow" pitchFamily="34" charset="0"/>
              </a:defRPr>
            </a:lvl8pPr>
            <a:lvl9pPr marL="1828800" algn="l" rtl="0" fontAlgn="base">
              <a:spcBef>
                <a:spcPct val="0"/>
              </a:spcBef>
              <a:spcAft>
                <a:spcPct val="0"/>
              </a:spcAft>
              <a:defRPr sz="3000" b="1">
                <a:solidFill>
                  <a:srgbClr val="FFFFFF"/>
                </a:solidFill>
                <a:latin typeface="Arial Narrow" pitchFamily="34" charset="0"/>
              </a:defRPr>
            </a:lvl9pPr>
          </a:lstStyle>
          <a:p>
            <a:pPr algn="ctr"/>
            <a:r>
              <a:rPr lang="ru-RU" altLang="it-IT" sz="2800" kern="0" dirty="0" smtClean="0"/>
              <a:t>Доля убийств по орудию убийства</a:t>
            </a:r>
            <a:r>
              <a:rPr lang="en-US" altLang="it-IT" sz="2800" kern="0" dirty="0" smtClean="0"/>
              <a:t> </a:t>
            </a:r>
            <a:endParaRPr lang="en-US" altLang="it-IT" sz="2800" kern="0" dirty="0"/>
          </a:p>
        </p:txBody>
      </p:sp>
    </p:spTree>
    <p:extLst>
      <p:ext uri="{BB962C8B-B14F-4D97-AF65-F5344CB8AC3E}">
        <p14:creationId xmlns:p14="http://schemas.microsoft.com/office/powerpoint/2010/main" val="719002413"/>
      </p:ext>
    </p:extLst>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107504" y="1700808"/>
            <a:ext cx="8928992" cy="4608512"/>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7300" b="0" i="0" u="none" strike="noStrike" cap="none" normalizeH="0" baseline="0">
              <a:ln>
                <a:noFill/>
              </a:ln>
              <a:solidFill>
                <a:srgbClr val="FFFFFF"/>
              </a:solidFill>
              <a:effectLst/>
              <a:latin typeface="Arial Unicode MS" pitchFamily="34" charset="-128"/>
            </a:endParaRPr>
          </a:p>
        </p:txBody>
      </p:sp>
      <p:pic>
        <p:nvPicPr>
          <p:cNvPr id="6" name="Picture 5"/>
          <p:cNvPicPr>
            <a:picLocks noChangeAspect="1"/>
          </p:cNvPicPr>
          <p:nvPr/>
        </p:nvPicPr>
        <p:blipFill>
          <a:blip r:embed="rId3"/>
          <a:stretch>
            <a:fillRect/>
          </a:stretch>
        </p:blipFill>
        <p:spPr>
          <a:xfrm>
            <a:off x="244250" y="1844824"/>
            <a:ext cx="2887590" cy="3159001"/>
          </a:xfrm>
          <a:prstGeom prst="rect">
            <a:avLst/>
          </a:prstGeom>
        </p:spPr>
      </p:pic>
      <p:sp>
        <p:nvSpPr>
          <p:cNvPr id="4" name="Rectangle 2"/>
          <p:cNvSpPr txBox="1">
            <a:spLocks noChangeArrowheads="1"/>
          </p:cNvSpPr>
          <p:nvPr/>
        </p:nvSpPr>
        <p:spPr>
          <a:xfrm>
            <a:off x="685800" y="773832"/>
            <a:ext cx="7772400" cy="1143000"/>
          </a:xfrm>
          <a:prstGeom prst="rect">
            <a:avLst/>
          </a:prstGeom>
        </p:spPr>
        <p:txBody>
          <a:bodyPr vert="horz" anchor="ctr">
            <a:normAutofit/>
          </a:bodyPr>
          <a:lstStyle>
            <a:lvl1pPr algn="l" rtl="0" eaLnBrk="0" fontAlgn="base" hangingPunct="0">
              <a:spcBef>
                <a:spcPct val="0"/>
              </a:spcBef>
              <a:spcAft>
                <a:spcPct val="0"/>
              </a:spcAft>
              <a:defRPr sz="3000" b="1">
                <a:solidFill>
                  <a:srgbClr val="FFFFFF"/>
                </a:solidFill>
                <a:latin typeface="+mj-lt"/>
                <a:ea typeface="+mj-ea"/>
                <a:cs typeface="+mj-cs"/>
              </a:defRPr>
            </a:lvl1pPr>
            <a:lvl2pPr algn="l" rtl="0" eaLnBrk="0" fontAlgn="base" hangingPunct="0">
              <a:spcBef>
                <a:spcPct val="0"/>
              </a:spcBef>
              <a:spcAft>
                <a:spcPct val="0"/>
              </a:spcAft>
              <a:defRPr sz="3000" b="1">
                <a:solidFill>
                  <a:srgbClr val="FFFFFF"/>
                </a:solidFill>
                <a:latin typeface="Arial Narrow" pitchFamily="34" charset="0"/>
              </a:defRPr>
            </a:lvl2pPr>
            <a:lvl3pPr algn="l" rtl="0" eaLnBrk="0" fontAlgn="base" hangingPunct="0">
              <a:spcBef>
                <a:spcPct val="0"/>
              </a:spcBef>
              <a:spcAft>
                <a:spcPct val="0"/>
              </a:spcAft>
              <a:defRPr sz="3000" b="1">
                <a:solidFill>
                  <a:srgbClr val="FFFFFF"/>
                </a:solidFill>
                <a:latin typeface="Arial Narrow" pitchFamily="34" charset="0"/>
              </a:defRPr>
            </a:lvl3pPr>
            <a:lvl4pPr algn="l" rtl="0" eaLnBrk="0" fontAlgn="base" hangingPunct="0">
              <a:spcBef>
                <a:spcPct val="0"/>
              </a:spcBef>
              <a:spcAft>
                <a:spcPct val="0"/>
              </a:spcAft>
              <a:defRPr sz="3000" b="1">
                <a:solidFill>
                  <a:srgbClr val="FFFFFF"/>
                </a:solidFill>
                <a:latin typeface="Arial Narrow" pitchFamily="34" charset="0"/>
              </a:defRPr>
            </a:lvl4pPr>
            <a:lvl5pPr algn="l" rtl="0" eaLnBrk="0" fontAlgn="base" hangingPunct="0">
              <a:spcBef>
                <a:spcPct val="0"/>
              </a:spcBef>
              <a:spcAft>
                <a:spcPct val="0"/>
              </a:spcAft>
              <a:defRPr sz="3000" b="1">
                <a:solidFill>
                  <a:srgbClr val="FFFFFF"/>
                </a:solidFill>
                <a:latin typeface="Arial Narrow" pitchFamily="34" charset="0"/>
              </a:defRPr>
            </a:lvl5pPr>
            <a:lvl6pPr marL="457200" algn="l" rtl="0" fontAlgn="base">
              <a:spcBef>
                <a:spcPct val="0"/>
              </a:spcBef>
              <a:spcAft>
                <a:spcPct val="0"/>
              </a:spcAft>
              <a:defRPr sz="3000" b="1">
                <a:solidFill>
                  <a:srgbClr val="FFFFFF"/>
                </a:solidFill>
                <a:latin typeface="Arial Narrow" pitchFamily="34" charset="0"/>
              </a:defRPr>
            </a:lvl6pPr>
            <a:lvl7pPr marL="914400" algn="l" rtl="0" fontAlgn="base">
              <a:spcBef>
                <a:spcPct val="0"/>
              </a:spcBef>
              <a:spcAft>
                <a:spcPct val="0"/>
              </a:spcAft>
              <a:defRPr sz="3000" b="1">
                <a:solidFill>
                  <a:srgbClr val="FFFFFF"/>
                </a:solidFill>
                <a:latin typeface="Arial Narrow" pitchFamily="34" charset="0"/>
              </a:defRPr>
            </a:lvl7pPr>
            <a:lvl8pPr marL="1371600" algn="l" rtl="0" fontAlgn="base">
              <a:spcBef>
                <a:spcPct val="0"/>
              </a:spcBef>
              <a:spcAft>
                <a:spcPct val="0"/>
              </a:spcAft>
              <a:defRPr sz="3000" b="1">
                <a:solidFill>
                  <a:srgbClr val="FFFFFF"/>
                </a:solidFill>
                <a:latin typeface="Arial Narrow" pitchFamily="34" charset="0"/>
              </a:defRPr>
            </a:lvl8pPr>
            <a:lvl9pPr marL="1828800" algn="l" rtl="0" fontAlgn="base">
              <a:spcBef>
                <a:spcPct val="0"/>
              </a:spcBef>
              <a:spcAft>
                <a:spcPct val="0"/>
              </a:spcAft>
              <a:defRPr sz="3000" b="1">
                <a:solidFill>
                  <a:srgbClr val="FFFFFF"/>
                </a:solidFill>
                <a:latin typeface="Arial Narrow" pitchFamily="34" charset="0"/>
              </a:defRPr>
            </a:lvl9pPr>
          </a:lstStyle>
          <a:p>
            <a:pPr algn="ctr"/>
            <a:r>
              <a:rPr lang="ru-RU" altLang="it-IT" sz="2800" kern="0" dirty="0" smtClean="0"/>
              <a:t>Доля убийств, по типологии</a:t>
            </a:r>
            <a:endParaRPr lang="en-US" altLang="it-IT" sz="2800" kern="0" dirty="0"/>
          </a:p>
        </p:txBody>
      </p:sp>
      <p:pic>
        <p:nvPicPr>
          <p:cNvPr id="5" name="Picture 4"/>
          <p:cNvPicPr>
            <a:picLocks noChangeAspect="1"/>
          </p:cNvPicPr>
          <p:nvPr/>
        </p:nvPicPr>
        <p:blipFill>
          <a:blip r:embed="rId4"/>
          <a:stretch>
            <a:fillRect/>
          </a:stretch>
        </p:blipFill>
        <p:spPr>
          <a:xfrm>
            <a:off x="6013972" y="1846124"/>
            <a:ext cx="3022524" cy="3165751"/>
          </a:xfrm>
          <a:prstGeom prst="rect">
            <a:avLst/>
          </a:prstGeom>
        </p:spPr>
      </p:pic>
      <p:pic>
        <p:nvPicPr>
          <p:cNvPr id="7" name="Picture 6"/>
          <p:cNvPicPr>
            <a:picLocks noChangeAspect="1"/>
          </p:cNvPicPr>
          <p:nvPr/>
        </p:nvPicPr>
        <p:blipFill>
          <a:blip r:embed="rId5"/>
          <a:stretch>
            <a:fillRect/>
          </a:stretch>
        </p:blipFill>
        <p:spPr>
          <a:xfrm>
            <a:off x="3196578" y="1862999"/>
            <a:ext cx="2887590" cy="3132001"/>
          </a:xfrm>
          <a:prstGeom prst="rect">
            <a:avLst/>
          </a:prstGeom>
        </p:spPr>
      </p:pic>
      <p:pic>
        <p:nvPicPr>
          <p:cNvPr id="10" name="Picture 9"/>
          <p:cNvPicPr>
            <a:picLocks noChangeAspect="1"/>
          </p:cNvPicPr>
          <p:nvPr/>
        </p:nvPicPr>
        <p:blipFill>
          <a:blip r:embed="rId6"/>
          <a:stretch>
            <a:fillRect/>
          </a:stretch>
        </p:blipFill>
        <p:spPr>
          <a:xfrm>
            <a:off x="1009610" y="5060570"/>
            <a:ext cx="3346366" cy="1248750"/>
          </a:xfrm>
          <a:prstGeom prst="rect">
            <a:avLst/>
          </a:prstGeom>
        </p:spPr>
      </p:pic>
      <p:pic>
        <p:nvPicPr>
          <p:cNvPr id="11" name="Picture 10"/>
          <p:cNvPicPr>
            <a:picLocks noChangeAspect="1"/>
          </p:cNvPicPr>
          <p:nvPr/>
        </p:nvPicPr>
        <p:blipFill>
          <a:blip r:embed="rId7"/>
          <a:stretch>
            <a:fillRect/>
          </a:stretch>
        </p:blipFill>
        <p:spPr>
          <a:xfrm>
            <a:off x="4709393" y="5085184"/>
            <a:ext cx="3967063" cy="985500"/>
          </a:xfrm>
          <a:prstGeom prst="rect">
            <a:avLst/>
          </a:prstGeom>
        </p:spPr>
      </p:pic>
    </p:spTree>
    <p:extLst>
      <p:ext uri="{BB962C8B-B14F-4D97-AF65-F5344CB8AC3E}">
        <p14:creationId xmlns:p14="http://schemas.microsoft.com/office/powerpoint/2010/main" val="20791863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extLst>
              <p:ext uri="{D42A27DB-BD31-4B8C-83A1-F6EECF244321}">
                <p14:modId xmlns:p14="http://schemas.microsoft.com/office/powerpoint/2010/main" val="2250171494"/>
              </p:ext>
            </p:extLst>
          </p:nvPr>
        </p:nvGraphicFramePr>
        <p:xfrm>
          <a:off x="395536" y="1484784"/>
          <a:ext cx="7992888" cy="180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Diagramma 3"/>
          <p:cNvGraphicFramePr/>
          <p:nvPr>
            <p:extLst>
              <p:ext uri="{D42A27DB-BD31-4B8C-83A1-F6EECF244321}">
                <p14:modId xmlns:p14="http://schemas.microsoft.com/office/powerpoint/2010/main" val="2821677931"/>
              </p:ext>
            </p:extLst>
          </p:nvPr>
        </p:nvGraphicFramePr>
        <p:xfrm>
          <a:off x="1763688" y="3284984"/>
          <a:ext cx="7272808" cy="34563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2" name="Text Box 6"/>
          <p:cNvSpPr txBox="1">
            <a:spLocks noChangeArrowheads="1"/>
          </p:cNvSpPr>
          <p:nvPr/>
        </p:nvSpPr>
        <p:spPr bwMode="auto">
          <a:xfrm>
            <a:off x="1" y="816174"/>
            <a:ext cx="9144000" cy="5539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eaLnBrk="0" hangingPunct="0">
              <a:defRPr sz="3000" b="0">
                <a:latin typeface="+mj-lt"/>
                <a:ea typeface="+mj-ea"/>
                <a:cs typeface="+mj-cs"/>
              </a:defRPr>
            </a:lvl1pPr>
            <a:lvl2pPr eaLnBrk="0" hangingPunct="0">
              <a:defRPr sz="3000" b="1">
                <a:latin typeface="Arial Narrow" pitchFamily="34" charset="0"/>
              </a:defRPr>
            </a:lvl2pPr>
            <a:lvl3pPr eaLnBrk="0" hangingPunct="0">
              <a:defRPr sz="3000" b="1">
                <a:latin typeface="Arial Narrow" pitchFamily="34" charset="0"/>
              </a:defRPr>
            </a:lvl3pPr>
            <a:lvl4pPr eaLnBrk="0" hangingPunct="0">
              <a:defRPr sz="3000" b="1">
                <a:latin typeface="Arial Narrow" pitchFamily="34" charset="0"/>
              </a:defRPr>
            </a:lvl4pPr>
            <a:lvl5pPr eaLnBrk="0" hangingPunct="0">
              <a:defRPr sz="3000" b="1">
                <a:latin typeface="Arial Narrow" pitchFamily="34" charset="0"/>
              </a:defRPr>
            </a:lvl5pPr>
            <a:lvl6pPr marL="457200" fontAlgn="base">
              <a:spcBef>
                <a:spcPct val="0"/>
              </a:spcBef>
              <a:spcAft>
                <a:spcPct val="0"/>
              </a:spcAft>
              <a:defRPr sz="3000" b="1">
                <a:latin typeface="Arial Narrow" pitchFamily="34" charset="0"/>
              </a:defRPr>
            </a:lvl6pPr>
            <a:lvl7pPr marL="914400" fontAlgn="base">
              <a:spcBef>
                <a:spcPct val="0"/>
              </a:spcBef>
              <a:spcAft>
                <a:spcPct val="0"/>
              </a:spcAft>
              <a:defRPr sz="3000" b="1">
                <a:latin typeface="Arial Narrow" pitchFamily="34" charset="0"/>
              </a:defRPr>
            </a:lvl7pPr>
            <a:lvl8pPr marL="1371600" fontAlgn="base">
              <a:spcBef>
                <a:spcPct val="0"/>
              </a:spcBef>
              <a:spcAft>
                <a:spcPct val="0"/>
              </a:spcAft>
              <a:defRPr sz="3000" b="1">
                <a:latin typeface="Arial Narrow" pitchFamily="34" charset="0"/>
              </a:defRPr>
            </a:lvl8pPr>
            <a:lvl9pPr marL="1828800" fontAlgn="base">
              <a:spcBef>
                <a:spcPct val="0"/>
              </a:spcBef>
              <a:spcAft>
                <a:spcPct val="0"/>
              </a:spcAft>
              <a:defRPr sz="3000" b="1">
                <a:latin typeface="Arial Narrow" pitchFamily="34" charset="0"/>
              </a:defRPr>
            </a:lvl9pPr>
          </a:lstStyle>
          <a:p>
            <a:r>
              <a:rPr lang="ru-RU" altLang="en-US" sz="2400" b="1" dirty="0" smtClean="0"/>
              <a:t>Заключение</a:t>
            </a:r>
            <a:r>
              <a:rPr lang="en-US" altLang="en-US" sz="2400" b="1" dirty="0" smtClean="0"/>
              <a:t>: </a:t>
            </a:r>
            <a:r>
              <a:rPr lang="ru-RU" altLang="en-US" sz="2400" b="1" dirty="0" smtClean="0"/>
              <a:t>Зачем нужна статистика по преступности </a:t>
            </a:r>
          </a:p>
          <a:p>
            <a:r>
              <a:rPr lang="ru-RU" altLang="en-US" sz="2400" b="1" dirty="0" smtClean="0"/>
              <a:t>и уголовному правосудию</a:t>
            </a:r>
            <a:r>
              <a:rPr lang="en-US" altLang="en-US" sz="2400" b="1" dirty="0" smtClean="0"/>
              <a:t>?</a:t>
            </a:r>
            <a:endParaRPr lang="en-GB" sz="2400" b="1" dirty="0"/>
          </a:p>
        </p:txBody>
      </p:sp>
    </p:spTree>
    <p:extLst>
      <p:ext uri="{BB962C8B-B14F-4D97-AF65-F5344CB8AC3E}">
        <p14:creationId xmlns:p14="http://schemas.microsoft.com/office/powerpoint/2010/main" val="1018031076"/>
      </p:ext>
    </p:extLst>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noChangeArrowheads="1"/>
          </p:cNvSpPr>
          <p:nvPr/>
        </p:nvSpPr>
        <p:spPr bwMode="auto">
          <a:xfrm>
            <a:off x="333053" y="1772816"/>
            <a:ext cx="8496943" cy="4176464"/>
          </a:xfrm>
          <a:prstGeom prst="rect">
            <a:avLst/>
          </a:prstGeom>
          <a:noFill/>
          <a:ln>
            <a:noFill/>
          </a:ln>
          <a:effectLst/>
          <a:extLst/>
        </p:spPr>
        <p:txBody>
          <a:bodyPr vert="horz" wrap="square" lIns="0" tIns="0" rIns="0" bIns="0" numCol="1" anchor="t" anchorCtr="0" compatLnSpc="1">
            <a:prstTxWarp prst="textNoShape">
              <a:avLst/>
            </a:prstTxWarp>
          </a:bodyPr>
          <a:lstStyle>
            <a:lvl1pPr algn="l" rtl="0" eaLnBrk="1" fontAlgn="base" hangingPunct="1">
              <a:spcBef>
                <a:spcPct val="40000"/>
              </a:spcBef>
              <a:spcAft>
                <a:spcPct val="0"/>
              </a:spcAft>
              <a:buFont typeface="Arial" pitchFamily="34" charset="0"/>
              <a:defRPr sz="1700">
                <a:solidFill>
                  <a:schemeClr val="tx1"/>
                </a:solidFill>
                <a:latin typeface="+mn-lt"/>
                <a:ea typeface="+mn-ea"/>
                <a:cs typeface="+mn-cs"/>
              </a:defRPr>
            </a:lvl1pPr>
            <a:lvl2pPr marL="346075" indent="-344488" algn="l" rtl="0" eaLnBrk="1" fontAlgn="base" hangingPunct="1">
              <a:spcBef>
                <a:spcPct val="40000"/>
              </a:spcBef>
              <a:spcAft>
                <a:spcPct val="0"/>
              </a:spcAft>
              <a:buFont typeface="Arial" pitchFamily="34" charset="0"/>
              <a:buChar char="–"/>
              <a:defRPr sz="1700">
                <a:solidFill>
                  <a:schemeClr val="tx1"/>
                </a:solidFill>
                <a:latin typeface="+mn-lt"/>
                <a:cs typeface="+mn-cs"/>
              </a:defRPr>
            </a:lvl2pPr>
            <a:lvl3pPr marL="714375" indent="-366713" algn="l" rtl="0" eaLnBrk="1" fontAlgn="base" hangingPunct="1">
              <a:spcBef>
                <a:spcPct val="40000"/>
              </a:spcBef>
              <a:spcAft>
                <a:spcPct val="0"/>
              </a:spcAft>
              <a:buFont typeface="Arial" pitchFamily="34" charset="0"/>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pitchFamily="34"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pitchFamily="34"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pitchFamily="34"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pitchFamily="34"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pitchFamily="34"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pitchFamily="34" charset="0"/>
              <a:buChar char="–"/>
              <a:defRPr sz="1700">
                <a:solidFill>
                  <a:schemeClr val="tx1"/>
                </a:solidFill>
                <a:latin typeface="+mn-lt"/>
                <a:cs typeface="+mn-cs"/>
              </a:defRPr>
            </a:lvl9pPr>
          </a:lstStyle>
          <a:p>
            <a:pPr marL="342900" indent="-342900" algn="just">
              <a:spcAft>
                <a:spcPts val="1200"/>
              </a:spcAft>
              <a:buClr>
                <a:srgbClr val="FFFFFF"/>
              </a:buClr>
              <a:buFont typeface="Arial" panose="020B0604020202020204" pitchFamily="34" charset="0"/>
              <a:buChar char="•"/>
            </a:pPr>
            <a:r>
              <a:rPr lang="ru-RU" sz="2000" dirty="0" smtClean="0">
                <a:solidFill>
                  <a:srgbClr val="FFFFFF"/>
                </a:solidFill>
                <a:ea typeface="+mj-ea"/>
                <a:cs typeface="+mj-cs"/>
              </a:rPr>
              <a:t>Предоставить национальным институтам руководство для сбора сопоставимых статданных по преступности и уголовному правосудию</a:t>
            </a:r>
            <a:endParaRPr lang="en-US" sz="2000" dirty="0">
              <a:solidFill>
                <a:srgbClr val="FFFFFF"/>
              </a:solidFill>
              <a:ea typeface="+mj-ea"/>
              <a:cs typeface="+mj-cs"/>
            </a:endParaRPr>
          </a:p>
          <a:p>
            <a:pPr marL="342900" indent="-342900" algn="just">
              <a:spcAft>
                <a:spcPts val="1200"/>
              </a:spcAft>
              <a:buClr>
                <a:srgbClr val="FFFFFF"/>
              </a:buClr>
              <a:buFont typeface="Arial" panose="020B0604020202020204" pitchFamily="34" charset="0"/>
              <a:buChar char="•"/>
            </a:pPr>
            <a:r>
              <a:rPr lang="ru-RU" sz="2000" dirty="0" smtClean="0">
                <a:solidFill>
                  <a:srgbClr val="FFFFFF"/>
                </a:solidFill>
              </a:rPr>
              <a:t>Оказать содействие национальным </a:t>
            </a:r>
            <a:r>
              <a:rPr lang="ru-RU" sz="2000" dirty="0">
                <a:solidFill>
                  <a:srgbClr val="FFFFFF"/>
                </a:solidFill>
              </a:rPr>
              <a:t>институтам</a:t>
            </a:r>
            <a:r>
              <a:rPr lang="ru-RU" sz="2000" dirty="0" smtClean="0">
                <a:solidFill>
                  <a:srgbClr val="FFFFFF"/>
                </a:solidFill>
              </a:rPr>
              <a:t> </a:t>
            </a:r>
            <a:r>
              <a:rPr lang="ru-RU" sz="2000" dirty="0" smtClean="0">
                <a:solidFill>
                  <a:srgbClr val="FFFFFF"/>
                </a:solidFill>
                <a:ea typeface="+mj-ea"/>
                <a:cs typeface="+mj-cs"/>
              </a:rPr>
              <a:t>в подготовке</a:t>
            </a:r>
            <a:r>
              <a:rPr lang="en-US" sz="2000" dirty="0" smtClean="0">
                <a:solidFill>
                  <a:srgbClr val="FFFFFF"/>
                </a:solidFill>
                <a:ea typeface="+mj-ea"/>
                <a:cs typeface="+mj-cs"/>
              </a:rPr>
              <a:t>, </a:t>
            </a:r>
            <a:r>
              <a:rPr lang="ru-RU" sz="2000" dirty="0" smtClean="0">
                <a:solidFill>
                  <a:srgbClr val="FFFFFF"/>
                </a:solidFill>
                <a:ea typeface="+mj-ea"/>
                <a:cs typeface="+mj-cs"/>
              </a:rPr>
              <a:t>использовании и презентации статданных</a:t>
            </a:r>
            <a:endParaRPr lang="en-US" sz="2000" dirty="0">
              <a:solidFill>
                <a:srgbClr val="FFFFFF"/>
              </a:solidFill>
              <a:ea typeface="+mj-ea"/>
              <a:cs typeface="+mj-cs"/>
            </a:endParaRPr>
          </a:p>
          <a:p>
            <a:pPr marL="342900" indent="-342900" algn="just">
              <a:spcBef>
                <a:spcPts val="1800"/>
              </a:spcBef>
              <a:spcAft>
                <a:spcPts val="1200"/>
              </a:spcAft>
              <a:buClr>
                <a:srgbClr val="FFFFFF"/>
              </a:buClr>
              <a:buFont typeface="Arial" panose="020B0604020202020204" pitchFamily="34" charset="0"/>
              <a:buChar char="•"/>
            </a:pPr>
            <a:r>
              <a:rPr lang="ru-RU" altLang="it-IT" sz="2000" dirty="0" smtClean="0">
                <a:solidFill>
                  <a:srgbClr val="FFFFFF"/>
                </a:solidFill>
              </a:rPr>
              <a:t>Обратить внимание правительств на области, где необходимо сосредоточить усилия</a:t>
            </a:r>
            <a:endParaRPr lang="en-GB" altLang="it-IT" sz="2000" dirty="0">
              <a:solidFill>
                <a:srgbClr val="FFFFFF"/>
              </a:solidFill>
            </a:endParaRPr>
          </a:p>
          <a:p>
            <a:pPr marL="342900" indent="-342900" algn="just">
              <a:spcBef>
                <a:spcPts val="1800"/>
              </a:spcBef>
              <a:spcAft>
                <a:spcPts val="1200"/>
              </a:spcAft>
              <a:buClr>
                <a:srgbClr val="FFFFFF"/>
              </a:buClr>
              <a:buFont typeface="Arial" panose="020B0604020202020204" pitchFamily="34" charset="0"/>
              <a:buChar char="•"/>
            </a:pPr>
            <a:r>
              <a:rPr lang="ru-RU" altLang="it-IT" sz="2000" dirty="0">
                <a:solidFill>
                  <a:srgbClr val="FFFFFF"/>
                </a:solidFill>
              </a:rPr>
              <a:t>Обратить внимание правительств </a:t>
            </a:r>
            <a:r>
              <a:rPr lang="ru-RU" altLang="it-IT" sz="2000" dirty="0" smtClean="0">
                <a:solidFill>
                  <a:srgbClr val="FFFFFF"/>
                </a:solidFill>
              </a:rPr>
              <a:t>на области, где инфраструктура статистики требует развития</a:t>
            </a:r>
            <a:endParaRPr lang="en-GB" altLang="it-IT" sz="2000" dirty="0">
              <a:solidFill>
                <a:srgbClr val="FFFFFF"/>
              </a:solidFill>
              <a:latin typeface="Palatino Linotype" panose="02040502050505030304" pitchFamily="18" charset="0"/>
            </a:endParaRPr>
          </a:p>
          <a:p>
            <a:pPr marL="342900" indent="-342900" algn="just">
              <a:spcBef>
                <a:spcPts val="1800"/>
              </a:spcBef>
              <a:spcAft>
                <a:spcPts val="1200"/>
              </a:spcAft>
              <a:buClr>
                <a:srgbClr val="FFFFFF"/>
              </a:buClr>
              <a:buFont typeface="Arial" panose="020B0604020202020204" pitchFamily="34" charset="0"/>
              <a:buChar char="•"/>
            </a:pPr>
            <a:r>
              <a:rPr lang="ru-RU" sz="2000" dirty="0" smtClean="0">
                <a:solidFill>
                  <a:srgbClr val="FFFFFF"/>
                </a:solidFill>
              </a:rPr>
              <a:t>Выполнить сравнительный анализ и опубликовать статданные по преступности и уголовному правосудию</a:t>
            </a:r>
            <a:endParaRPr lang="en-US" sz="2000" dirty="0">
              <a:solidFill>
                <a:srgbClr val="FFFFFF"/>
              </a:solidFill>
            </a:endParaRPr>
          </a:p>
          <a:p>
            <a:pPr marL="342900" indent="-342900" algn="just">
              <a:spcBef>
                <a:spcPts val="1800"/>
              </a:spcBef>
              <a:spcAft>
                <a:spcPts val="1800"/>
              </a:spcAft>
              <a:buClr>
                <a:srgbClr val="FFFFFF"/>
              </a:buClr>
              <a:buFont typeface="Arial" panose="020B0604020202020204" pitchFamily="34" charset="0"/>
              <a:buChar char="•"/>
            </a:pPr>
            <a:endParaRPr lang="en-US" sz="2000" dirty="0">
              <a:solidFill>
                <a:srgbClr val="FFFFFF"/>
              </a:solidFill>
              <a:ea typeface="+mj-ea"/>
              <a:cs typeface="+mj-cs"/>
            </a:endParaRPr>
          </a:p>
        </p:txBody>
      </p:sp>
      <p:sp>
        <p:nvSpPr>
          <p:cNvPr id="6" name="Text Box 6"/>
          <p:cNvSpPr txBox="1">
            <a:spLocks noChangeArrowheads="1"/>
          </p:cNvSpPr>
          <p:nvPr/>
        </p:nvSpPr>
        <p:spPr bwMode="auto">
          <a:xfrm>
            <a:off x="728663" y="836712"/>
            <a:ext cx="7705725" cy="5539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eaLnBrk="0" hangingPunct="0">
              <a:defRPr sz="3000" b="0">
                <a:latin typeface="+mj-lt"/>
                <a:ea typeface="+mj-ea"/>
                <a:cs typeface="+mj-cs"/>
              </a:defRPr>
            </a:lvl1pPr>
            <a:lvl2pPr eaLnBrk="0" hangingPunct="0">
              <a:defRPr sz="3000" b="1">
                <a:latin typeface="Arial Narrow" pitchFamily="34" charset="0"/>
              </a:defRPr>
            </a:lvl2pPr>
            <a:lvl3pPr eaLnBrk="0" hangingPunct="0">
              <a:defRPr sz="3000" b="1">
                <a:latin typeface="Arial Narrow" pitchFamily="34" charset="0"/>
              </a:defRPr>
            </a:lvl3pPr>
            <a:lvl4pPr eaLnBrk="0" hangingPunct="0">
              <a:defRPr sz="3000" b="1">
                <a:latin typeface="Arial Narrow" pitchFamily="34" charset="0"/>
              </a:defRPr>
            </a:lvl4pPr>
            <a:lvl5pPr eaLnBrk="0" hangingPunct="0">
              <a:defRPr sz="3000" b="1">
                <a:latin typeface="Arial Narrow" pitchFamily="34" charset="0"/>
              </a:defRPr>
            </a:lvl5pPr>
            <a:lvl6pPr marL="457200" fontAlgn="base">
              <a:spcBef>
                <a:spcPct val="0"/>
              </a:spcBef>
              <a:spcAft>
                <a:spcPct val="0"/>
              </a:spcAft>
              <a:defRPr sz="3000" b="1">
                <a:latin typeface="Arial Narrow" pitchFamily="34" charset="0"/>
              </a:defRPr>
            </a:lvl6pPr>
            <a:lvl7pPr marL="914400" fontAlgn="base">
              <a:spcBef>
                <a:spcPct val="0"/>
              </a:spcBef>
              <a:spcAft>
                <a:spcPct val="0"/>
              </a:spcAft>
              <a:defRPr sz="3000" b="1">
                <a:latin typeface="Arial Narrow" pitchFamily="34" charset="0"/>
              </a:defRPr>
            </a:lvl7pPr>
            <a:lvl8pPr marL="1371600" fontAlgn="base">
              <a:spcBef>
                <a:spcPct val="0"/>
              </a:spcBef>
              <a:spcAft>
                <a:spcPct val="0"/>
              </a:spcAft>
              <a:defRPr sz="3000" b="1">
                <a:latin typeface="Arial Narrow" pitchFamily="34" charset="0"/>
              </a:defRPr>
            </a:lvl8pPr>
            <a:lvl9pPr marL="1828800" fontAlgn="base">
              <a:spcBef>
                <a:spcPct val="0"/>
              </a:spcBef>
              <a:spcAft>
                <a:spcPct val="0"/>
              </a:spcAft>
              <a:defRPr sz="3000" b="1">
                <a:latin typeface="Arial Narrow" pitchFamily="34" charset="0"/>
              </a:defRPr>
            </a:lvl9pPr>
          </a:lstStyle>
          <a:p>
            <a:r>
              <a:rPr lang="ru-RU" altLang="en-US" sz="2800" b="1" dirty="0" smtClean="0"/>
              <a:t>Зачем нужна система сбора данных по преступности на международном уровне</a:t>
            </a:r>
            <a:r>
              <a:rPr lang="en-US" altLang="en-US" sz="2800" b="1" dirty="0" smtClean="0"/>
              <a:t>?</a:t>
            </a:r>
            <a:endParaRPr lang="en-GB" sz="2800" b="1" dirty="0"/>
          </a:p>
        </p:txBody>
      </p:sp>
    </p:spTree>
    <p:extLst>
      <p:ext uri="{BB962C8B-B14F-4D97-AF65-F5344CB8AC3E}">
        <p14:creationId xmlns:p14="http://schemas.microsoft.com/office/powerpoint/2010/main" val="2478540229"/>
      </p:ext>
    </p:extLst>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323528" y="1390710"/>
            <a:ext cx="5904656" cy="4990618"/>
          </a:xfrm>
        </p:spPr>
        <p:txBody>
          <a:bodyPr/>
          <a:lstStyle/>
          <a:p>
            <a:pPr>
              <a:spcBef>
                <a:spcPct val="0"/>
              </a:spcBef>
            </a:pPr>
            <a:r>
              <a:rPr lang="ru-RU" altLang="en-US" sz="2000" dirty="0" smtClean="0"/>
              <a:t>Процесс начат </a:t>
            </a:r>
            <a:r>
              <a:rPr lang="ru-RU" altLang="en-US" sz="2000" dirty="0" smtClean="0"/>
              <a:t>в</a:t>
            </a:r>
            <a:r>
              <a:rPr lang="en-GB" altLang="en-US" sz="2000" dirty="0" smtClean="0"/>
              <a:t>1977</a:t>
            </a:r>
            <a:r>
              <a:rPr lang="en-GB" altLang="en-US" sz="2000" dirty="0"/>
              <a:t>, </a:t>
            </a:r>
            <a:r>
              <a:rPr lang="ru-RU" altLang="en-US" sz="2000" dirty="0" smtClean="0"/>
              <a:t>после выхода резолюции Генеральной Ассамблеи </a:t>
            </a:r>
            <a:r>
              <a:rPr lang="en-GB" altLang="en-US" sz="2000" dirty="0" smtClean="0"/>
              <a:t>(</a:t>
            </a:r>
            <a:r>
              <a:rPr lang="en-GB" altLang="en-US" sz="2000" dirty="0"/>
              <a:t>GA Res. 3021,1972)</a:t>
            </a:r>
          </a:p>
          <a:p>
            <a:pPr>
              <a:spcBef>
                <a:spcPct val="0"/>
              </a:spcBef>
            </a:pPr>
            <a:r>
              <a:rPr lang="ru-RU" altLang="en-US" sz="2000" dirty="0" smtClean="0"/>
              <a:t>Первоначально </a:t>
            </a:r>
            <a:r>
              <a:rPr lang="ru-RU" altLang="en-US" sz="2000" dirty="0" smtClean="0"/>
              <a:t>каждые </a:t>
            </a:r>
            <a:r>
              <a:rPr lang="en-GB" altLang="en-US" sz="2000" dirty="0" smtClean="0"/>
              <a:t>5 </a:t>
            </a:r>
            <a:r>
              <a:rPr lang="ru-RU" altLang="en-US" sz="2000" dirty="0" smtClean="0"/>
              <a:t>лет</a:t>
            </a:r>
            <a:r>
              <a:rPr lang="en-GB" altLang="en-US" sz="2000" dirty="0" smtClean="0"/>
              <a:t>, </a:t>
            </a:r>
            <a:r>
              <a:rPr lang="ru-RU" altLang="en-US" sz="2000" dirty="0" smtClean="0"/>
              <a:t>затем каждые </a:t>
            </a:r>
            <a:r>
              <a:rPr lang="en-GB" altLang="en-US" sz="2000" dirty="0" smtClean="0"/>
              <a:t>3 </a:t>
            </a:r>
            <a:r>
              <a:rPr lang="ru-RU" altLang="en-US" sz="2000" dirty="0" smtClean="0"/>
              <a:t>года</a:t>
            </a:r>
            <a:r>
              <a:rPr lang="en-GB" altLang="en-US" sz="2000" dirty="0" smtClean="0"/>
              <a:t>, </a:t>
            </a:r>
            <a:r>
              <a:rPr lang="ru-RU" altLang="en-US" sz="2000" dirty="0" smtClean="0"/>
              <a:t>затем -</a:t>
            </a:r>
            <a:r>
              <a:rPr lang="en-GB" altLang="en-US" sz="2000" dirty="0" smtClean="0"/>
              <a:t> </a:t>
            </a:r>
            <a:r>
              <a:rPr lang="en-GB" altLang="en-US" sz="2000" dirty="0"/>
              <a:t>2 </a:t>
            </a:r>
            <a:r>
              <a:rPr lang="ru-RU" altLang="en-US" sz="2000" dirty="0" smtClean="0"/>
              <a:t>года и с </a:t>
            </a:r>
            <a:r>
              <a:rPr lang="en-GB" altLang="en-US" sz="2000" dirty="0" smtClean="0"/>
              <a:t>2009 </a:t>
            </a:r>
            <a:r>
              <a:rPr lang="ru-RU" altLang="en-US" sz="2000" dirty="0" smtClean="0"/>
              <a:t>– ежегодно </a:t>
            </a:r>
            <a:endParaRPr lang="en-GB" altLang="en-US" sz="2000" dirty="0"/>
          </a:p>
          <a:p>
            <a:pPr>
              <a:spcBef>
                <a:spcPct val="0"/>
              </a:spcBef>
            </a:pPr>
            <a:r>
              <a:rPr lang="ru-RU" altLang="en-US" sz="2000" dirty="0" smtClean="0"/>
              <a:t>Всего </a:t>
            </a:r>
            <a:r>
              <a:rPr lang="en-GB" altLang="en-US" sz="2000" dirty="0" smtClean="0"/>
              <a:t>18 </a:t>
            </a:r>
            <a:r>
              <a:rPr lang="en-GB" altLang="en-US" sz="2000" dirty="0"/>
              <a:t>UN-CTS </a:t>
            </a:r>
            <a:r>
              <a:rPr lang="ru-RU" altLang="en-US" sz="2000" dirty="0" smtClean="0"/>
              <a:t>циклов</a:t>
            </a:r>
            <a:endParaRPr lang="en-GB" altLang="en-US" sz="2000" dirty="0"/>
          </a:p>
          <a:p>
            <a:pPr>
              <a:spcBef>
                <a:spcPct val="0"/>
              </a:spcBef>
            </a:pPr>
            <a:r>
              <a:rPr lang="ru-RU" sz="2000" smtClean="0"/>
              <a:t>Обзор издается </a:t>
            </a:r>
            <a:r>
              <a:rPr lang="ru-RU" sz="2000" dirty="0" smtClean="0"/>
              <a:t>на </a:t>
            </a:r>
            <a:r>
              <a:rPr lang="en-GB" sz="2000" dirty="0" smtClean="0"/>
              <a:t>6 </a:t>
            </a:r>
            <a:r>
              <a:rPr lang="ru-RU" sz="2000" dirty="0" smtClean="0"/>
              <a:t>языках</a:t>
            </a:r>
            <a:r>
              <a:rPr lang="en-GB" sz="2000" dirty="0" smtClean="0"/>
              <a:t> (</a:t>
            </a:r>
            <a:r>
              <a:rPr lang="ru-RU" sz="2000" dirty="0" smtClean="0"/>
              <a:t>арабский</a:t>
            </a:r>
            <a:r>
              <a:rPr lang="en-US" sz="2000" dirty="0" smtClean="0"/>
              <a:t>, </a:t>
            </a:r>
            <a:r>
              <a:rPr lang="ru-RU" sz="2000" dirty="0" smtClean="0"/>
              <a:t>китайский</a:t>
            </a:r>
            <a:r>
              <a:rPr lang="en-US" sz="2000" dirty="0" smtClean="0"/>
              <a:t>, </a:t>
            </a:r>
            <a:r>
              <a:rPr lang="ru-RU" sz="2000" dirty="0" smtClean="0"/>
              <a:t>английский</a:t>
            </a:r>
            <a:r>
              <a:rPr lang="en-US" sz="2000" dirty="0" smtClean="0"/>
              <a:t>, </a:t>
            </a:r>
            <a:r>
              <a:rPr lang="ru-RU" sz="2000" dirty="0" smtClean="0"/>
              <a:t>французский</a:t>
            </a:r>
            <a:r>
              <a:rPr lang="en-US" sz="2000" dirty="0" smtClean="0"/>
              <a:t>, </a:t>
            </a:r>
            <a:r>
              <a:rPr lang="ru-RU" sz="2000" dirty="0" smtClean="0"/>
              <a:t>русский</a:t>
            </a:r>
            <a:r>
              <a:rPr lang="en-US" sz="2000" dirty="0" smtClean="0"/>
              <a:t>, </a:t>
            </a:r>
            <a:r>
              <a:rPr lang="ru-RU" sz="2000" dirty="0" smtClean="0"/>
              <a:t>испанский</a:t>
            </a:r>
            <a:r>
              <a:rPr lang="en-US" sz="2000" dirty="0" smtClean="0"/>
              <a:t>)</a:t>
            </a:r>
            <a:endParaRPr lang="en-GB" sz="2000" dirty="0"/>
          </a:p>
          <a:p>
            <a:pPr eaLnBrk="1" hangingPunct="1">
              <a:defRPr/>
            </a:pPr>
            <a:endParaRPr lang="en-US" sz="2000" dirty="0"/>
          </a:p>
          <a:p>
            <a:pPr eaLnBrk="1" hangingPunct="1">
              <a:defRPr/>
            </a:pPr>
            <a:r>
              <a:rPr lang="ru-RU" sz="2000" dirty="0" smtClean="0"/>
              <a:t>Данных предоставляют:</a:t>
            </a:r>
            <a:endParaRPr lang="en-US" sz="2000" dirty="0"/>
          </a:p>
          <a:p>
            <a:pPr lvl="1" eaLnBrk="1" hangingPunct="1">
              <a:defRPr/>
            </a:pPr>
            <a:r>
              <a:rPr lang="ru-RU" sz="2000" dirty="0" smtClean="0"/>
              <a:t>полиция</a:t>
            </a:r>
            <a:endParaRPr lang="en-GB" sz="2000" dirty="0"/>
          </a:p>
          <a:p>
            <a:pPr lvl="1" eaLnBrk="1" hangingPunct="1">
              <a:defRPr/>
            </a:pPr>
            <a:r>
              <a:rPr lang="ru-RU" sz="2000" dirty="0" smtClean="0"/>
              <a:t>органы прокуратуры</a:t>
            </a:r>
            <a:r>
              <a:rPr lang="en-GB" sz="2000" dirty="0" smtClean="0"/>
              <a:t> </a:t>
            </a:r>
            <a:endParaRPr lang="en-GB" sz="2000" b="1" dirty="0"/>
          </a:p>
          <a:p>
            <a:pPr lvl="1" eaLnBrk="1" hangingPunct="1">
              <a:defRPr/>
            </a:pPr>
            <a:r>
              <a:rPr lang="ru-RU" sz="2000" dirty="0" smtClean="0"/>
              <a:t>суды</a:t>
            </a:r>
            <a:endParaRPr lang="en-US" sz="2000" dirty="0"/>
          </a:p>
          <a:p>
            <a:pPr lvl="1" eaLnBrk="1" hangingPunct="1">
              <a:defRPr/>
            </a:pPr>
            <a:r>
              <a:rPr lang="ru-RU" sz="2000" dirty="0" smtClean="0"/>
              <a:t>тюремные учреждения</a:t>
            </a:r>
            <a:endParaRPr lang="en-US" sz="2000" dirty="0"/>
          </a:p>
          <a:p>
            <a:pPr lvl="1" eaLnBrk="1" hangingPunct="1">
              <a:defRPr/>
            </a:pPr>
            <a:r>
              <a:rPr lang="ru-RU" sz="2000" dirty="0" smtClean="0"/>
              <a:t>исследования по </a:t>
            </a:r>
          </a:p>
          <a:p>
            <a:pPr marL="457200" lvl="1" indent="0" eaLnBrk="1" hangingPunct="1">
              <a:buNone/>
              <a:defRPr/>
            </a:pPr>
            <a:r>
              <a:rPr lang="ru-RU" sz="2000" dirty="0" smtClean="0"/>
              <a:t>	</a:t>
            </a:r>
            <a:r>
              <a:rPr lang="ru-RU" sz="2000" dirty="0" err="1" smtClean="0"/>
              <a:t>виктимизации</a:t>
            </a:r>
            <a:endParaRPr lang="en-GB" altLang="en-US" sz="2000" dirty="0"/>
          </a:p>
        </p:txBody>
      </p:sp>
      <p:sp>
        <p:nvSpPr>
          <p:cNvPr id="5" name="Text Box 6"/>
          <p:cNvSpPr txBox="1">
            <a:spLocks noChangeArrowheads="1"/>
          </p:cNvSpPr>
          <p:nvPr/>
        </p:nvSpPr>
        <p:spPr bwMode="auto">
          <a:xfrm>
            <a:off x="728662" y="764704"/>
            <a:ext cx="7705725" cy="5539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eaLnBrk="0" hangingPunct="0">
              <a:defRPr sz="3000" b="0">
                <a:latin typeface="+mj-lt"/>
                <a:ea typeface="+mj-ea"/>
                <a:cs typeface="+mj-cs"/>
              </a:defRPr>
            </a:lvl1pPr>
            <a:lvl2pPr eaLnBrk="0" hangingPunct="0">
              <a:defRPr sz="3000" b="1">
                <a:latin typeface="Arial Narrow" pitchFamily="34" charset="0"/>
              </a:defRPr>
            </a:lvl2pPr>
            <a:lvl3pPr eaLnBrk="0" hangingPunct="0">
              <a:defRPr sz="3000" b="1">
                <a:latin typeface="Arial Narrow" pitchFamily="34" charset="0"/>
              </a:defRPr>
            </a:lvl3pPr>
            <a:lvl4pPr eaLnBrk="0" hangingPunct="0">
              <a:defRPr sz="3000" b="1">
                <a:latin typeface="Arial Narrow" pitchFamily="34" charset="0"/>
              </a:defRPr>
            </a:lvl4pPr>
            <a:lvl5pPr eaLnBrk="0" hangingPunct="0">
              <a:defRPr sz="3000" b="1">
                <a:latin typeface="Arial Narrow" pitchFamily="34" charset="0"/>
              </a:defRPr>
            </a:lvl5pPr>
            <a:lvl6pPr marL="457200" fontAlgn="base">
              <a:spcBef>
                <a:spcPct val="0"/>
              </a:spcBef>
              <a:spcAft>
                <a:spcPct val="0"/>
              </a:spcAft>
              <a:defRPr sz="3000" b="1">
                <a:latin typeface="Arial Narrow" pitchFamily="34" charset="0"/>
              </a:defRPr>
            </a:lvl6pPr>
            <a:lvl7pPr marL="914400" fontAlgn="base">
              <a:spcBef>
                <a:spcPct val="0"/>
              </a:spcBef>
              <a:spcAft>
                <a:spcPct val="0"/>
              </a:spcAft>
              <a:defRPr sz="3000" b="1">
                <a:latin typeface="Arial Narrow" pitchFamily="34" charset="0"/>
              </a:defRPr>
            </a:lvl7pPr>
            <a:lvl8pPr marL="1371600" fontAlgn="base">
              <a:spcBef>
                <a:spcPct val="0"/>
              </a:spcBef>
              <a:spcAft>
                <a:spcPct val="0"/>
              </a:spcAft>
              <a:defRPr sz="3000" b="1">
                <a:latin typeface="Arial Narrow" pitchFamily="34" charset="0"/>
              </a:defRPr>
            </a:lvl8pPr>
            <a:lvl9pPr marL="1828800" fontAlgn="base">
              <a:spcBef>
                <a:spcPct val="0"/>
              </a:spcBef>
              <a:spcAft>
                <a:spcPct val="0"/>
              </a:spcAft>
              <a:defRPr sz="3000" b="1">
                <a:latin typeface="Arial Narrow" pitchFamily="34" charset="0"/>
              </a:defRPr>
            </a:lvl9pPr>
          </a:lstStyle>
          <a:p>
            <a:r>
              <a:rPr lang="ru-RU" sz="2400" b="1" dirty="0"/>
              <a:t>Ежегодный Обзор </a:t>
            </a:r>
            <a:r>
              <a:rPr lang="ru-RU" sz="2400" b="1" dirty="0" smtClean="0"/>
              <a:t>ООН </a:t>
            </a:r>
            <a:r>
              <a:rPr lang="ru-RU" sz="2400" b="1" dirty="0" smtClean="0"/>
              <a:t>тенденций </a:t>
            </a:r>
            <a:r>
              <a:rPr lang="ru-RU" sz="2400" b="1" dirty="0" smtClean="0"/>
              <a:t>и </a:t>
            </a:r>
            <a:r>
              <a:rPr lang="ru-RU" sz="2400" b="1" dirty="0"/>
              <a:t>функционирования систем уголовного правосудия</a:t>
            </a:r>
            <a:r>
              <a:rPr lang="en-GB" altLang="en-US" sz="2400" b="1" dirty="0" smtClean="0"/>
              <a:t>(UN-CTS</a:t>
            </a:r>
            <a:r>
              <a:rPr lang="en-GB" altLang="en-US" sz="2400" b="1" dirty="0"/>
              <a:t>)</a:t>
            </a:r>
            <a:endParaRPr lang="en-GB" sz="2400" b="1"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3609127"/>
            <a:ext cx="5508104" cy="3250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1188614"/>
      </p:ext>
    </p:extLst>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5"/>
          <p:cNvSpPr txBox="1">
            <a:spLocks noChangeArrowheads="1"/>
          </p:cNvSpPr>
          <p:nvPr/>
        </p:nvSpPr>
        <p:spPr bwMode="auto">
          <a:xfrm>
            <a:off x="251521" y="1528763"/>
            <a:ext cx="5904655" cy="5216813"/>
          </a:xfrm>
          <a:prstGeom prst="rect">
            <a:avLst/>
          </a:prstGeom>
          <a:noFill/>
          <a:ln w="9525">
            <a:noFill/>
            <a:miter lim="800000"/>
            <a:headEnd/>
            <a:tailEnd/>
          </a:ln>
        </p:spPr>
        <p:txBody>
          <a:bodyPr wrap="square">
            <a:spAutoFit/>
          </a:bodyPr>
          <a:lstStyle>
            <a:defPPr>
              <a:defRPr lang="en-US"/>
            </a:defPPr>
            <a:lvl1pPr marL="355600" indent="-355600">
              <a:spcBef>
                <a:spcPts val="3000"/>
              </a:spcBef>
              <a:buFontTx/>
              <a:buChar char="•"/>
              <a:tabLst>
                <a:tab pos="355600" algn="l"/>
              </a:tabLst>
              <a:defRPr sz="2000">
                <a:latin typeface="Arial Narrow" panose="020B0606020202030204" pitchFamily="34" charset="0"/>
              </a:defRPr>
            </a:lvl1pPr>
          </a:lstStyle>
          <a:p>
            <a:pPr>
              <a:spcBef>
                <a:spcPts val="1800"/>
              </a:spcBef>
              <a:buFont typeface="Wingdings" panose="05000000000000000000" pitchFamily="2" charset="2"/>
              <a:buChar char="§"/>
              <a:tabLst>
                <a:tab pos="266700" algn="l"/>
              </a:tabLst>
            </a:pPr>
            <a:r>
              <a:rPr lang="ru-RU" sz="1800" dirty="0" smtClean="0"/>
              <a:t>МКПС – первая международная классификация преступлений</a:t>
            </a:r>
            <a:r>
              <a:rPr lang="en-GB" sz="1800" dirty="0" smtClean="0"/>
              <a:t> </a:t>
            </a:r>
            <a:r>
              <a:rPr lang="ru-RU" sz="1800" dirty="0" smtClean="0"/>
              <a:t>для статистических целей, имеющая большое значение для развития системы сбора данных по преступности на всех уровнях</a:t>
            </a:r>
          </a:p>
          <a:p>
            <a:pPr>
              <a:spcBef>
                <a:spcPts val="1800"/>
              </a:spcBef>
              <a:buFont typeface="Wingdings" panose="05000000000000000000" pitchFamily="2" charset="2"/>
              <a:buChar char="§"/>
            </a:pPr>
            <a:r>
              <a:rPr lang="ru-RU" sz="1800" dirty="0" smtClean="0"/>
              <a:t>МКПС была разработана на основе консультативного процесса в период </a:t>
            </a:r>
            <a:r>
              <a:rPr lang="en-GB" sz="1800" dirty="0" smtClean="0"/>
              <a:t>2008-2015 </a:t>
            </a:r>
            <a:r>
              <a:rPr lang="ru-RU" sz="1800" dirty="0" err="1" smtClean="0"/>
              <a:t>г.г</a:t>
            </a:r>
            <a:r>
              <a:rPr lang="ru-RU" sz="1800" dirty="0" smtClean="0"/>
              <a:t>., в котором приняли участие </a:t>
            </a:r>
            <a:r>
              <a:rPr lang="en-GB" sz="1800" dirty="0" smtClean="0"/>
              <a:t>77 </a:t>
            </a:r>
            <a:r>
              <a:rPr lang="ru-RU" sz="1800" dirty="0" smtClean="0"/>
              <a:t>стран</a:t>
            </a:r>
            <a:r>
              <a:rPr lang="en-GB" sz="1800" dirty="0" smtClean="0"/>
              <a:t> </a:t>
            </a:r>
            <a:r>
              <a:rPr lang="en-GB" sz="1800" dirty="0"/>
              <a:t>+ 10 </a:t>
            </a:r>
            <a:r>
              <a:rPr lang="ru-RU" sz="1800" dirty="0" smtClean="0"/>
              <a:t>международных организаций, и была принята в </a:t>
            </a:r>
            <a:r>
              <a:rPr lang="en-GB" sz="1800" dirty="0" smtClean="0"/>
              <a:t>2015 </a:t>
            </a:r>
            <a:r>
              <a:rPr lang="ru-RU" sz="1800" dirty="0" smtClean="0"/>
              <a:t>г. Совбезом ООН и Комиссией по предупреждению преступности и уголовному правосудию (</a:t>
            </a:r>
            <a:r>
              <a:rPr lang="en-GB" sz="1800" dirty="0" smtClean="0"/>
              <a:t>CCPCJ</a:t>
            </a:r>
            <a:r>
              <a:rPr lang="ru-RU" sz="1800" dirty="0" smtClean="0"/>
              <a:t>)</a:t>
            </a:r>
            <a:endParaRPr lang="en-GB" sz="1800" dirty="0"/>
          </a:p>
          <a:p>
            <a:pPr>
              <a:spcBef>
                <a:spcPts val="1800"/>
              </a:spcBef>
              <a:buFont typeface="Wingdings" panose="05000000000000000000" pitchFamily="2" charset="2"/>
              <a:buChar char="§"/>
            </a:pPr>
            <a:r>
              <a:rPr lang="ru-RU" sz="1800" dirty="0" smtClean="0"/>
              <a:t>Имплементация МКПС будет способствовать улучшению системности сбора данных как внутри, так и между странами</a:t>
            </a:r>
            <a:r>
              <a:rPr lang="en-GB" sz="1800" dirty="0" smtClean="0"/>
              <a:t> </a:t>
            </a:r>
            <a:endParaRPr lang="ru-RU" sz="1800" dirty="0" smtClean="0"/>
          </a:p>
          <a:p>
            <a:pPr>
              <a:spcBef>
                <a:spcPts val="1800"/>
              </a:spcBef>
              <a:buFont typeface="Wingdings" panose="05000000000000000000" pitchFamily="2" charset="2"/>
              <a:buChar char="§"/>
            </a:pPr>
            <a:r>
              <a:rPr lang="ru-RU" sz="1800" dirty="0" smtClean="0"/>
              <a:t>Многие страны, на всех континентах</a:t>
            </a:r>
            <a:r>
              <a:rPr lang="en-GB" sz="1800" dirty="0" smtClean="0"/>
              <a:t>, </a:t>
            </a:r>
            <a:r>
              <a:rPr lang="ru-RU" sz="1800" dirty="0" smtClean="0"/>
              <a:t>уже начали процесс с назначения 1 </a:t>
            </a:r>
            <a:r>
              <a:rPr lang="ru-RU" sz="1800" dirty="0"/>
              <a:t>координирующего </a:t>
            </a:r>
            <a:r>
              <a:rPr lang="ru-RU" sz="1800" dirty="0" smtClean="0"/>
              <a:t>ведомства по реализации МКПС</a:t>
            </a:r>
            <a:r>
              <a:rPr lang="en-GB" sz="1800" dirty="0" smtClean="0"/>
              <a:t>; </a:t>
            </a:r>
            <a:r>
              <a:rPr lang="ru-RU" sz="1800" dirty="0" smtClean="0"/>
              <a:t>работы над соответствующими таблицами</a:t>
            </a:r>
            <a:endParaRPr lang="en-GB" sz="1800" dirty="0"/>
          </a:p>
        </p:txBody>
      </p:sp>
      <p:sp>
        <p:nvSpPr>
          <p:cNvPr id="15363" name="Text Box 6"/>
          <p:cNvSpPr txBox="1">
            <a:spLocks noChangeArrowheads="1"/>
          </p:cNvSpPr>
          <p:nvPr/>
        </p:nvSpPr>
        <p:spPr bwMode="auto">
          <a:xfrm>
            <a:off x="0" y="836712"/>
            <a:ext cx="9143999" cy="5539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eaLnBrk="0" hangingPunct="0">
              <a:defRPr sz="3000" b="0">
                <a:latin typeface="+mj-lt"/>
                <a:ea typeface="+mj-ea"/>
                <a:cs typeface="+mj-cs"/>
              </a:defRPr>
            </a:lvl1pPr>
            <a:lvl2pPr eaLnBrk="0" hangingPunct="0">
              <a:defRPr sz="3000" b="1">
                <a:latin typeface="Arial Narrow" pitchFamily="34" charset="0"/>
              </a:defRPr>
            </a:lvl2pPr>
            <a:lvl3pPr eaLnBrk="0" hangingPunct="0">
              <a:defRPr sz="3000" b="1">
                <a:latin typeface="Arial Narrow" pitchFamily="34" charset="0"/>
              </a:defRPr>
            </a:lvl3pPr>
            <a:lvl4pPr eaLnBrk="0" hangingPunct="0">
              <a:defRPr sz="3000" b="1">
                <a:latin typeface="Arial Narrow" pitchFamily="34" charset="0"/>
              </a:defRPr>
            </a:lvl4pPr>
            <a:lvl5pPr eaLnBrk="0" hangingPunct="0">
              <a:defRPr sz="3000" b="1">
                <a:latin typeface="Arial Narrow" pitchFamily="34" charset="0"/>
              </a:defRPr>
            </a:lvl5pPr>
            <a:lvl6pPr marL="457200" fontAlgn="base">
              <a:spcBef>
                <a:spcPct val="0"/>
              </a:spcBef>
              <a:spcAft>
                <a:spcPct val="0"/>
              </a:spcAft>
              <a:defRPr sz="3000" b="1">
                <a:latin typeface="Arial Narrow" pitchFamily="34" charset="0"/>
              </a:defRPr>
            </a:lvl6pPr>
            <a:lvl7pPr marL="914400" fontAlgn="base">
              <a:spcBef>
                <a:spcPct val="0"/>
              </a:spcBef>
              <a:spcAft>
                <a:spcPct val="0"/>
              </a:spcAft>
              <a:defRPr sz="3000" b="1">
                <a:latin typeface="Arial Narrow" pitchFamily="34" charset="0"/>
              </a:defRPr>
            </a:lvl7pPr>
            <a:lvl8pPr marL="1371600" fontAlgn="base">
              <a:spcBef>
                <a:spcPct val="0"/>
              </a:spcBef>
              <a:spcAft>
                <a:spcPct val="0"/>
              </a:spcAft>
              <a:defRPr sz="3000" b="1">
                <a:latin typeface="Arial Narrow" pitchFamily="34" charset="0"/>
              </a:defRPr>
            </a:lvl8pPr>
            <a:lvl9pPr marL="1828800" fontAlgn="base">
              <a:spcBef>
                <a:spcPct val="0"/>
              </a:spcBef>
              <a:spcAft>
                <a:spcPct val="0"/>
              </a:spcAft>
              <a:defRPr sz="3000" b="1">
                <a:latin typeface="Arial Narrow" pitchFamily="34" charset="0"/>
              </a:defRPr>
            </a:lvl9pPr>
          </a:lstStyle>
          <a:p>
            <a:r>
              <a:rPr lang="ru-RU" sz="2400" b="1" dirty="0" smtClean="0"/>
              <a:t>Международная классификация преступлений </a:t>
            </a:r>
          </a:p>
          <a:p>
            <a:r>
              <a:rPr lang="ru-RU" sz="2400" b="1" dirty="0" smtClean="0"/>
              <a:t>для статистических целей</a:t>
            </a:r>
            <a:r>
              <a:rPr lang="en-US" sz="2400" b="1" dirty="0" smtClean="0"/>
              <a:t> </a:t>
            </a:r>
            <a:endParaRPr lang="en-GB" sz="2400" b="1"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359811"/>
            <a:ext cx="2587839"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852936"/>
            <a:ext cx="2656638" cy="3852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2677111"/>
      </p:ext>
    </p:extLst>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2535746" y="1484784"/>
            <a:ext cx="4000500" cy="1714500"/>
          </a:xfr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ru-RU" sz="2400" b="0" kern="1200" dirty="0" smtClean="0"/>
              <a:t>Спасибо за внимание!</a:t>
            </a:r>
            <a:endParaRPr lang="en-US" sz="2400" b="0" kern="1200" dirty="0"/>
          </a:p>
        </p:txBody>
      </p:sp>
      <p:sp>
        <p:nvSpPr>
          <p:cNvPr id="4" name="Rectangle 2"/>
          <p:cNvSpPr txBox="1">
            <a:spLocks noChangeArrowheads="1"/>
          </p:cNvSpPr>
          <p:nvPr/>
        </p:nvSpPr>
        <p:spPr bwMode="auto">
          <a:xfrm>
            <a:off x="467544" y="3717032"/>
            <a:ext cx="8136904" cy="2736304"/>
          </a:xfrm>
          <a:prstGeom prst="rect">
            <a:avLst/>
          </a:prstGeom>
          <a:noFill/>
          <a:ln w="9525">
            <a:noFill/>
            <a:miter lim="800000"/>
            <a:headEnd/>
            <a:tailEnd/>
          </a:ln>
        </p:spPr>
        <p:txBody>
          <a:bodyPr anchor="ctr"/>
          <a:lstStyle/>
          <a:p>
            <a:pPr eaLnBrk="0" hangingPunct="0">
              <a:defRPr/>
            </a:pPr>
            <a:endParaRPr lang="de-DE" sz="2400" kern="0" dirty="0">
              <a:latin typeface="+mj-lt"/>
              <a:ea typeface="+mj-ea"/>
              <a:cs typeface="+mj-cs"/>
              <a:hlinkClick r:id="rId2"/>
            </a:endParaRPr>
          </a:p>
          <a:p>
            <a:pPr eaLnBrk="0" hangingPunct="0">
              <a:defRPr/>
            </a:pPr>
            <a:r>
              <a:rPr lang="de-DE" sz="2400" kern="0" dirty="0">
                <a:latin typeface="+mj-lt"/>
                <a:ea typeface="+mj-ea"/>
                <a:cs typeface="+mj-cs"/>
              </a:rPr>
              <a:t>https://www.unodc.org/unodc/en/data-and-analysis/statistics/iccs.html</a:t>
            </a:r>
            <a:endParaRPr lang="de-DE" sz="2400" u="sng" kern="0" dirty="0">
              <a:latin typeface="+mj-lt"/>
              <a:ea typeface="+mj-ea"/>
              <a:cs typeface="+mj-cs"/>
            </a:endParaRPr>
          </a:p>
          <a:p>
            <a:pPr eaLnBrk="0" hangingPunct="0">
              <a:defRPr/>
            </a:pPr>
            <a:endParaRPr lang="de-DE" sz="2400" u="sng" kern="0" dirty="0">
              <a:latin typeface="+mj-lt"/>
              <a:ea typeface="+mj-ea"/>
              <a:cs typeface="+mj-cs"/>
            </a:endParaRPr>
          </a:p>
          <a:p>
            <a:pPr eaLnBrk="0" hangingPunct="0">
              <a:defRPr/>
            </a:pPr>
            <a:r>
              <a:rPr lang="ru-RU" sz="2400" u="sng" kern="0" dirty="0" smtClean="0">
                <a:latin typeface="+mj-lt"/>
                <a:ea typeface="+mj-ea"/>
                <a:cs typeface="+mj-cs"/>
              </a:rPr>
              <a:t>Контакты</a:t>
            </a:r>
            <a:r>
              <a:rPr lang="de-DE" sz="2400" u="sng" kern="0" dirty="0" smtClean="0">
                <a:latin typeface="+mj-lt"/>
                <a:ea typeface="+mj-ea"/>
                <a:cs typeface="+mj-cs"/>
              </a:rPr>
              <a:t>:</a:t>
            </a:r>
            <a:endParaRPr lang="de-DE" sz="2400" u="sng" kern="0" dirty="0">
              <a:latin typeface="+mj-lt"/>
              <a:ea typeface="+mj-ea"/>
              <a:cs typeface="+mj-cs"/>
            </a:endParaRPr>
          </a:p>
          <a:p>
            <a:pPr eaLnBrk="0" hangingPunct="0">
              <a:defRPr/>
            </a:pPr>
            <a:r>
              <a:rPr lang="de-DE" sz="2400" kern="0" dirty="0">
                <a:latin typeface="+mj-lt"/>
                <a:ea typeface="+mj-ea"/>
                <a:cs typeface="+mj-cs"/>
                <a:hlinkClick r:id="rId3"/>
              </a:rPr>
              <a:t>CTS@unodc.org</a:t>
            </a:r>
            <a:endParaRPr lang="de-DE" sz="2400" kern="0" dirty="0">
              <a:latin typeface="+mj-lt"/>
              <a:ea typeface="+mj-ea"/>
              <a:cs typeface="+mj-cs"/>
            </a:endParaRPr>
          </a:p>
          <a:p>
            <a:pPr eaLnBrk="0" hangingPunct="0">
              <a:defRPr/>
            </a:pPr>
            <a:r>
              <a:rPr lang="de-DE" sz="2400" kern="0" dirty="0">
                <a:latin typeface="+mj-lt"/>
                <a:ea typeface="+mj-ea"/>
                <a:cs typeface="+mj-cs"/>
                <a:hlinkClick r:id="rId4"/>
              </a:rPr>
              <a:t>reiterer-motolinia@a1.net</a:t>
            </a:r>
            <a:endParaRPr lang="de-DE" sz="2400" kern="0" dirty="0">
              <a:latin typeface="+mj-lt"/>
              <a:ea typeface="+mj-ea"/>
              <a:cs typeface="+mj-cs"/>
            </a:endParaRPr>
          </a:p>
          <a:p>
            <a:pPr eaLnBrk="0" hangingPunct="0">
              <a:defRPr/>
            </a:pPr>
            <a:endParaRPr lang="de-DE" sz="2400" kern="0" dirty="0">
              <a:latin typeface="+mj-lt"/>
              <a:ea typeface="+mj-ea"/>
              <a:cs typeface="+mj-cs"/>
            </a:endParaRPr>
          </a:p>
          <a:p>
            <a:pPr eaLnBrk="0" hangingPunct="0">
              <a:defRPr/>
            </a:pPr>
            <a:endParaRPr lang="en-US" sz="2400" kern="0" dirty="0">
              <a:latin typeface="+mj-lt"/>
              <a:ea typeface="+mj-ea"/>
              <a:cs typeface="+mj-cs"/>
            </a:endParaRPr>
          </a:p>
        </p:txBody>
      </p:sp>
    </p:spTree>
    <p:extLst>
      <p:ext uri="{BB962C8B-B14F-4D97-AF65-F5344CB8AC3E}">
        <p14:creationId xmlns:p14="http://schemas.microsoft.com/office/powerpoint/2010/main" val="4032975027"/>
      </p:ext>
    </p:extLst>
  </p:cSld>
  <p:clrMapOvr>
    <a:masterClrMapping/>
  </p:clrMapOvr>
  <p:transition>
    <p:cut/>
  </p:transition>
</p:sld>
</file>

<file path=ppt/theme/theme1.xml><?xml version="1.0" encoding="utf-8"?>
<a:theme xmlns:a="http://schemas.openxmlformats.org/drawingml/2006/main" name="Default Design">
  <a:themeElements>
    <a:clrScheme name="">
      <a:dk1>
        <a:srgbClr val="000000"/>
      </a:dk1>
      <a:lt1>
        <a:srgbClr val="77A5D5"/>
      </a:lt1>
      <a:dk2>
        <a:srgbClr val="000000"/>
      </a:dk2>
      <a:lt2>
        <a:srgbClr val="808080"/>
      </a:lt2>
      <a:accent1>
        <a:srgbClr val="00CC99"/>
      </a:accent1>
      <a:accent2>
        <a:srgbClr val="3333CC"/>
      </a:accent2>
      <a:accent3>
        <a:srgbClr val="BDCFE7"/>
      </a:accent3>
      <a:accent4>
        <a:srgbClr val="000000"/>
      </a:accent4>
      <a:accent5>
        <a:srgbClr val="AAE2CA"/>
      </a:accent5>
      <a:accent6>
        <a:srgbClr val="2D2DB9"/>
      </a:accent6>
      <a:hlink>
        <a:srgbClr val="CCCCFF"/>
      </a:hlink>
      <a:folHlink>
        <a:srgbClr val="B2B2B2"/>
      </a:folHlink>
    </a:clrScheme>
    <a:fontScheme name="Default Desig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7300" b="0" i="0" u="none" strike="noStrike" cap="none" normalizeH="0" baseline="0" smtClean="0">
            <a:ln>
              <a:noFill/>
            </a:ln>
            <a:solidFill>
              <a:srgbClr val="FFFFFF"/>
            </a:solidFill>
            <a:effectLst/>
            <a:latin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7300" b="0" i="0" u="none" strike="noStrike" cap="none" normalizeH="0" baseline="0" smtClean="0">
            <a:ln>
              <a:noFill/>
            </a:ln>
            <a:solidFill>
              <a:srgbClr val="FFFFFF"/>
            </a:solidFill>
            <a:effectLst/>
            <a:latin typeface="Arial Unicode MS" pitchFamily="34" charset="-128"/>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7300" b="0" i="0" u="none" strike="noStrike" cap="none" normalizeH="0" baseline="0" smtClean="0">
            <a:ln>
              <a:noFill/>
            </a:ln>
            <a:solidFill>
              <a:srgbClr val="FFFFFF"/>
            </a:solidFill>
            <a:effectLst/>
            <a:latin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7300" b="0" i="0" u="none" strike="noStrike" cap="none" normalizeH="0" baseline="0" smtClean="0">
            <a:ln>
              <a:noFill/>
            </a:ln>
            <a:solidFill>
              <a:srgbClr val="FFFFFF"/>
            </a:solidFill>
            <a:effectLst/>
            <a:latin typeface="Arial Unicode MS" pitchFamily="34"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719</TotalTime>
  <Words>2345</Words>
  <Application>Microsoft Office PowerPoint</Application>
  <PresentationFormat>Экран (4:3)</PresentationFormat>
  <Paragraphs>171</Paragraphs>
  <Slides>19</Slides>
  <Notes>16</Notes>
  <HiddenSlides>0</HiddenSlides>
  <MMClips>0</MMClips>
  <ScaleCrop>false</ScaleCrop>
  <HeadingPairs>
    <vt:vector size="4" baseType="variant">
      <vt:variant>
        <vt:lpstr>Тема</vt:lpstr>
      </vt:variant>
      <vt:variant>
        <vt:i4>2</vt:i4>
      </vt:variant>
      <vt:variant>
        <vt:lpstr>Заголовки слайдов</vt:lpstr>
      </vt:variant>
      <vt:variant>
        <vt:i4>19</vt:i4>
      </vt:variant>
    </vt:vector>
  </HeadingPairs>
  <TitlesOfParts>
    <vt:vector size="21" baseType="lpstr">
      <vt:lpstr>Default Design</vt:lpstr>
      <vt:lpstr>Custom Design</vt:lpstr>
      <vt:lpstr>Статистика преступности в международной перспективе</vt:lpstr>
      <vt:lpstr>Презентация PowerPoint</vt:lpstr>
      <vt:lpstr>Процесс уголовного правосудия</vt:lpstr>
      <vt:lpstr>Основное использование статданных по преступности и уголовному правосудию</vt:lpstr>
      <vt:lpstr>Поток данных в системе уголовного правосудия</vt:lpstr>
      <vt:lpstr>Операционное использование  уголовной статистики</vt:lpstr>
      <vt:lpstr>Индикаторы операционного использования – Примеры</vt:lpstr>
      <vt:lpstr>Управленческое использование  уголовной статистики</vt:lpstr>
      <vt:lpstr>Статистика объема работы и ресурсов</vt:lpstr>
      <vt:lpstr>Презентация PowerPoint</vt:lpstr>
      <vt:lpstr>Статистика ресурсов – примеры из международной практики</vt:lpstr>
      <vt:lpstr>Использование уголовной статистики  в целях разработки политики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UNOV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Testuser</dc:creator>
  <cp:lastModifiedBy>Olga</cp:lastModifiedBy>
  <cp:revision>473</cp:revision>
  <cp:lastPrinted>2016-05-11T12:54:20Z</cp:lastPrinted>
  <dcterms:created xsi:type="dcterms:W3CDTF">2003-04-01T06:49:12Z</dcterms:created>
  <dcterms:modified xsi:type="dcterms:W3CDTF">2017-06-16T11:20:58Z</dcterms:modified>
</cp:coreProperties>
</file>