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6" r:id="rId3"/>
    <p:sldId id="284" r:id="rId4"/>
    <p:sldId id="288" r:id="rId5"/>
    <p:sldId id="269" r:id="rId6"/>
    <p:sldId id="272" r:id="rId7"/>
    <p:sldId id="275" r:id="rId8"/>
    <p:sldId id="292" r:id="rId9"/>
    <p:sldId id="290" r:id="rId10"/>
    <p:sldId id="291" r:id="rId11"/>
    <p:sldId id="287" r:id="rId12"/>
    <p:sldId id="266" r:id="rId13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1" autoAdjust="0"/>
    <p:restoredTop sz="94660"/>
  </p:normalViewPr>
  <p:slideViewPr>
    <p:cSldViewPr>
      <p:cViewPr>
        <p:scale>
          <a:sx n="89" d="100"/>
          <a:sy n="89" d="100"/>
        </p:scale>
        <p:origin x="-1674" y="-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950663278309882"/>
          <c:y val="0.1622292817787612"/>
          <c:w val="0.35209428177448071"/>
          <c:h val="0.6211300565343250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1.4305920093321668E-2"/>
                  <c:y val="-7.740673089903739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989233984640809E-2"/>
                  <c:y val="-2.604616962180203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7,7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0696232164680115"/>
                  <c:y val="-5.92847124745864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18,9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11458637114805E-2"/>
                  <c:y val="-0.1156374897452763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лица с ограниченными возможностями здоровья с детства</c:v>
                </c:pt>
                <c:pt idx="1">
                  <c:v>лица с ограниченными возможностями здоровья от общего заболевания</c:v>
                </c:pt>
                <c:pt idx="2">
                  <c:v>по случаю потери кормильца</c:v>
                </c:pt>
                <c:pt idx="3">
                  <c:v>другие виды пособий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35.200000000000003</c:v>
                </c:pt>
                <c:pt idx="1">
                  <c:v>7.7</c:v>
                </c:pt>
                <c:pt idx="2">
                  <c:v>18.899999999999999</c:v>
                </c:pt>
                <c:pt idx="3">
                  <c:v>38.200000000000003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1400" b="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="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9.9004288972560472E-2"/>
          <c:y val="0.79759390310084566"/>
          <c:w val="0.79902711556792461"/>
          <c:h val="0.20240609689915437"/>
        </c:manualLayout>
      </c:layout>
      <c:overlay val="0"/>
      <c:txPr>
        <a:bodyPr/>
        <a:lstStyle/>
        <a:p>
          <a:pPr>
            <a:defRPr sz="1200" b="1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Ежемесячное пособие малообеспеченным семьям</c:v>
                </c:pt>
                <c:pt idx="1">
                  <c:v>Социальное пособие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303.8</c:v>
                </c:pt>
                <c:pt idx="1">
                  <c:v>1872.2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Ежемесячное пособие малообеспеченным семьям</c:v>
                </c:pt>
                <c:pt idx="1">
                  <c:v>Социальное пособие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653.1</c:v>
                </c:pt>
                <c:pt idx="1">
                  <c:v>2408.4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46528"/>
        <c:axId val="22248064"/>
      </c:barChart>
      <c:catAx>
        <c:axId val="22246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248064"/>
        <c:crosses val="autoZero"/>
        <c:auto val="1"/>
        <c:lblAlgn val="ctr"/>
        <c:lblOffset val="100"/>
        <c:noMultiLvlLbl val="0"/>
      </c:catAx>
      <c:valAx>
        <c:axId val="22248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246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025998029603689"/>
          <c:y val="0.34074295348857248"/>
          <c:w val="0.14048071793675818"/>
          <c:h val="0.31851387207540144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/>
              <a:t>Численность </a:t>
            </a:r>
            <a:endParaRPr lang="ru-RU" sz="2000" dirty="0" smtClean="0"/>
          </a:p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 smtClean="0"/>
              <a:t>получателей пенсий,</a:t>
            </a:r>
            <a:r>
              <a:rPr lang="ru-RU" sz="2000" baseline="0" dirty="0" smtClean="0"/>
              <a:t> </a:t>
            </a:r>
          </a:p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sz="2000" b="0" i="1" dirty="0" smtClean="0"/>
              <a:t>тысяч</a:t>
            </a:r>
            <a:r>
              <a:rPr lang="ru-RU" sz="2000" b="0" i="1" baseline="0" dirty="0" smtClean="0"/>
              <a:t> </a:t>
            </a:r>
            <a:r>
              <a:rPr lang="ru-RU" sz="2000" b="0" i="1" dirty="0" smtClean="0"/>
              <a:t>человек</a:t>
            </a:r>
            <a:endParaRPr lang="ru-RU" sz="2000" b="0" i="1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4363145644530286E-2"/>
          <c:y val="0.21161746575479995"/>
          <c:w val="0.87104565938691625"/>
          <c:h val="0.7197347126455245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получателей пенсий - всего (тыс.человек)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Lbls>
            <c:dLbl>
              <c:idx val="0"/>
              <c:layout>
                <c:manualLayout>
                  <c:x val="-7.2327044025157217E-2"/>
                  <c:y val="-5.9822856838359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0062893081761007"/>
                  <c:y val="-4.77025552352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1761006289308172E-2"/>
                  <c:y val="-4.8142316360509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4905660377358486E-2"/>
                  <c:y val="-5.8926685878784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5471945723765657E-2"/>
                  <c:y val="-5.1793425621082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594</c:v>
                </c:pt>
                <c:pt idx="1">
                  <c:v>613</c:v>
                </c:pt>
                <c:pt idx="2">
                  <c:v>625</c:v>
                </c:pt>
                <c:pt idx="3">
                  <c:v>634</c:v>
                </c:pt>
                <c:pt idx="4">
                  <c:v>647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36640"/>
        <c:axId val="22338176"/>
      </c:lineChart>
      <c:catAx>
        <c:axId val="22336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338176"/>
        <c:crosses val="autoZero"/>
        <c:auto val="1"/>
        <c:lblAlgn val="ctr"/>
        <c:lblOffset val="100"/>
        <c:noMultiLvlLbl val="0"/>
      </c:catAx>
      <c:valAx>
        <c:axId val="22338176"/>
        <c:scaling>
          <c:orientation val="minMax"/>
          <c:min val="56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3366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/>
              <a:t>Средний </a:t>
            </a:r>
            <a:r>
              <a:rPr lang="ru-RU" sz="2000" dirty="0" smtClean="0"/>
              <a:t>размер</a:t>
            </a:r>
            <a:r>
              <a:rPr lang="ru-RU" sz="2000" baseline="0" dirty="0" smtClean="0"/>
              <a:t> </a:t>
            </a:r>
            <a:r>
              <a:rPr lang="ru-RU" sz="2000" dirty="0" smtClean="0"/>
              <a:t>назначенных </a:t>
            </a:r>
            <a:r>
              <a:rPr lang="ru-RU" sz="2000" dirty="0"/>
              <a:t>месячных </a:t>
            </a:r>
            <a:r>
              <a:rPr lang="ru-RU" sz="2000" dirty="0" smtClean="0"/>
              <a:t>пенсий, </a:t>
            </a:r>
            <a:r>
              <a:rPr lang="ru-RU" sz="2000" b="0" i="1" dirty="0" smtClean="0"/>
              <a:t>сомов</a:t>
            </a:r>
            <a:endParaRPr lang="ru-RU" sz="2000" b="0" i="1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794805130490764"/>
          <c:y val="0.214099869014648"/>
          <c:w val="0.87501287574902198"/>
          <c:h val="0.6987680620433360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размер назначенных месячных пенсий (сомов)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dLbls>
            <c:dLbl>
              <c:idx val="0"/>
              <c:layout>
                <c:manualLayout>
                  <c:x val="-2.5157232704402517E-2"/>
                  <c:y val="4.4896522574311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4.4896522574311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1446540880503146E-3"/>
                  <c:y val="3.6478424591628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433962264150943E-3"/>
                  <c:y val="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400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3853</c:v>
                </c:pt>
                <c:pt idx="1">
                  <c:v>4274.1000000000004</c:v>
                </c:pt>
                <c:pt idx="2">
                  <c:v>4507.6000000000004</c:v>
                </c:pt>
                <c:pt idx="3">
                  <c:v>4710.3999999999996</c:v>
                </c:pt>
                <c:pt idx="4">
                  <c:v>4895.8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91424"/>
        <c:axId val="22393216"/>
      </c:lineChart>
      <c:catAx>
        <c:axId val="22391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393216"/>
        <c:crosses val="autoZero"/>
        <c:auto val="1"/>
        <c:lblAlgn val="ctr"/>
        <c:lblOffset val="100"/>
        <c:noMultiLvlLbl val="0"/>
      </c:catAx>
      <c:valAx>
        <c:axId val="22393216"/>
        <c:scaling>
          <c:orientation val="minMax"/>
          <c:min val="3000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391424"/>
        <c:crosses val="autoZero"/>
        <c:crossBetween val="between"/>
        <c:majorUnit val="10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0C55B-994D-4E9C-AF35-8D43B0CAAEDA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4169FD-B251-4F74-BC64-508E57819A78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Для престарелых и взрослых лиц с ограниченными возможностями здоровья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588D99B2-8167-4DBD-BE86-E1CB774E824A}" type="parTrans" cxnId="{D68FA91E-BDFA-4FE1-AD7D-D51141FE69F7}">
      <dgm:prSet/>
      <dgm:spPr/>
      <dgm:t>
        <a:bodyPr/>
        <a:lstStyle/>
        <a:p>
          <a:endParaRPr lang="ru-RU"/>
        </a:p>
      </dgm:t>
    </dgm:pt>
    <dgm:pt modelId="{BD5E796A-AE85-4540-8ABA-69AC39ED52CB}" type="sibTrans" cxnId="{D68FA91E-BDFA-4FE1-AD7D-D51141FE69F7}">
      <dgm:prSet/>
      <dgm:spPr/>
      <dgm:t>
        <a:bodyPr/>
        <a:lstStyle/>
        <a:p>
          <a:endParaRPr lang="ru-RU"/>
        </a:p>
      </dgm:t>
    </dgm:pt>
    <dgm:pt modelId="{47DDB424-81A5-41D0-86CC-FC2E4CC0053E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2011г.-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2814 мест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91F0500D-B1CD-4870-A197-55F40DC196B9}" type="parTrans" cxnId="{950A0E98-AFF4-43A0-BCA6-027042C5F267}">
      <dgm:prSet/>
      <dgm:spPr/>
      <dgm:t>
        <a:bodyPr/>
        <a:lstStyle/>
        <a:p>
          <a:endParaRPr lang="ru-RU"/>
        </a:p>
      </dgm:t>
    </dgm:pt>
    <dgm:pt modelId="{D4C31292-8BCD-4D31-AF2D-37DC21510FC2}" type="sibTrans" cxnId="{950A0E98-AFF4-43A0-BCA6-027042C5F267}">
      <dgm:prSet/>
      <dgm:spPr/>
      <dgm:t>
        <a:bodyPr/>
        <a:lstStyle/>
        <a:p>
          <a:endParaRPr lang="ru-RU"/>
        </a:p>
      </dgm:t>
    </dgm:pt>
    <dgm:pt modelId="{320393A9-AB0B-4E1C-A1A8-82470158D495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2015г.-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2290 мест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F9898312-C436-41E0-B972-FD259F28AA70}" type="parTrans" cxnId="{B492E5BC-CDB3-4D9F-A3A8-9E0EF22C80CC}">
      <dgm:prSet/>
      <dgm:spPr/>
      <dgm:t>
        <a:bodyPr/>
        <a:lstStyle/>
        <a:p>
          <a:endParaRPr lang="ru-RU"/>
        </a:p>
      </dgm:t>
    </dgm:pt>
    <dgm:pt modelId="{49C13293-6058-4559-B4B1-6D2A2312812C}" type="sibTrans" cxnId="{B492E5BC-CDB3-4D9F-A3A8-9E0EF22C80CC}">
      <dgm:prSet/>
      <dgm:spPr/>
      <dgm:t>
        <a:bodyPr/>
        <a:lstStyle/>
        <a:p>
          <a:endParaRPr lang="ru-RU"/>
        </a:p>
      </dgm:t>
    </dgm:pt>
    <dgm:pt modelId="{96BECFED-A81E-4CCD-89E1-5B3C4AF889F3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Для детей с ограниченными возможностями здоровья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34E7D60-41B4-492D-B712-C3E11B7E992C}" type="parTrans" cxnId="{6108B83D-B5AB-430A-866E-61819806C105}">
      <dgm:prSet/>
      <dgm:spPr/>
      <dgm:t>
        <a:bodyPr/>
        <a:lstStyle/>
        <a:p>
          <a:endParaRPr lang="ru-RU"/>
        </a:p>
      </dgm:t>
    </dgm:pt>
    <dgm:pt modelId="{459FC33D-6FF5-4ABD-B7A0-DFA8024CD46C}" type="sibTrans" cxnId="{6108B83D-B5AB-430A-866E-61819806C105}">
      <dgm:prSet/>
      <dgm:spPr/>
      <dgm:t>
        <a:bodyPr/>
        <a:lstStyle/>
        <a:p>
          <a:endParaRPr lang="ru-RU"/>
        </a:p>
      </dgm:t>
    </dgm:pt>
    <dgm:pt modelId="{12802370-336F-4666-BCAB-5AB0DD78D764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2011г.-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465 мест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6C5419C5-471B-4687-A27A-575A35DC5718}" type="parTrans" cxnId="{A97D8D72-0328-4702-8CD0-6A95803D6AA4}">
      <dgm:prSet/>
      <dgm:spPr/>
      <dgm:t>
        <a:bodyPr/>
        <a:lstStyle/>
        <a:p>
          <a:endParaRPr lang="ru-RU"/>
        </a:p>
      </dgm:t>
    </dgm:pt>
    <dgm:pt modelId="{902E1394-968D-48FA-A313-C08244F0F0F8}" type="sibTrans" cxnId="{A97D8D72-0328-4702-8CD0-6A95803D6AA4}">
      <dgm:prSet/>
      <dgm:spPr/>
      <dgm:t>
        <a:bodyPr/>
        <a:lstStyle/>
        <a:p>
          <a:endParaRPr lang="ru-RU"/>
        </a:p>
      </dgm:t>
    </dgm:pt>
    <dgm:pt modelId="{12DD2949-8F3D-4CCD-BC6F-2374E5346B82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2015г.-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522 мест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7ACB9DA8-FB92-4966-9914-E548C4DB84E5}" type="parTrans" cxnId="{0E65796D-737A-45E0-99FF-5C2A537BA718}">
      <dgm:prSet/>
      <dgm:spPr/>
      <dgm:t>
        <a:bodyPr/>
        <a:lstStyle/>
        <a:p>
          <a:endParaRPr lang="ru-RU"/>
        </a:p>
      </dgm:t>
    </dgm:pt>
    <dgm:pt modelId="{06668FEA-8579-4C21-A529-8518DBB08BAF}" type="sibTrans" cxnId="{0E65796D-737A-45E0-99FF-5C2A537BA718}">
      <dgm:prSet/>
      <dgm:spPr/>
      <dgm:t>
        <a:bodyPr/>
        <a:lstStyle/>
        <a:p>
          <a:endParaRPr lang="ru-RU"/>
        </a:p>
      </dgm:t>
    </dgm:pt>
    <dgm:pt modelId="{AF936EC9-C9D4-49C5-A12A-778B274C2572}" type="pres">
      <dgm:prSet presAssocID="{0920C55B-994D-4E9C-AF35-8D43B0CAAED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BC989-50F2-475D-97C4-3F2044064AF5}" type="pres">
      <dgm:prSet presAssocID="{B34169FD-B251-4F74-BC64-508E57819A78}" presName="circle1" presStyleLbl="node1" presStyleIdx="0" presStyleCnt="2"/>
      <dgm:spPr>
        <a:solidFill>
          <a:schemeClr val="tx2">
            <a:lumMod val="40000"/>
            <a:lumOff val="60000"/>
          </a:schemeClr>
        </a:solidFill>
      </dgm:spPr>
    </dgm:pt>
    <dgm:pt modelId="{36323BF4-AB24-4BA3-A7BC-74BD08A358B0}" type="pres">
      <dgm:prSet presAssocID="{B34169FD-B251-4F74-BC64-508E57819A78}" presName="space" presStyleCnt="0"/>
      <dgm:spPr/>
    </dgm:pt>
    <dgm:pt modelId="{6F236EC8-5E8A-4046-9C70-50E587DC0986}" type="pres">
      <dgm:prSet presAssocID="{B34169FD-B251-4F74-BC64-508E57819A78}" presName="rect1" presStyleLbl="alignAcc1" presStyleIdx="0" presStyleCnt="2" custScaleX="108689" custLinFactNeighborX="-342" custLinFactNeighborY="632"/>
      <dgm:spPr/>
      <dgm:t>
        <a:bodyPr/>
        <a:lstStyle/>
        <a:p>
          <a:endParaRPr lang="ru-RU"/>
        </a:p>
      </dgm:t>
    </dgm:pt>
    <dgm:pt modelId="{BC8D5014-649B-4AFA-AE29-207C2A40138E}" type="pres">
      <dgm:prSet presAssocID="{96BECFED-A81E-4CCD-89E1-5B3C4AF889F3}" presName="vertSpace2" presStyleLbl="node1" presStyleIdx="0" presStyleCnt="2"/>
      <dgm:spPr/>
    </dgm:pt>
    <dgm:pt modelId="{D64E1226-44FF-4EE7-9226-B071F575B113}" type="pres">
      <dgm:prSet presAssocID="{96BECFED-A81E-4CCD-89E1-5B3C4AF889F3}" presName="circle2" presStyleLbl="node1" presStyleIdx="1" presStyleCnt="2" custScaleY="105031" custLinFactNeighborX="-9437" custLinFactNeighborY="347"/>
      <dgm:spPr>
        <a:solidFill>
          <a:schemeClr val="accent3">
            <a:lumMod val="60000"/>
            <a:lumOff val="40000"/>
          </a:schemeClr>
        </a:solidFill>
      </dgm:spPr>
    </dgm:pt>
    <dgm:pt modelId="{874DA64B-0572-4161-A662-285624FB4245}" type="pres">
      <dgm:prSet presAssocID="{96BECFED-A81E-4CCD-89E1-5B3C4AF889F3}" presName="rect2" presStyleLbl="alignAcc1" presStyleIdx="1" presStyleCnt="2" custScaleX="107459" custScaleY="103750"/>
      <dgm:spPr/>
      <dgm:t>
        <a:bodyPr/>
        <a:lstStyle/>
        <a:p>
          <a:endParaRPr lang="ru-RU"/>
        </a:p>
      </dgm:t>
    </dgm:pt>
    <dgm:pt modelId="{25655752-A9C3-4597-981F-C1028D972D95}" type="pres">
      <dgm:prSet presAssocID="{B34169FD-B251-4F74-BC64-508E57819A78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206D0-EEBD-492C-86CF-2B4BC4B3A66D}" type="pres">
      <dgm:prSet presAssocID="{B34169FD-B251-4F74-BC64-508E57819A78}" presName="rect1ChTx" presStyleLbl="alignAcc1" presStyleIdx="1" presStyleCnt="2" custScaleX="103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083CC-C5DE-4B7F-94E7-2EDE4F961FFD}" type="pres">
      <dgm:prSet presAssocID="{96BECFED-A81E-4CCD-89E1-5B3C4AF889F3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88D03-31C8-4FF7-86BD-01FC5F34A202}" type="pres">
      <dgm:prSet presAssocID="{96BECFED-A81E-4CCD-89E1-5B3C4AF889F3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76ACC5-CFDB-4A00-BA3B-4A8BB4544779}" type="presOf" srcId="{12DD2949-8F3D-4CCD-BC6F-2374E5346B82}" destId="{78988D03-31C8-4FF7-86BD-01FC5F34A202}" srcOrd="0" destOrd="1" presId="urn:microsoft.com/office/officeart/2005/8/layout/target3"/>
    <dgm:cxn modelId="{950A0E98-AFF4-43A0-BCA6-027042C5F267}" srcId="{B34169FD-B251-4F74-BC64-508E57819A78}" destId="{47DDB424-81A5-41D0-86CC-FC2E4CC0053E}" srcOrd="0" destOrd="0" parTransId="{91F0500D-B1CD-4870-A197-55F40DC196B9}" sibTransId="{D4C31292-8BCD-4D31-AF2D-37DC21510FC2}"/>
    <dgm:cxn modelId="{6C0B7D82-4AC0-45A5-8FF7-93BABCF64219}" type="presOf" srcId="{12802370-336F-4666-BCAB-5AB0DD78D764}" destId="{78988D03-31C8-4FF7-86BD-01FC5F34A202}" srcOrd="0" destOrd="0" presId="urn:microsoft.com/office/officeart/2005/8/layout/target3"/>
    <dgm:cxn modelId="{E0CFC4CF-9F10-4717-AF19-E1424C1F5AE4}" type="presOf" srcId="{0920C55B-994D-4E9C-AF35-8D43B0CAAEDA}" destId="{AF936EC9-C9D4-49C5-A12A-778B274C2572}" srcOrd="0" destOrd="0" presId="urn:microsoft.com/office/officeart/2005/8/layout/target3"/>
    <dgm:cxn modelId="{A97D8D72-0328-4702-8CD0-6A95803D6AA4}" srcId="{96BECFED-A81E-4CCD-89E1-5B3C4AF889F3}" destId="{12802370-336F-4666-BCAB-5AB0DD78D764}" srcOrd="0" destOrd="0" parTransId="{6C5419C5-471B-4687-A27A-575A35DC5718}" sibTransId="{902E1394-968D-48FA-A313-C08244F0F0F8}"/>
    <dgm:cxn modelId="{8AEC8055-BBDD-4C4C-B910-1A3EF4883A91}" type="presOf" srcId="{B34169FD-B251-4F74-BC64-508E57819A78}" destId="{25655752-A9C3-4597-981F-C1028D972D95}" srcOrd="1" destOrd="0" presId="urn:microsoft.com/office/officeart/2005/8/layout/target3"/>
    <dgm:cxn modelId="{D68FA91E-BDFA-4FE1-AD7D-D51141FE69F7}" srcId="{0920C55B-994D-4E9C-AF35-8D43B0CAAEDA}" destId="{B34169FD-B251-4F74-BC64-508E57819A78}" srcOrd="0" destOrd="0" parTransId="{588D99B2-8167-4DBD-BE86-E1CB774E824A}" sibTransId="{BD5E796A-AE85-4540-8ABA-69AC39ED52CB}"/>
    <dgm:cxn modelId="{23AA8C70-F802-4D6D-82A1-EB1928555F75}" type="presOf" srcId="{B34169FD-B251-4F74-BC64-508E57819A78}" destId="{6F236EC8-5E8A-4046-9C70-50E587DC0986}" srcOrd="0" destOrd="0" presId="urn:microsoft.com/office/officeart/2005/8/layout/target3"/>
    <dgm:cxn modelId="{1B84FF2E-D6CF-4D4E-80BC-CF31FF41DCB5}" type="presOf" srcId="{96BECFED-A81E-4CCD-89E1-5B3C4AF889F3}" destId="{7EA083CC-C5DE-4B7F-94E7-2EDE4F961FFD}" srcOrd="1" destOrd="0" presId="urn:microsoft.com/office/officeart/2005/8/layout/target3"/>
    <dgm:cxn modelId="{6108B83D-B5AB-430A-866E-61819806C105}" srcId="{0920C55B-994D-4E9C-AF35-8D43B0CAAEDA}" destId="{96BECFED-A81E-4CCD-89E1-5B3C4AF889F3}" srcOrd="1" destOrd="0" parTransId="{634E7D60-41B4-492D-B712-C3E11B7E992C}" sibTransId="{459FC33D-6FF5-4ABD-B7A0-DFA8024CD46C}"/>
    <dgm:cxn modelId="{DA34FD2E-2E3E-4057-825C-914897C4D7FB}" type="presOf" srcId="{320393A9-AB0B-4E1C-A1A8-82470158D495}" destId="{AB1206D0-EEBD-492C-86CF-2B4BC4B3A66D}" srcOrd="0" destOrd="1" presId="urn:microsoft.com/office/officeart/2005/8/layout/target3"/>
    <dgm:cxn modelId="{B05C91C4-D205-4C50-9296-AC5ED5B6978D}" type="presOf" srcId="{47DDB424-81A5-41D0-86CC-FC2E4CC0053E}" destId="{AB1206D0-EEBD-492C-86CF-2B4BC4B3A66D}" srcOrd="0" destOrd="0" presId="urn:microsoft.com/office/officeart/2005/8/layout/target3"/>
    <dgm:cxn modelId="{0E65796D-737A-45E0-99FF-5C2A537BA718}" srcId="{96BECFED-A81E-4CCD-89E1-5B3C4AF889F3}" destId="{12DD2949-8F3D-4CCD-BC6F-2374E5346B82}" srcOrd="1" destOrd="0" parTransId="{7ACB9DA8-FB92-4966-9914-E548C4DB84E5}" sibTransId="{06668FEA-8579-4C21-A529-8518DBB08BAF}"/>
    <dgm:cxn modelId="{B492E5BC-CDB3-4D9F-A3A8-9E0EF22C80CC}" srcId="{B34169FD-B251-4F74-BC64-508E57819A78}" destId="{320393A9-AB0B-4E1C-A1A8-82470158D495}" srcOrd="1" destOrd="0" parTransId="{F9898312-C436-41E0-B972-FD259F28AA70}" sibTransId="{49C13293-6058-4559-B4B1-6D2A2312812C}"/>
    <dgm:cxn modelId="{0262B240-7B2B-4A47-A47F-A920694CCFDA}" type="presOf" srcId="{96BECFED-A81E-4CCD-89E1-5B3C4AF889F3}" destId="{874DA64B-0572-4161-A662-285624FB4245}" srcOrd="0" destOrd="0" presId="urn:microsoft.com/office/officeart/2005/8/layout/target3"/>
    <dgm:cxn modelId="{15F28EAA-0A6B-4EB4-BF7A-F27FD833E9AD}" type="presParOf" srcId="{AF936EC9-C9D4-49C5-A12A-778B274C2572}" destId="{C40BC989-50F2-475D-97C4-3F2044064AF5}" srcOrd="0" destOrd="0" presId="urn:microsoft.com/office/officeart/2005/8/layout/target3"/>
    <dgm:cxn modelId="{4311CE6F-FC32-4E28-A5B4-0C8098F429F0}" type="presParOf" srcId="{AF936EC9-C9D4-49C5-A12A-778B274C2572}" destId="{36323BF4-AB24-4BA3-A7BC-74BD08A358B0}" srcOrd="1" destOrd="0" presId="urn:microsoft.com/office/officeart/2005/8/layout/target3"/>
    <dgm:cxn modelId="{75650B72-E6AE-48E9-B9B1-A2273200B120}" type="presParOf" srcId="{AF936EC9-C9D4-49C5-A12A-778B274C2572}" destId="{6F236EC8-5E8A-4046-9C70-50E587DC0986}" srcOrd="2" destOrd="0" presId="urn:microsoft.com/office/officeart/2005/8/layout/target3"/>
    <dgm:cxn modelId="{5B2B27EB-B2DB-4B63-9521-9B58589F7A1B}" type="presParOf" srcId="{AF936EC9-C9D4-49C5-A12A-778B274C2572}" destId="{BC8D5014-649B-4AFA-AE29-207C2A40138E}" srcOrd="3" destOrd="0" presId="urn:microsoft.com/office/officeart/2005/8/layout/target3"/>
    <dgm:cxn modelId="{086574C6-7450-47F0-B218-10B0E1B55A05}" type="presParOf" srcId="{AF936EC9-C9D4-49C5-A12A-778B274C2572}" destId="{D64E1226-44FF-4EE7-9226-B071F575B113}" srcOrd="4" destOrd="0" presId="urn:microsoft.com/office/officeart/2005/8/layout/target3"/>
    <dgm:cxn modelId="{0055E0EE-A5D8-4E50-B2D8-B250FA862B2C}" type="presParOf" srcId="{AF936EC9-C9D4-49C5-A12A-778B274C2572}" destId="{874DA64B-0572-4161-A662-285624FB4245}" srcOrd="5" destOrd="0" presId="urn:microsoft.com/office/officeart/2005/8/layout/target3"/>
    <dgm:cxn modelId="{4D364BE7-17A0-4CFE-8196-F6D1C3746889}" type="presParOf" srcId="{AF936EC9-C9D4-49C5-A12A-778B274C2572}" destId="{25655752-A9C3-4597-981F-C1028D972D95}" srcOrd="6" destOrd="0" presId="urn:microsoft.com/office/officeart/2005/8/layout/target3"/>
    <dgm:cxn modelId="{AA664CCD-3A36-480B-B213-92EBEA699C3C}" type="presParOf" srcId="{AF936EC9-C9D4-49C5-A12A-778B274C2572}" destId="{AB1206D0-EEBD-492C-86CF-2B4BC4B3A66D}" srcOrd="7" destOrd="0" presId="urn:microsoft.com/office/officeart/2005/8/layout/target3"/>
    <dgm:cxn modelId="{D0D6B58D-AA43-4CC0-8B81-83C746A456B2}" type="presParOf" srcId="{AF936EC9-C9D4-49C5-A12A-778B274C2572}" destId="{7EA083CC-C5DE-4B7F-94E7-2EDE4F961FFD}" srcOrd="8" destOrd="0" presId="urn:microsoft.com/office/officeart/2005/8/layout/target3"/>
    <dgm:cxn modelId="{899D3D3D-7953-499C-AFEF-1C54267CC0B3}" type="presParOf" srcId="{AF936EC9-C9D4-49C5-A12A-778B274C2572}" destId="{78988D03-31C8-4FF7-86BD-01FC5F34A202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BC989-50F2-475D-97C4-3F2044064AF5}">
      <dsp:nvSpPr>
        <dsp:cNvPr id="0" name=""/>
        <dsp:cNvSpPr/>
      </dsp:nvSpPr>
      <dsp:spPr>
        <a:xfrm>
          <a:off x="-128713" y="0"/>
          <a:ext cx="4608513" cy="4608513"/>
        </a:xfrm>
        <a:prstGeom prst="pie">
          <a:avLst>
            <a:gd name="adj1" fmla="val 5400000"/>
            <a:gd name="adj2" fmla="val 1620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236EC8-5E8A-4046-9C70-50E587DC0986}">
      <dsp:nvSpPr>
        <dsp:cNvPr id="0" name=""/>
        <dsp:cNvSpPr/>
      </dsp:nvSpPr>
      <dsp:spPr>
        <a:xfrm>
          <a:off x="1897852" y="0"/>
          <a:ext cx="6440196" cy="4608513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Для престарелых и взрослых лиц с ограниченными возможностями здоровья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97852" y="0"/>
        <a:ext cx="3220098" cy="2189043"/>
      </dsp:txXfrm>
    </dsp:sp>
    <dsp:sp modelId="{D64E1226-44FF-4EE7-9226-B071F575B113}">
      <dsp:nvSpPr>
        <dsp:cNvPr id="0" name=""/>
        <dsp:cNvSpPr/>
      </dsp:nvSpPr>
      <dsp:spPr>
        <a:xfrm>
          <a:off x="874441" y="2141574"/>
          <a:ext cx="2189043" cy="2299174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DA64B-0572-4161-A662-285624FB4245}">
      <dsp:nvSpPr>
        <dsp:cNvPr id="0" name=""/>
        <dsp:cNvSpPr/>
      </dsp:nvSpPr>
      <dsp:spPr>
        <a:xfrm>
          <a:off x="1954557" y="2147999"/>
          <a:ext cx="6367314" cy="2271132"/>
        </a:xfrm>
        <a:prstGeom prst="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Для детей с ограниченными возможностями здоровья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54557" y="2147999"/>
        <a:ext cx="3183657" cy="2271132"/>
      </dsp:txXfrm>
    </dsp:sp>
    <dsp:sp modelId="{AB1206D0-EEBD-492C-86CF-2B4BC4B3A66D}">
      <dsp:nvSpPr>
        <dsp:cNvPr id="0" name=""/>
        <dsp:cNvSpPr/>
      </dsp:nvSpPr>
      <dsp:spPr>
        <a:xfrm>
          <a:off x="5091849" y="0"/>
          <a:ext cx="3055403" cy="218904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2011г.-</a:t>
          </a: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2814 мест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2015г.-</a:t>
          </a: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2290 мест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91849" y="0"/>
        <a:ext cx="3055403" cy="2189043"/>
      </dsp:txXfrm>
    </dsp:sp>
    <dsp:sp modelId="{78988D03-31C8-4FF7-86BD-01FC5F34A202}">
      <dsp:nvSpPr>
        <dsp:cNvPr id="0" name=""/>
        <dsp:cNvSpPr/>
      </dsp:nvSpPr>
      <dsp:spPr>
        <a:xfrm>
          <a:off x="5138214" y="2189043"/>
          <a:ext cx="2962671" cy="218904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2011г.-</a:t>
          </a: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465 мест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2015г.-</a:t>
          </a: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522 мест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38214" y="2189043"/>
        <a:ext cx="2962671" cy="2189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5" y="4722814"/>
            <a:ext cx="5409874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72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65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D470-16DF-49D2-B089-AD92736E6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98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900B-9A16-41A5-BF92-CC7A77C95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97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F6A1-F16B-4E93-A30F-1E59E6073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4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2DC5-82E2-416B-93AE-4A25AF3F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4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450E-E7FD-4DF0-9A0A-9DC771568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5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3A33-6BF8-498E-A61C-366BC1C35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7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FA725-76F8-4B1D-9634-EDCEE6462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98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D8F-E096-4DF8-B6F3-EE31C83E0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31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88477-57C7-4C5A-AF63-BC6505253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5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743D-FCCE-440B-A07F-C0A03204E2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0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14.06.2016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EBC8-165D-44F4-A604-DED070D47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955674" y="338138"/>
            <a:ext cx="8075613" cy="1470025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Национальный статистический комитет Кыргызской Республики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Пресс-конференция по итогам социально-экономического положения Кыргызской Республики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 июня 2016г.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551" y="1844675"/>
            <a:ext cx="7920930" cy="4392613"/>
          </a:xfrm>
        </p:spPr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7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7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оциальное обеспечение населения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7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Кыргызской Республике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социальной статистики НСК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643192" cy="724941"/>
          </a:xfrm>
        </p:spPr>
        <p:txBody>
          <a:bodyPr/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Сбор данных по статистике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социального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обеспечения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772815"/>
            <a:ext cx="4172272" cy="338437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Социальный Фонд КР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Министерство труда 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социального развития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другие административные  ведомства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403860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5263"/>
            <a:ext cx="8229600" cy="822374"/>
          </a:xfrm>
        </p:spPr>
        <p:txBody>
          <a:bodyPr/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Таблица 1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Получатели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государственных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пособий, 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состоящих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 учете в органах 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Министерства труда и социального развития КР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на конец года,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тысяч человек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1600" i="1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218120" cy="248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5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59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1</a:t>
            </a:r>
            <a:r>
              <a:rPr lang="ru-RU" sz="2400" b="1" dirty="0" smtClean="0"/>
              <a:t>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Получатели</a:t>
            </a:r>
            <a:r>
              <a:rPr lang="ru-RU" sz="2400" b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социальных пособий в 2015г.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(в процентах к итогу)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4" y="2367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543651"/>
              </p:ext>
            </p:extLst>
          </p:nvPr>
        </p:nvGraphicFramePr>
        <p:xfrm>
          <a:off x="395536" y="1124745"/>
          <a:ext cx="8568952" cy="5112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94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8136904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График 2: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Средний размер назначенных месячных государственных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пособий по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видам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(на конец года, сомов)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719122"/>
              </p:ext>
            </p:extLst>
          </p:nvPr>
        </p:nvGraphicFramePr>
        <p:xfrm>
          <a:off x="251520" y="1600200"/>
          <a:ext cx="871296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3: Пенсионное обеспечение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57199885"/>
              </p:ext>
            </p:extLst>
          </p:nvPr>
        </p:nvGraphicFramePr>
        <p:xfrm>
          <a:off x="259664" y="1145903"/>
          <a:ext cx="4038600" cy="4980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78854684"/>
              </p:ext>
            </p:extLst>
          </p:nvPr>
        </p:nvGraphicFramePr>
        <p:xfrm>
          <a:off x="4572000" y="1119222"/>
          <a:ext cx="4244280" cy="5091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Негосударственный пенсионный фонд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217911"/>
            <a:ext cx="4248472" cy="4968552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конец 2015г. число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участников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составило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1,9 тысяч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 и по сравнению с 2011г.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увеличилось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более чем в 4 раза.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участников фонда - женщины.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его направлена на сбор добровольных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пенсионных взносов.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56793"/>
            <a:ext cx="403244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4: Число мест в домах-интернатах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529827"/>
              </p:ext>
            </p:extLst>
          </p:nvPr>
        </p:nvGraphicFramePr>
        <p:xfrm>
          <a:off x="457200" y="1340768"/>
          <a:ext cx="8229600" cy="460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3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208783" y="274638"/>
            <a:ext cx="7827267" cy="1143000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Таблица 2.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Дети с ограниченными возможностями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здоровья в возрасте до 18 лет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578496"/>
              </p:ext>
            </p:extLst>
          </p:nvPr>
        </p:nvGraphicFramePr>
        <p:xfrm>
          <a:off x="467544" y="1700807"/>
          <a:ext cx="8424936" cy="2335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936104"/>
                <a:gridCol w="936104"/>
                <a:gridCol w="936104"/>
                <a:gridCol w="936104"/>
                <a:gridCol w="864096"/>
              </a:tblGrid>
              <a:tr h="432049"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91444" marR="91444" marT="45717" marB="45717"/>
                </a:tc>
              </a:tr>
              <a:tr h="745486">
                <a:tc>
                  <a:txBody>
                    <a:bodyPr/>
                    <a:lstStyle/>
                    <a:p>
                      <a:pPr indent="190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Численность детей </a:t>
                      </a: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</a:t>
                      </a:r>
                      <a:r>
                        <a:rPr lang="ru-RU" sz="19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инвалидностью</a:t>
                      </a: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человек</a:t>
                      </a: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23 565</a:t>
                      </a:r>
                      <a:endParaRPr lang="ru-RU" sz="19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25 346</a:t>
                      </a:r>
                      <a:endParaRPr lang="ru-RU" sz="19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26 672</a:t>
                      </a:r>
                      <a:endParaRPr lang="ru-RU" sz="19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27 450</a:t>
                      </a:r>
                      <a:endParaRPr lang="ru-RU" sz="19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28 200</a:t>
                      </a:r>
                      <a:endParaRPr lang="ru-RU" sz="19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1593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 с инвалидностью в общей численности лиц </a:t>
                      </a:r>
                      <a:b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 ограниченными возможностями здоровья, в процентах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16,2</a:t>
                      </a:r>
                      <a:endParaRPr lang="ru-RU" sz="1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1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Таблица 3. Средний размер пособия по инвалидности на детей до 18 лет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(на конец года, сомов)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48783384"/>
              </p:ext>
            </p:extLst>
          </p:nvPr>
        </p:nvGraphicFramePr>
        <p:xfrm>
          <a:off x="457200" y="1600200"/>
          <a:ext cx="8291264" cy="2194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936104"/>
                <a:gridCol w="936104"/>
                <a:gridCol w="864096"/>
                <a:gridCol w="864096"/>
                <a:gridCol w="864096"/>
              </a:tblGrid>
              <a:tr h="360041"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2732" marR="42732" marT="45717" marB="45717"/>
                </a:tc>
              </a:tr>
              <a:tr h="65571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Пособие по инвалидности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2993,8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2992,2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  <a:tr h="431593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Пособие по инвалидности на детей, больных ДЦП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  <a:tr h="44241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Пособие на ВИЧ-инфицированных детей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080"/>
            <a:ext cx="813690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0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Таблица 4: Расходы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 социальную защиту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государственного бюджета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6804298"/>
              </p:ext>
            </p:extLst>
          </p:nvPr>
        </p:nvGraphicFramePr>
        <p:xfrm>
          <a:off x="395532" y="1484784"/>
          <a:ext cx="8424939" cy="17979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08516"/>
                <a:gridCol w="1872208"/>
                <a:gridCol w="1944215"/>
              </a:tblGrid>
              <a:tr h="315566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6328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- всего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, млн. сомов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24,8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32879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 процентах к общим расходам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18,5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552240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 процентах к ВВП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5,9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429000"/>
            <a:ext cx="4902696" cy="277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5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67544" y="146919"/>
            <a:ext cx="8229600" cy="1143000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25963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0" indent="0" algn="ctr">
              <a:buFont typeface="Arial" charset="0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3098</TotalTime>
  <Words>321</Words>
  <Application>Microsoft Office PowerPoint</Application>
  <PresentationFormat>Экран (4:3)</PresentationFormat>
  <Paragraphs>128</Paragraphs>
  <Slides>12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Национальный статистический комитет Кыргызской Республики Пресс-конференция по итогам социально-экономического положения Кыргызской Республики  10 июня 2016г.</vt:lpstr>
      <vt:lpstr>Сбор данных по статистике  социального обеспечения </vt:lpstr>
      <vt:lpstr>    Таблица 1: Получатели государственных пособий,  состоящих на учете в органах  Министерства труда и социального развития КР (на конец года, тысяч человек)  </vt:lpstr>
      <vt:lpstr>График 1: Получатели социальных пособий в 2015г. (в процентах к итогу)</vt:lpstr>
      <vt:lpstr>График 2: Средний размер назначенных месячных государственных пособий по видам (на конец года, сомов)</vt:lpstr>
      <vt:lpstr>График 3: Пенсионное обеспечение</vt:lpstr>
      <vt:lpstr>Негосударственный пенсионный фонд</vt:lpstr>
      <vt:lpstr>График 4: Число мест в домах-интернатах</vt:lpstr>
      <vt:lpstr>Таблица 2. Дети с ограниченными возможностями здоровья в возрасте до 18 лет</vt:lpstr>
      <vt:lpstr>Таблица 3. Средний размер пособия по инвалидности на детей до 18 лет (на конец года, сомов)</vt:lpstr>
      <vt:lpstr>Таблица 4: Расходы на социальную защиту  из государственного бюджета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rahmanova</cp:lastModifiedBy>
  <cp:revision>337</cp:revision>
  <cp:lastPrinted>2016-06-09T11:39:38Z</cp:lastPrinted>
  <dcterms:created xsi:type="dcterms:W3CDTF">2014-06-04T04:28:59Z</dcterms:created>
  <dcterms:modified xsi:type="dcterms:W3CDTF">2016-06-14T04:29:52Z</dcterms:modified>
</cp:coreProperties>
</file>