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4" r:id="rId1"/>
  </p:sldMasterIdLst>
  <p:notesMasterIdLst>
    <p:notesMasterId r:id="rId13"/>
  </p:notesMasterIdLst>
  <p:sldIdLst>
    <p:sldId id="292" r:id="rId2"/>
    <p:sldId id="416" r:id="rId3"/>
    <p:sldId id="419" r:id="rId4"/>
    <p:sldId id="441" r:id="rId5"/>
    <p:sldId id="435" r:id="rId6"/>
    <p:sldId id="425" r:id="rId7"/>
    <p:sldId id="422" r:id="rId8"/>
    <p:sldId id="439" r:id="rId9"/>
    <p:sldId id="436" r:id="rId10"/>
    <p:sldId id="438" r:id="rId11"/>
    <p:sldId id="433" r:id="rId12"/>
  </p:sldIdLst>
  <p:sldSz cx="9906000" cy="6858000" type="A4"/>
  <p:notesSz cx="9906000" cy="67945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udakeeva" initials="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3E25FB"/>
    <a:srgbClr val="009900"/>
    <a:srgbClr val="CCCCFF"/>
    <a:srgbClr val="000000"/>
    <a:srgbClr val="FFFFFF"/>
    <a:srgbClr val="ECECC6"/>
    <a:srgbClr val="287E70"/>
    <a:srgbClr val="7FFC62"/>
    <a:srgbClr val="866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71" autoAdjust="0"/>
    <p:restoredTop sz="94356" autoAdjust="0"/>
  </p:normalViewPr>
  <p:slideViewPr>
    <p:cSldViewPr>
      <p:cViewPr varScale="1">
        <p:scale>
          <a:sx n="70" d="100"/>
          <a:sy n="70" d="100"/>
        </p:scale>
        <p:origin x="1182" y="7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2\common\Common%20Information\216\&#1044;&#1080;&#1072;&#1075;&#1088;&#1072;&#1084;&#1084;&#1072;%20&#1074;%20Microsoft%20PowerPoint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1.1229023795335871E-2"/>
                  <c:y val="0.1111487125212208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5179639131005646E-3"/>
                  <c:y val="5.87590657568262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>
                    <a:solidFill>
                      <a:srgbClr val="000099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'темп роста и доли (3)'!$A$12:$A$16</c:f>
              <c:strCache>
                <c:ptCount val="5"/>
                <c:pt idx="0">
                  <c:v>крестьянские (фермерские) хозяйства</c:v>
                </c:pt>
                <c:pt idx="1">
                  <c:v>государственные хозяйства</c:v>
                </c:pt>
                <c:pt idx="2">
                  <c:v>личные подсобные хозяйства граждан</c:v>
                </c:pt>
                <c:pt idx="3">
                  <c:v>коллективные хозяйства</c:v>
                </c:pt>
                <c:pt idx="4">
                  <c:v>    услуги, оказываемые СХ</c:v>
                </c:pt>
              </c:strCache>
            </c:strRef>
          </c:cat>
          <c:val>
            <c:numRef>
              <c:f>'темп роста и доли (3)'!$B$12:$B$16</c:f>
              <c:numCache>
                <c:formatCode>0.0%</c:formatCode>
                <c:ptCount val="5"/>
                <c:pt idx="0">
                  <c:v>0.60599999999999998</c:v>
                </c:pt>
                <c:pt idx="1">
                  <c:v>3.0000000000000001E-3</c:v>
                </c:pt>
                <c:pt idx="2">
                  <c:v>0.35299999999999998</c:v>
                </c:pt>
                <c:pt idx="3">
                  <c:v>1.4E-2</c:v>
                </c:pt>
                <c:pt idx="4">
                  <c:v>2.4E-2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2199427336356564E-2"/>
          <c:y val="1.6742584157315853E-2"/>
          <c:w val="0.91072494470311383"/>
          <c:h val="0.5863281064008760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'Лист1 (2)'!$B$52</c:f>
              <c:strCache>
                <c:ptCount val="1"/>
                <c:pt idx="0">
                  <c:v>Зерно пшеницы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l"/>
            </a:scene3d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'Лист1 (2)'!$A$53:$A$61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'Лист1 (2)'!$B$53:$B$61</c:f>
              <c:numCache>
                <c:formatCode>General</c:formatCode>
                <c:ptCount val="9"/>
                <c:pt idx="0" formatCode="0.0">
                  <c:v>17.399999999999999</c:v>
                </c:pt>
                <c:pt idx="1">
                  <c:v>26.7</c:v>
                </c:pt>
                <c:pt idx="2">
                  <c:v>24.7</c:v>
                </c:pt>
                <c:pt idx="3">
                  <c:v>19.7</c:v>
                </c:pt>
                <c:pt idx="4">
                  <c:v>21.5</c:v>
                </c:pt>
                <c:pt idx="5">
                  <c:v>26.1</c:v>
                </c:pt>
                <c:pt idx="6">
                  <c:v>25.5</c:v>
                </c:pt>
                <c:pt idx="8">
                  <c:v>19.600000000000001</c:v>
                </c:pt>
              </c:numCache>
            </c:numRef>
          </c:val>
        </c:ser>
        <c:ser>
          <c:idx val="1"/>
          <c:order val="1"/>
          <c:tx>
            <c:strRef>
              <c:f>'Лист1 (2)'!$C$52</c:f>
              <c:strCache>
                <c:ptCount val="1"/>
                <c:pt idx="0">
                  <c:v>Кукуруза на зерно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l"/>
            </a:scene3d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'Лист1 (2)'!$A$53:$A$61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'Лист1 (2)'!$C$53:$C$61</c:f>
              <c:numCache>
                <c:formatCode>General</c:formatCode>
                <c:ptCount val="9"/>
                <c:pt idx="0">
                  <c:v>57.6</c:v>
                </c:pt>
                <c:pt idx="1">
                  <c:v>58.4</c:v>
                </c:pt>
                <c:pt idx="2" formatCode="0">
                  <c:v>18</c:v>
                </c:pt>
                <c:pt idx="3" formatCode="0.0">
                  <c:v>50</c:v>
                </c:pt>
                <c:pt idx="4">
                  <c:v>66.2</c:v>
                </c:pt>
                <c:pt idx="5">
                  <c:v>64.3</c:v>
                </c:pt>
                <c:pt idx="6">
                  <c:v>69.099999999999994</c:v>
                </c:pt>
                <c:pt idx="8">
                  <c:v>67.2</c:v>
                </c:pt>
              </c:numCache>
            </c:numRef>
          </c:val>
        </c:ser>
        <c:ser>
          <c:idx val="2"/>
          <c:order val="2"/>
          <c:tx>
            <c:strRef>
              <c:f>'Лист1 (2)'!$D$52</c:f>
              <c:strCache>
                <c:ptCount val="1"/>
                <c:pt idx="0">
                  <c:v>Картофель</c:v>
                </c:pt>
              </c:strCache>
            </c:strRef>
          </c:tx>
          <c:spPr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l"/>
            </a:scene3d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C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'Лист1 (2)'!$A$53:$A$61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'Лист1 (2)'!$D$53:$D$61</c:f>
              <c:numCache>
                <c:formatCode>0.0</c:formatCode>
                <c:ptCount val="9"/>
                <c:pt idx="0" formatCode="General">
                  <c:v>144.19999999999999</c:v>
                </c:pt>
                <c:pt idx="1">
                  <c:v>143.6</c:v>
                </c:pt>
                <c:pt idx="2" formatCode="General">
                  <c:v>185.5</c:v>
                </c:pt>
                <c:pt idx="3" formatCode="General">
                  <c:v>147.80000000000001</c:v>
                </c:pt>
                <c:pt idx="4" formatCode="General">
                  <c:v>154.6</c:v>
                </c:pt>
                <c:pt idx="5" formatCode="General">
                  <c:v>174.4</c:v>
                </c:pt>
                <c:pt idx="6" formatCode="General">
                  <c:v>170.8</c:v>
                </c:pt>
                <c:pt idx="7">
                  <c:v>70</c:v>
                </c:pt>
                <c:pt idx="8" formatCode="General">
                  <c:v>161.4</c:v>
                </c:pt>
              </c:numCache>
            </c:numRef>
          </c:val>
        </c:ser>
        <c:ser>
          <c:idx val="3"/>
          <c:order val="3"/>
          <c:tx>
            <c:strRef>
              <c:f>'Лист1 (2)'!$E$52</c:f>
              <c:strCache>
                <c:ptCount val="1"/>
                <c:pt idx="0">
                  <c:v>Овощи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2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2">
                    <a:lumMod val="60000"/>
                    <a:lumOff val="40000"/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l"/>
            </a:scene3d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'Лист1 (2)'!$A$53:$A$61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'Лист1 (2)'!$E$53:$E$61</c:f>
              <c:numCache>
                <c:formatCode>General</c:formatCode>
                <c:ptCount val="9"/>
                <c:pt idx="0">
                  <c:v>163.69999999999999</c:v>
                </c:pt>
                <c:pt idx="1">
                  <c:v>223.9</c:v>
                </c:pt>
                <c:pt idx="2">
                  <c:v>175.2</c:v>
                </c:pt>
                <c:pt idx="3">
                  <c:v>115.5</c:v>
                </c:pt>
                <c:pt idx="4">
                  <c:v>169.2</c:v>
                </c:pt>
                <c:pt idx="5">
                  <c:v>195.9</c:v>
                </c:pt>
                <c:pt idx="6">
                  <c:v>199.9</c:v>
                </c:pt>
                <c:pt idx="7" formatCode="0.0">
                  <c:v>82.5</c:v>
                </c:pt>
                <c:pt idx="8">
                  <c:v>225.8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1405376"/>
        <c:axId val="385340640"/>
        <c:axId val="0"/>
      </c:bar3DChart>
      <c:catAx>
        <c:axId val="291405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85340640"/>
        <c:crosses val="autoZero"/>
        <c:auto val="1"/>
        <c:lblAlgn val="ctr"/>
        <c:lblOffset val="100"/>
        <c:noMultiLvlLbl val="0"/>
      </c:catAx>
      <c:valAx>
        <c:axId val="385340640"/>
        <c:scaling>
          <c:orientation val="minMax"/>
          <c:max val="50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91405376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588320994636961"/>
          <c:y val="0.92844306981763935"/>
          <c:w val="0.81264760120598312"/>
          <c:h val="5.30483591628696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239041599986302E-2"/>
          <c:y val="7.0402891742187376E-2"/>
          <c:w val="0.90510908144709068"/>
          <c:h val="0.721048741497858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83000"/>
                    <a:shade val="100000"/>
                    <a:alpha val="100000"/>
                    <a:hueMod val="100000"/>
                    <a:satMod val="220000"/>
                    <a:lumMod val="90000"/>
                  </a:schemeClr>
                </a:gs>
                <a:gs pos="76000">
                  <a:schemeClr val="accent1">
                    <a:shade val="100000"/>
                  </a:schemeClr>
                </a:gs>
                <a:gs pos="100000">
                  <a:schemeClr val="accent1">
                    <a:shade val="93000"/>
                    <a:alpha val="100000"/>
                    <a:satMod val="100000"/>
                    <a:lumMod val="93000"/>
                  </a:schemeClr>
                </a:gs>
              </a:gsLst>
              <a:path path="circle">
                <a:fillToRect l="15000" t="15000" r="100000" b="100000"/>
              </a:path>
            </a:gra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0"/>
            <c:invertIfNegative val="1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Скот и птица на убой  (в живом весе) </c:v>
                </c:pt>
                <c:pt idx="1">
                  <c:v>Молоко сырое </c:v>
                </c:pt>
                <c:pt idx="2">
                  <c:v>Яйца</c:v>
                </c:pt>
                <c:pt idx="3">
                  <c:v>Шерсть (в физ. весе)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103</c:v>
                </c:pt>
                <c:pt idx="1">
                  <c:v>102.5</c:v>
                </c:pt>
                <c:pt idx="2">
                  <c:v>97.1</c:v>
                </c:pt>
                <c:pt idx="3">
                  <c:v>102.3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83000"/>
                    <a:shade val="100000"/>
                    <a:alpha val="100000"/>
                    <a:hueMod val="100000"/>
                    <a:satMod val="220000"/>
                    <a:lumMod val="90000"/>
                  </a:schemeClr>
                </a:gs>
                <a:gs pos="76000">
                  <a:schemeClr val="accent2">
                    <a:shade val="100000"/>
                  </a:schemeClr>
                </a:gs>
                <a:gs pos="100000">
                  <a:schemeClr val="accent2">
                    <a:shade val="93000"/>
                    <a:alpha val="100000"/>
                    <a:satMod val="100000"/>
                    <a:lumMod val="93000"/>
                  </a:schemeClr>
                </a:gs>
              </a:gsLst>
              <a:path path="circle">
                <a:fillToRect l="15000" t="15000" r="100000" b="100000"/>
              </a:path>
            </a:gra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Скот и птица на убой  (в живом весе) </c:v>
                </c:pt>
                <c:pt idx="1">
                  <c:v>Молоко сырое </c:v>
                </c:pt>
                <c:pt idx="2">
                  <c:v>Яйца</c:v>
                </c:pt>
                <c:pt idx="3">
                  <c:v>Шерсть (в физ. весе)</c:v>
                </c:pt>
              </c:strCache>
            </c:strRef>
          </c:cat>
          <c:val>
            <c:numRef>
              <c:f>Лист1!$C$2:$C$5</c:f>
              <c:numCache>
                <c:formatCode>0.0</c:formatCode>
                <c:ptCount val="4"/>
                <c:pt idx="0">
                  <c:v>101.7</c:v>
                </c:pt>
                <c:pt idx="1">
                  <c:v>102.1</c:v>
                </c:pt>
                <c:pt idx="2">
                  <c:v>108.7</c:v>
                </c:pt>
                <c:pt idx="3">
                  <c:v>101.9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32"/>
        <c:axId val="386707264"/>
        <c:axId val="386707656"/>
      </c:barChart>
      <c:catAx>
        <c:axId val="386707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86707656"/>
        <c:crosses val="autoZero"/>
        <c:auto val="0"/>
        <c:lblAlgn val="ctr"/>
        <c:lblOffset val="100"/>
        <c:noMultiLvlLbl val="0"/>
      </c:catAx>
      <c:valAx>
        <c:axId val="386707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8670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376005759734333"/>
          <c:y val="0.94335988130948412"/>
          <c:w val="0.30797641732785297"/>
          <c:h val="4.68418246738016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11813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13088" y="509588"/>
            <a:ext cx="3679825" cy="2547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3227388"/>
            <a:ext cx="79248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71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11813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A4E91D9-706A-4A19-912C-E118A7DA2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950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203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454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547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BDEEA0-2443-469B-9469-79C90DD1669B}" type="slidenum">
              <a:rPr lang="ru-RU" smtClean="0"/>
              <a:pPr/>
              <a:t>8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207945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551940" y="359898"/>
            <a:ext cx="802386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551940" y="1850064"/>
            <a:ext cx="802386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D85E07F-18CF-4137-A960-AA53086A35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98219" y="1413802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253607" y="1345016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73131" y="-54"/>
            <a:ext cx="74295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3258" y="2600325"/>
            <a:ext cx="69342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93258" y="1066800"/>
            <a:ext cx="69342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CAFF702-8621-4F2A-9D36-8BAFC17F23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476500" y="0"/>
            <a:ext cx="8255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353348" y="2814656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608736" y="2745870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5524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1576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60DD1D6-FF28-4ACC-B362-73AE9C806F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160336"/>
            <a:ext cx="89154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5206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9530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5206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F2A611C-B1EA-4054-B7A2-B3E518C670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1AACA0E-E4D7-4DC3-8E29-26D86EA981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9566" y="0"/>
            <a:ext cx="8806434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16778"/>
            <a:ext cx="41275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5300" y="1406964"/>
            <a:ext cx="41275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5300" y="2133601"/>
            <a:ext cx="883285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969733F-687B-4BF0-A8D4-F53CC0A95C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7471" y="1066800"/>
            <a:ext cx="29718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05D087F-0042-4A27-B31B-31CC6E29CA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25500" y="1066800"/>
            <a:ext cx="4953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08050" y="1143004"/>
            <a:ext cx="47879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429785" y="954341"/>
            <a:ext cx="74295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420639" y="936786"/>
            <a:ext cx="703326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8050" y="4800600"/>
            <a:ext cx="47879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F055A87-CD2C-410C-9A29-74CB35C119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274640"/>
            <a:ext cx="19812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38250" y="274641"/>
            <a:ext cx="602615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B08E117-42C5-4B8E-B3C2-DBE0C33A26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83920" y="-815922"/>
            <a:ext cx="1775461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82885" y="21103"/>
            <a:ext cx="1844040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98122" y="1055077"/>
            <a:ext cx="121952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97280" y="-54"/>
            <a:ext cx="8808721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55242" y="274638"/>
            <a:ext cx="812292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555242" y="1447800"/>
            <a:ext cx="812292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879850" y="6305550"/>
            <a:ext cx="23114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6191250" y="6305550"/>
            <a:ext cx="31369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9331452" y="6305550"/>
            <a:ext cx="4953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2949"/>
            <a:ext cx="1080120" cy="983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Картинки по запросу фото итоги сельского хозяйства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61" y="1482127"/>
            <a:ext cx="2546309" cy="1743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527715" y="335000"/>
            <a:ext cx="7736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  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 descr="Похожее изображение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968" y="4437112"/>
            <a:ext cx="2677279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Картинки по запросу фото итоги сельского хозяйства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391" y="5140397"/>
            <a:ext cx="2515503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273964" y="1939329"/>
            <a:ext cx="639907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 ПРОИЗВОДСТВА ПРОДУКЦИИ СЕЛЬСКОГО ХОЗЯЙСТВА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2017г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26" name="Picture 2" descr="Картинки по запросу ФОТО ПЛОДЫ ЯГОДЫ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279" y="3322888"/>
            <a:ext cx="2681545" cy="183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149004" y="5322158"/>
            <a:ext cx="3303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ПРЕСС-КОНФЕРЕНЦИЯ </a:t>
            </a:r>
          </a:p>
          <a:p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НАЦСТАТКОМ </a:t>
            </a:r>
          </a:p>
          <a:p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13.03.2018г.</a:t>
            </a:r>
            <a:endPara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75238" y="5968489"/>
            <a:ext cx="507600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Тургунбаева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Эльмира </a:t>
            </a:r>
            <a:r>
              <a:rPr lang="ru-RU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Болотбековна</a:t>
            </a:r>
            <a:endPara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Заведующая отделом статистики сельского хозяйства УСРС</a:t>
            </a:r>
            <a:endPara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496616" y="310542"/>
            <a:ext cx="8136904" cy="70788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Предварительная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валового выпуска продукции сельского хозяйства </a:t>
            </a:r>
            <a:r>
              <a:rPr lang="ru-RU" sz="20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2017г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текущих ценах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" name="Овал 4"/>
          <p:cNvSpPr/>
          <p:nvPr/>
        </p:nvSpPr>
        <p:spPr>
          <a:xfrm>
            <a:off x="6355291" y="3861048"/>
            <a:ext cx="3087417" cy="1512168"/>
          </a:xfrm>
          <a:prstGeom prst="ellipse">
            <a:avLst/>
          </a:prstGeom>
          <a:solidFill>
            <a:schemeClr val="accent6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11883694"/>
              <a:satOff val="-60520"/>
              <a:lumOff val="11175"/>
              <a:alphaOff val="0"/>
            </a:schemeClr>
          </a:fillRef>
          <a:effectRef idx="3">
            <a:schemeClr val="accent5">
              <a:hueOff val="11883694"/>
              <a:satOff val="-60520"/>
              <a:lumOff val="11175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Овал 9"/>
          <p:cNvSpPr/>
          <p:nvPr/>
        </p:nvSpPr>
        <p:spPr>
          <a:xfrm>
            <a:off x="6249144" y="1484783"/>
            <a:ext cx="3024336" cy="1528563"/>
          </a:xfrm>
          <a:prstGeom prst="ellipse">
            <a:avLst/>
          </a:prstGeom>
          <a:solidFill>
            <a:schemeClr val="accent6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11883694"/>
              <a:satOff val="-60520"/>
              <a:lumOff val="11175"/>
              <a:alphaOff val="0"/>
            </a:schemeClr>
          </a:fillRef>
          <a:effectRef idx="3">
            <a:schemeClr val="accent5">
              <a:hueOff val="11883694"/>
              <a:satOff val="-60520"/>
              <a:lumOff val="11175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2" name="Группа 11"/>
          <p:cNvGrpSpPr/>
          <p:nvPr/>
        </p:nvGrpSpPr>
        <p:grpSpPr>
          <a:xfrm>
            <a:off x="1385434" y="2348880"/>
            <a:ext cx="3639573" cy="2383561"/>
            <a:chOff x="3556028" y="3064096"/>
            <a:chExt cx="3315876" cy="1328666"/>
          </a:xfrm>
          <a:effectLst>
            <a:glow rad="63500">
              <a:schemeClr val="accent6">
                <a:satMod val="175000"/>
                <a:alpha val="40000"/>
              </a:schemeClr>
            </a:glow>
          </a:effectLst>
        </p:grpSpPr>
        <p:sp>
          <p:nvSpPr>
            <p:cNvPr id="13" name="Овал 12"/>
            <p:cNvSpPr/>
            <p:nvPr/>
          </p:nvSpPr>
          <p:spPr>
            <a:xfrm>
              <a:off x="3556028" y="3064096"/>
              <a:ext cx="3315876" cy="1328666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11883694"/>
                <a:satOff val="-60520"/>
                <a:lumOff val="11175"/>
                <a:alphaOff val="0"/>
              </a:schemeClr>
            </a:fillRef>
            <a:effectRef idx="3">
              <a:schemeClr val="accent5">
                <a:hueOff val="11883694"/>
                <a:satOff val="-60520"/>
                <a:lumOff val="1117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Овал 4"/>
            <p:cNvSpPr/>
            <p:nvPr/>
          </p:nvSpPr>
          <p:spPr>
            <a:xfrm>
              <a:off x="3988247" y="3264649"/>
              <a:ext cx="2344677" cy="9275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ru-RU" sz="16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Валовый выпуск </a:t>
              </a:r>
            </a:p>
            <a:p>
              <a:pPr lvl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ru-RU" sz="16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продукции СХ</a:t>
              </a:r>
            </a:p>
            <a:p>
              <a:pPr lvl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ru-RU" sz="1600" b="1" kern="1200" dirty="0" smtClean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207,4 миллиард сомов</a:t>
              </a:r>
            </a:p>
            <a:p>
              <a:pPr lvl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sz="1600" b="1" i="1" dirty="0">
                  <a:solidFill>
                    <a:srgbClr val="63C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(индекс физического объема производства продукции СХ  </a:t>
              </a:r>
              <a:r>
                <a:rPr lang="ru-RU" sz="1600" b="1" i="1" dirty="0" smtClean="0">
                  <a:solidFill>
                    <a:srgbClr val="63C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102,2%)</a:t>
              </a:r>
              <a:endParaRPr lang="ru-RU" sz="1600" b="1" i="1" dirty="0">
                <a:solidFill>
                  <a:srgbClr val="63C33D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Стрелка вниз 21"/>
          <p:cNvSpPr/>
          <p:nvPr/>
        </p:nvSpPr>
        <p:spPr>
          <a:xfrm rot="15148805">
            <a:off x="5580686" y="2160364"/>
            <a:ext cx="216025" cy="1152896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Стрелка вниз 23"/>
          <p:cNvSpPr/>
          <p:nvPr/>
        </p:nvSpPr>
        <p:spPr>
          <a:xfrm rot="16999535">
            <a:off x="5563951" y="3657356"/>
            <a:ext cx="216025" cy="1135134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6387925" y="1544063"/>
            <a:ext cx="28570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физического объема производства продукции растениеводства </a:t>
            </a:r>
            <a:r>
              <a:rPr lang="ru-RU" sz="1600" b="1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102,5%</a:t>
            </a:r>
            <a:r>
              <a:rPr lang="ru-RU" sz="1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52,2%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482237" y="3989004"/>
            <a:ext cx="28335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индекс 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физического объема </a:t>
            </a:r>
            <a:r>
              <a:rPr lang="ru-RU" sz="1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продукции животноводства </a:t>
            </a:r>
            <a:r>
              <a:rPr lang="ru-RU" sz="1600" b="1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102,0%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45,4%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" y="0"/>
            <a:ext cx="1077957" cy="1019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59377" y="679874"/>
            <a:ext cx="70466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lang="ru-RU" sz="16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43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" y="0"/>
            <a:ext cx="111066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157535" y="386684"/>
            <a:ext cx="8352928" cy="6660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lt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 eaLnBrk="0" hangingPunct="0">
              <a:defRPr/>
            </a:pPr>
            <a:endParaRPr lang="ru-RU" sz="2000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 algn="ctr" eaLnBrk="0" hangingPunct="0"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</a:rPr>
              <a:t>Валовая продукция сельского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</a:rPr>
              <a:t>хозяйства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</a:rPr>
              <a:t>по категориям хозяйств </a:t>
            </a:r>
          </a:p>
          <a:p>
            <a:pPr algn="ctr" eaLnBrk="0" hangingPunct="0"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</a:rPr>
              <a:t>в 2017 г.                                        </a:t>
            </a:r>
            <a:r>
              <a:rPr lang="ru-RU" sz="1800" i="1" dirty="0" smtClean="0">
                <a:solidFill>
                  <a:srgbClr val="002060"/>
                </a:solidFill>
                <a:latin typeface="Times New Roman" pitchFamily="18" charset="0"/>
              </a:rPr>
              <a:t>(в процентах к итогу)</a:t>
            </a:r>
          </a:p>
          <a:p>
            <a:pPr algn="ctr" eaLnBrk="0" hangingPunct="0">
              <a:defRPr/>
            </a:pPr>
            <a:endParaRPr lang="ru-RU" sz="2000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3857990"/>
              </p:ext>
            </p:extLst>
          </p:nvPr>
        </p:nvGraphicFramePr>
        <p:xfrm>
          <a:off x="2288704" y="1628800"/>
          <a:ext cx="6336704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485374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2" y="0"/>
            <a:ext cx="1126394" cy="104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280592" y="189672"/>
            <a:ext cx="8280920" cy="67339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lt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 eaLnBrk="0" hangingPunct="0"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и урожайность основных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видов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сельскохозяйственных культур во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всех категориях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</a:t>
            </a:r>
            <a:endParaRPr lang="ru-RU" sz="2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776" y="1068409"/>
            <a:ext cx="5595114" cy="266932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2920" y="3943081"/>
            <a:ext cx="5256584" cy="2706742"/>
          </a:xfrm>
          <a:prstGeom prst="rect">
            <a:avLst/>
          </a:prstGeom>
        </p:spPr>
      </p:pic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9044733"/>
              </p:ext>
            </p:extLst>
          </p:nvPr>
        </p:nvGraphicFramePr>
        <p:xfrm>
          <a:off x="200472" y="1772816"/>
          <a:ext cx="1728192" cy="3528393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936104"/>
                <a:gridCol w="792088"/>
              </a:tblGrid>
              <a:tr h="863628"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</a:t>
                      </a:r>
                      <a:r>
                        <a:rPr lang="ru-RU" sz="12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водство </a:t>
                      </a:r>
                    </a:p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 2017г., </a:t>
                      </a:r>
                      <a:r>
                        <a:rPr lang="ru-RU" sz="1200" b="0" i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тонн 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879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Пшеница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601,0</a:t>
                      </a:r>
                      <a:endParaRPr lang="ru-RU" sz="14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305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Ячмень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1" u="none" strike="noStrike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424,4</a:t>
                      </a:r>
                      <a:endParaRPr kumimoji="0" lang="ru-RU" sz="1400" b="1" u="none" strike="noStrike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6459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Кукуруза на зерно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1" u="none" strike="noStrike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653,4</a:t>
                      </a:r>
                      <a:endParaRPr kumimoji="0" lang="ru-RU" sz="1400" b="1" u="none" strike="noStrike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305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Картофель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1" u="none" strike="noStrike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1416,0</a:t>
                      </a:r>
                      <a:endParaRPr kumimoji="0" lang="ru-RU" sz="1400" b="1" u="none" strike="noStrike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305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Овощи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1" u="none" strike="noStrike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1086,7</a:t>
                      </a:r>
                      <a:endParaRPr kumimoji="0" lang="ru-RU" sz="1400" b="1" u="none" strike="noStrike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8308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Сахарная свекла (фабричная)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1" u="none" strike="noStrike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712,3</a:t>
                      </a:r>
                      <a:endParaRPr kumimoji="0" lang="ru-RU" sz="1400" b="1" u="none" strike="noStrike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1496616" y="764704"/>
            <a:ext cx="2786802" cy="36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lt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 eaLnBrk="0" hangingPunct="0">
              <a:defRPr/>
            </a:pPr>
            <a:r>
              <a:rPr lang="ru-RU" sz="1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процентах к предыдущему году</a:t>
            </a:r>
            <a:endParaRPr lang="ru-RU" sz="14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928664" y="3645024"/>
            <a:ext cx="2786802" cy="36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lt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just" eaLnBrk="0" hangingPunct="0">
              <a:defRPr/>
            </a:pPr>
            <a:r>
              <a:rPr lang="ru-RU" sz="1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центнеров с одного гектара</a:t>
            </a:r>
            <a:endParaRPr lang="ru-RU" sz="14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6322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136576" y="166328"/>
            <a:ext cx="8640960" cy="598376"/>
          </a:xfrm>
          <a:noFill/>
          <a:ln>
            <a:noFill/>
          </a:ln>
        </p:spPr>
        <p:txBody>
          <a:bodyPr anchor="t">
            <a:normAutofit fontScale="90000"/>
          </a:bodyPr>
          <a:lstStyle/>
          <a:p>
            <a:pPr algn="ctr">
              <a:defRPr/>
            </a:pPr>
            <a:r>
              <a:rPr lang="ru-RU" sz="22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Посевные площади основных </a:t>
            </a:r>
            <a:r>
              <a:rPr lang="ru-RU" sz="2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видов сельскохозяйственных </a:t>
            </a:r>
            <a:r>
              <a:rPr lang="en-US" sz="22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+mn-lt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effectLst/>
                <a:latin typeface="+mn-lt"/>
                <a:cs typeface="Times New Roman" pitchFamily="18" charset="0"/>
              </a:rPr>
            </a:br>
            <a:endParaRPr lang="ru-RU" sz="2200" b="1" i="1" dirty="0" smtClean="0">
              <a:solidFill>
                <a:srgbClr val="00206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681192" y="611396"/>
            <a:ext cx="26698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 к итогу)</a:t>
            </a:r>
            <a:endParaRPr lang="ru-RU" sz="18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07" y="1708149"/>
            <a:ext cx="4413493" cy="36004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0085" y="1932182"/>
            <a:ext cx="4592111" cy="3455111"/>
          </a:xfrm>
          <a:prstGeom prst="rect">
            <a:avLst/>
          </a:prstGeom>
        </p:spPr>
      </p:pic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0085639"/>
              </p:ext>
            </p:extLst>
          </p:nvPr>
        </p:nvGraphicFramePr>
        <p:xfrm>
          <a:off x="4402956" y="2420888"/>
          <a:ext cx="1774180" cy="2555271"/>
        </p:xfrm>
        <a:graphic>
          <a:graphicData uri="http://schemas.openxmlformats.org/drawingml/2006/table">
            <a:tbl>
              <a:tblPr/>
              <a:tblGrid>
                <a:gridCol w="117389"/>
                <a:gridCol w="1656791"/>
              </a:tblGrid>
              <a:tr h="18322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Пшеница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223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22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Ячмень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223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22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Кукуруза на зерно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223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22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Картофель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223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22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Овощи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223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659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Сахарная свекла (фабричная)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223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322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Кормовые культуры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78714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2" y="0"/>
            <a:ext cx="1126394" cy="104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388604" y="187157"/>
            <a:ext cx="8280920" cy="67339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lt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Урожайность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видов сельскохозяйственных культур </a:t>
            </a:r>
            <a:endParaRPr lang="en-US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регионам  республики в 201</a:t>
            </a:r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endParaRPr lang="ru-RU" sz="1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033120" y="879358"/>
            <a:ext cx="3456384" cy="3366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lt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ru-RU" sz="1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(центнеров с одного гектара)</a:t>
            </a:r>
            <a:endParaRPr lang="ru-RU" sz="1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1764341"/>
              </p:ext>
            </p:extLst>
          </p:nvPr>
        </p:nvGraphicFramePr>
        <p:xfrm>
          <a:off x="1568624" y="1216054"/>
          <a:ext cx="7920880" cy="52372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213583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9" y="0"/>
            <a:ext cx="111300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80592" y="198687"/>
            <a:ext cx="8352928" cy="70788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Урожайность отдельных видов сельскохозяйственных культур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отдельным странам</a:t>
            </a:r>
            <a:endParaRPr lang="ru-RU" sz="1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8982577"/>
              </p:ext>
            </p:extLst>
          </p:nvPr>
        </p:nvGraphicFramePr>
        <p:xfrm>
          <a:off x="1203201" y="1340768"/>
          <a:ext cx="8358312" cy="475252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47627"/>
                <a:gridCol w="703857"/>
                <a:gridCol w="703858"/>
                <a:gridCol w="727926"/>
                <a:gridCol w="767772"/>
                <a:gridCol w="703858"/>
                <a:gridCol w="791840"/>
                <a:gridCol w="703858"/>
                <a:gridCol w="703858"/>
                <a:gridCol w="703858"/>
              </a:tblGrid>
              <a:tr h="650484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Кыргызстан</a:t>
                      </a:r>
                      <a:endParaRPr kumimoji="0" lang="ru-RU" sz="1600" b="1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kern="1200" dirty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Казахстан 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kern="1200" dirty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kern="1200" dirty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Российская федерация 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kern="1200" dirty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34277">
                <a:tc>
                  <a:txBody>
                    <a:bodyPr/>
                    <a:lstStyle/>
                    <a:p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2017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2017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537348">
                <a:tc>
                  <a:txBody>
                    <a:bodyPr/>
                    <a:lstStyle/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Зерновые </a:t>
                      </a:r>
                    </a:p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(вкл. рис </a:t>
                      </a:r>
                    </a:p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зернобобовые культуры – всего</a:t>
                      </a:r>
                    </a:p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(в весе после доработки)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28,6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29,7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29,6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12,7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13,5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13,4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23,7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26,2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29,1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657007">
                <a:tc>
                  <a:txBody>
                    <a:bodyPr/>
                    <a:lstStyle/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Овощи, всего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192,3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194,4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194,8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245,8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250,0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kumimoji="0" lang="ru-RU" sz="1400" b="1" kern="120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253,7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225,0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227,0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236,0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672639">
                <a:tc>
                  <a:txBody>
                    <a:bodyPr/>
                    <a:lstStyle/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Картофель 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165,1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166,3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168,0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185,5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190,4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194,2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159,0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153,0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156,0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800772">
                <a:tc>
                  <a:txBody>
                    <a:bodyPr/>
                    <a:lstStyle/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Сахарная свекла </a:t>
                      </a:r>
                    </a:p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(фабричная)</a:t>
                      </a:r>
                    </a:p>
                    <a:p>
                      <a:pPr marL="0" marR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623,2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411,6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285,5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274,4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388,0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470,0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430,0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329264" y="868070"/>
            <a:ext cx="1718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центнеров/га</a:t>
            </a:r>
            <a:r>
              <a:rPr lang="ru-RU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89131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24108" y="4572008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1238224" y="285728"/>
            <a:ext cx="8124769" cy="695000"/>
          </a:xfrm>
          <a:prstGeom prst="parallelogram">
            <a:avLst/>
          </a:prstGeom>
          <a:solidFill>
            <a:srgbClr val="66CCFF"/>
          </a:solidFill>
          <a:effectLst>
            <a:glow rad="228600">
              <a:schemeClr val="accent1">
                <a:satMod val="175000"/>
                <a:alpha val="40000"/>
              </a:schemeClr>
            </a:glow>
            <a:outerShdw blurRad="38100" dist="381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endParaRPr lang="ru-RU" sz="2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Поголовье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скота и домашней птицы </a:t>
            </a:r>
            <a:endParaRPr lang="ru-RU" sz="2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(в 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хозяйствах всех категорий</a:t>
            </a:r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на конец года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тыс. голов)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7250647"/>
              </p:ext>
            </p:extLst>
          </p:nvPr>
        </p:nvGraphicFramePr>
        <p:xfrm>
          <a:off x="1640632" y="1291528"/>
          <a:ext cx="5928730" cy="54088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80324"/>
                <a:gridCol w="969784"/>
                <a:gridCol w="900514"/>
                <a:gridCol w="969784"/>
                <a:gridCol w="1108324"/>
              </a:tblGrid>
              <a:tr h="716550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  </a:t>
                      </a:r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 </a:t>
                      </a:r>
                      <a:r>
                        <a:rPr lang="ru-RU" sz="20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9754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, -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87892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Крупный рогатый </a:t>
                      </a:r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скот - всего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80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1527,8</a:t>
                      </a:r>
                      <a:endParaRPr kumimoji="0" lang="ru-RU" sz="180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1575,4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79884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коров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80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769,9</a:t>
                      </a:r>
                      <a:endParaRPr kumimoji="0" lang="ru-RU" sz="180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789,8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19,9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79884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Овцы и козы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80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6022,6</a:t>
                      </a:r>
                      <a:endParaRPr kumimoji="0" lang="ru-RU" sz="180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6077,8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100,9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79884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Свиньи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80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51,1</a:t>
                      </a:r>
                      <a:endParaRPr kumimoji="0" lang="ru-RU" sz="180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79884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Лошади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80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467,2</a:t>
                      </a:r>
                      <a:endParaRPr kumimoji="0" lang="ru-RU" sz="180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481,3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64064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Домашняя птица - всего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/>
                      <a:r>
                        <a:rPr kumimoji="0" lang="ru-RU" sz="180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5673,6</a:t>
                      </a:r>
                      <a:endParaRPr kumimoji="0" lang="ru-RU" sz="180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5910,4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236,8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Picture 8" descr="C:\Disk D\2017 ЗиСЯС\Животнов през 2017\картинки\лошадь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5685" y="5229200"/>
            <a:ext cx="1811638" cy="1049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C:\Disk D\2017 ЗиСЯС\Животнов през 2017\картинки\овца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410" y="3995945"/>
            <a:ext cx="768014" cy="57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C:\Disk D\2017 ЗиСЯС\Животнов през 2017\картинки\петух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46" y="6278546"/>
            <a:ext cx="470425" cy="552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" descr="C:\Disk D\2017 ЗиСЯС\Животнов през 2017\картинки\свинья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5791" y="4572008"/>
            <a:ext cx="654404" cy="48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C:\Disk D\2017 ЗиСЯС\Животнов през 2017\картинки\корова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418" y="3078088"/>
            <a:ext cx="1910141" cy="81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820966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496616" y="274638"/>
            <a:ext cx="7914084" cy="77809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Производство основных видов продукции животноводства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056134"/>
              </p:ext>
            </p:extLst>
          </p:nvPr>
        </p:nvGraphicFramePr>
        <p:xfrm>
          <a:off x="200472" y="1988839"/>
          <a:ext cx="1584176" cy="3024338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990110"/>
                <a:gridCol w="594066"/>
              </a:tblGrid>
              <a:tr h="358779"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2017г</a:t>
                      </a:r>
                      <a:r>
                        <a:rPr lang="ru-RU" sz="12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1531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Скот и птица </a:t>
                      </a:r>
                      <a:endParaRPr lang="ru-RU" sz="1200" b="1" u="none" strike="noStrike" dirty="0" smtClean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rtl="0" fontAlgn="ctr"/>
                      <a:r>
                        <a:rPr lang="ru-RU" sz="12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</a:t>
                      </a:r>
                      <a:r>
                        <a:rPr lang="ru-RU" sz="12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убой (в живом весе), </a:t>
                      </a:r>
                      <a:endParaRPr lang="ru-RU" sz="1200" b="1" u="none" strike="noStrike" dirty="0" smtClean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rtl="0" fontAlgn="ctr"/>
                      <a:r>
                        <a:rPr lang="ru-RU" sz="1200" b="1" i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тонн</a:t>
                      </a:r>
                      <a:endParaRPr lang="ru-RU" sz="1200" b="1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395,0</a:t>
                      </a:r>
                      <a:endParaRPr lang="ru-RU" sz="14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4148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Молоко </a:t>
                      </a:r>
                      <a:r>
                        <a:rPr lang="ru-RU" sz="12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сырое, </a:t>
                      </a:r>
                      <a:endParaRPr lang="ru-RU" sz="1200" b="1" u="none" strike="noStrike" dirty="0" smtClean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rtl="0" fontAlgn="ctr"/>
                      <a:r>
                        <a:rPr lang="ru-RU" sz="1200" b="1" i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тонн</a:t>
                      </a:r>
                      <a:endParaRPr lang="ru-RU" sz="1200" b="1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1556,1</a:t>
                      </a:r>
                      <a:endParaRPr lang="ru-RU" sz="14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544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Яйца</a:t>
                      </a:r>
                      <a:r>
                        <a:rPr lang="ru-RU" sz="12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endParaRPr lang="ru-RU" sz="1200" b="1" u="none" strike="noStrike" dirty="0" smtClean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rtl="0" fontAlgn="ctr"/>
                      <a:r>
                        <a:rPr lang="ru-RU" sz="1200" b="1" i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</a:t>
                      </a:r>
                      <a:r>
                        <a:rPr lang="ru-RU" sz="1200" b="1" i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шт.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510,7</a:t>
                      </a:r>
                      <a:endParaRPr lang="ru-RU" sz="14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6330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Шерсть                         </a:t>
                      </a:r>
                      <a:r>
                        <a:rPr lang="ru-RU" sz="12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(в физ. весе</a:t>
                      </a:r>
                      <a:r>
                        <a:rPr lang="ru-RU" sz="12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), </a:t>
                      </a:r>
                      <a:r>
                        <a:rPr lang="ru-RU" sz="1200" b="1" i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тонн</a:t>
                      </a:r>
                      <a:endParaRPr lang="ru-RU" sz="1200" b="1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12,6</a:t>
                      </a:r>
                      <a:endParaRPr lang="ru-RU" sz="14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737592218"/>
              </p:ext>
            </p:extLst>
          </p:nvPr>
        </p:nvGraphicFramePr>
        <p:xfrm>
          <a:off x="2216695" y="1340768"/>
          <a:ext cx="7194005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5281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286404" y="274638"/>
            <a:ext cx="8124296" cy="850106"/>
          </a:xfr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Продуктивность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продукции животноводства</a:t>
            </a: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 отдельным странам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806234"/>
              </p:ext>
            </p:extLst>
          </p:nvPr>
        </p:nvGraphicFramePr>
        <p:xfrm>
          <a:off x="1555750" y="1988839"/>
          <a:ext cx="7854948" cy="32332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7050"/>
                <a:gridCol w="864096"/>
                <a:gridCol w="720080"/>
                <a:gridCol w="864096"/>
                <a:gridCol w="1008112"/>
                <a:gridCol w="864096"/>
                <a:gridCol w="1008112"/>
                <a:gridCol w="929306"/>
              </a:tblGrid>
              <a:tr h="390230"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ru-RU" sz="1800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b="1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t"/>
                      <a:r>
                        <a:rPr lang="ru-RU" sz="1800" b="1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Кыргызстан</a:t>
                      </a:r>
                      <a:endParaRPr lang="ru-RU" sz="1800" b="1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u-RU" sz="1800" b="1" u="none" strike="noStrike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Казахстан </a:t>
                      </a:r>
                      <a:endParaRPr lang="ru-RU" sz="1800" b="1" i="0" u="none" strike="noStrike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u-RU" sz="1800" b="1" i="0" u="none" strike="noStrike" dirty="0" smtClean="0">
                          <a:solidFill>
                            <a:srgbClr val="3E25FB"/>
                          </a:solidFill>
                          <a:effectLst/>
                          <a:latin typeface="Times New Roman" panose="02020603050405020304" pitchFamily="18" charset="0"/>
                          <a:cs typeface="Times New Roman" pitchFamily="18" charset="0"/>
                        </a:rPr>
                        <a:t>Армения</a:t>
                      </a:r>
                      <a:endParaRPr lang="ru-RU" sz="1800" b="1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78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baseline="0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1800" b="1" i="0" u="none" strike="noStrike" baseline="0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baseline="0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800" b="1" i="0" u="none" strike="noStrike" baseline="0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u="none" strike="noStrike" kern="1200" baseline="0" dirty="0" smtClean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2017</a:t>
                      </a:r>
                      <a:endParaRPr kumimoji="0" lang="ru-RU" sz="1800" b="1" u="none" strike="noStrike" kern="1200" baseline="0" dirty="0">
                        <a:solidFill>
                          <a:srgbClr val="3E25FB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04" marR="8004" marT="800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 smtClean="0">
                          <a:solidFill>
                            <a:srgbClr val="3E25FB"/>
                          </a:solidFill>
                          <a:effectLst/>
                          <a:latin typeface="Times New Roman" panose="02020603050405020304" pitchFamily="18" charset="0"/>
                          <a:cs typeface="Times New Roman" pitchFamily="18" charset="0"/>
                        </a:rPr>
                        <a:t>2016</a:t>
                      </a:r>
                      <a:endParaRPr lang="ru-RU" sz="1800" b="1" i="0" u="none" strike="noStrike" baseline="0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 smtClean="0">
                          <a:solidFill>
                            <a:srgbClr val="3E25FB"/>
                          </a:solidFill>
                          <a:effectLst/>
                          <a:latin typeface="Times New Roman" panose="02020603050405020304" pitchFamily="18" charset="0"/>
                          <a:cs typeface="Times New Roman" pitchFamily="18" charset="0"/>
                        </a:rPr>
                        <a:t>2017</a:t>
                      </a:r>
                      <a:endParaRPr lang="ru-RU" sz="1800" b="1" i="0" u="none" strike="noStrike" baseline="0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baseline="0" dirty="0" smtClean="0">
                          <a:solidFill>
                            <a:srgbClr val="3E25FB"/>
                          </a:solidFill>
                          <a:effectLst/>
                          <a:latin typeface="Times New Roman" panose="02020603050405020304" pitchFamily="18" charset="0"/>
                          <a:cs typeface="Times New Roman" pitchFamily="18" charset="0"/>
                        </a:rPr>
                        <a:t>2016</a:t>
                      </a:r>
                      <a:endParaRPr lang="ru-RU" sz="1800" b="1" i="0" u="none" strike="noStrike" baseline="0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baseline="0" smtClean="0">
                          <a:solidFill>
                            <a:srgbClr val="3E25FB"/>
                          </a:solidFill>
                          <a:effectLst/>
                          <a:latin typeface="Times New Roman" panose="02020603050405020304" pitchFamily="18" charset="0"/>
                          <a:cs typeface="Times New Roman" pitchFamily="18" charset="0"/>
                        </a:rPr>
                        <a:t>2017</a:t>
                      </a:r>
                      <a:endParaRPr lang="ru-RU" sz="1800" b="1" i="0" u="none" strike="noStrike" baseline="0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84549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1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 надой молока на одну корову, кг</a:t>
                      </a:r>
                      <a:endParaRPr lang="ru-RU" sz="1600" b="1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1998</a:t>
                      </a:r>
                      <a:endParaRPr lang="ru-RU" sz="1800" b="0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1978</a:t>
                      </a:r>
                      <a:endParaRPr lang="ru-RU" sz="1800" b="0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solidFill>
                            <a:srgbClr val="3E25FB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1978,1</a:t>
                      </a:r>
                      <a:endParaRPr lang="ru-RU" dirty="0">
                        <a:solidFill>
                          <a:srgbClr val="3E25FB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i="0" u="none" strike="noStrike" dirty="0" smtClean="0">
                          <a:solidFill>
                            <a:srgbClr val="3E25FB"/>
                          </a:solidFill>
                          <a:effectLst/>
                          <a:latin typeface="Times New Roman" panose="02020603050405020304" pitchFamily="18" charset="0"/>
                          <a:cs typeface="Times New Roman" pitchFamily="18" charset="0"/>
                        </a:rPr>
                        <a:t>2338</a:t>
                      </a:r>
                      <a:endParaRPr lang="ru-RU" sz="1800" b="0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i="0" u="none" strike="noStrike" dirty="0" smtClean="0">
                          <a:solidFill>
                            <a:srgbClr val="3E25FB"/>
                          </a:solidFill>
                          <a:effectLst/>
                          <a:latin typeface="Times New Roman" panose="02020603050405020304" pitchFamily="18" charset="0"/>
                          <a:cs typeface="Times New Roman" pitchFamily="18" charset="0"/>
                        </a:rPr>
                        <a:t>2341</a:t>
                      </a:r>
                      <a:endParaRPr lang="ru-RU" sz="1800" b="0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i="0" u="none" strike="noStrike" dirty="0" smtClean="0">
                          <a:solidFill>
                            <a:srgbClr val="3E25FB"/>
                          </a:solidFill>
                          <a:effectLst/>
                          <a:latin typeface="Times New Roman" panose="02020603050405020304" pitchFamily="18" charset="0"/>
                          <a:cs typeface="Times New Roman" pitchFamily="18" charset="0"/>
                        </a:rPr>
                        <a:t>2144</a:t>
                      </a:r>
                      <a:endParaRPr lang="ru-RU" sz="1800" b="0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800" b="0" i="0" u="none" strike="noStrike" dirty="0" smtClean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  <a:p>
                      <a:pPr algn="r" rtl="0" fontAlgn="b"/>
                      <a:endParaRPr lang="ru-RU" sz="1800" b="0" i="0" u="none" strike="noStrike" dirty="0" smtClean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  <a:p>
                      <a:pPr algn="r" rtl="0" fontAlgn="b"/>
                      <a:r>
                        <a:rPr lang="ru-RU" sz="1800" b="0" i="0" u="none" strike="noStrike" dirty="0" smtClean="0">
                          <a:solidFill>
                            <a:srgbClr val="3E25FB"/>
                          </a:solidFill>
                          <a:effectLst/>
                          <a:latin typeface="Times New Roman" panose="02020603050405020304" pitchFamily="18" charset="0"/>
                          <a:cs typeface="Times New Roman" pitchFamily="18" charset="0"/>
                        </a:rPr>
                        <a:t>2192</a:t>
                      </a:r>
                      <a:endParaRPr lang="ru-RU" sz="1800" b="0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19629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1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Средняя </a:t>
                      </a:r>
                      <a:r>
                        <a:rPr lang="ru-RU" sz="1600" b="1" u="none" strike="noStrike" dirty="0" smtClean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яйценоскость </a:t>
                      </a:r>
                      <a:r>
                        <a:rPr lang="ru-RU" sz="1600" b="1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одной курицы -несушки, </a:t>
                      </a:r>
                      <a:r>
                        <a:rPr lang="ru-RU" sz="1600" b="1" u="none" strike="noStrike" dirty="0" smtClean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шт.</a:t>
                      </a:r>
                      <a:endParaRPr lang="ru-RU" sz="1600" b="1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u="none" strike="noStrike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113 </a:t>
                      </a:r>
                      <a:endParaRPr lang="ru-RU" sz="1800" b="0" i="0" u="none" strike="noStrike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u="none" strike="noStrike" dirty="0">
                          <a:solidFill>
                            <a:srgbClr val="3E25FB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116 </a:t>
                      </a:r>
                      <a:endParaRPr lang="ru-RU" sz="1800" b="0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solidFill>
                            <a:srgbClr val="3E25FB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</a:t>
                      </a:r>
                      <a:endParaRPr lang="ru-RU" dirty="0">
                        <a:solidFill>
                          <a:srgbClr val="3E25FB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i="0" u="none" strike="noStrike" dirty="0" smtClean="0">
                          <a:solidFill>
                            <a:srgbClr val="3E25FB"/>
                          </a:solidFill>
                          <a:effectLst/>
                          <a:latin typeface="Times New Roman" panose="02020603050405020304" pitchFamily="18" charset="0"/>
                          <a:cs typeface="Times New Roman" pitchFamily="18" charset="0"/>
                        </a:rPr>
                        <a:t>235</a:t>
                      </a:r>
                      <a:endParaRPr lang="ru-RU" sz="1800" b="0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i="0" u="none" strike="noStrike" dirty="0" smtClean="0">
                          <a:solidFill>
                            <a:srgbClr val="3E25FB"/>
                          </a:solidFill>
                          <a:effectLst/>
                          <a:latin typeface="Times New Roman" panose="02020603050405020304" pitchFamily="18" charset="0"/>
                          <a:cs typeface="Times New Roman" pitchFamily="18" charset="0"/>
                        </a:rPr>
                        <a:t>244</a:t>
                      </a:r>
                      <a:endParaRPr lang="ru-RU" sz="1800" b="0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i="0" u="none" strike="noStrike" dirty="0" smtClean="0">
                          <a:solidFill>
                            <a:srgbClr val="3E25FB"/>
                          </a:solidFill>
                          <a:effectLst/>
                          <a:latin typeface="Times New Roman" panose="02020603050405020304" pitchFamily="18" charset="0"/>
                          <a:cs typeface="Times New Roman" pitchFamily="18" charset="0"/>
                        </a:rPr>
                        <a:t>241</a:t>
                      </a:r>
                      <a:endParaRPr lang="ru-RU" sz="1800" b="0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800" b="0" i="0" u="none" strike="noStrike" dirty="0" smtClean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  <a:p>
                      <a:pPr algn="r" rtl="0" fontAlgn="b"/>
                      <a:endParaRPr lang="ru-RU" sz="1800" b="0" i="0" u="none" strike="noStrike" dirty="0" smtClean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  <a:p>
                      <a:pPr algn="r" rtl="0" fontAlgn="b"/>
                      <a:endParaRPr lang="ru-RU" sz="1800" b="0" i="0" u="none" strike="noStrike" dirty="0" smtClean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  <a:p>
                      <a:pPr algn="r" rtl="0" fontAlgn="b"/>
                      <a:endParaRPr lang="ru-RU" sz="1800" b="0" i="0" u="none" strike="noStrike" dirty="0" smtClean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  <a:p>
                      <a:pPr algn="r" rtl="0" fontAlgn="b"/>
                      <a:r>
                        <a:rPr lang="ru-RU" sz="1800" b="0" i="0" u="none" strike="noStrike" dirty="0" smtClean="0">
                          <a:solidFill>
                            <a:srgbClr val="3E25FB"/>
                          </a:solidFill>
                          <a:effectLst/>
                          <a:latin typeface="Times New Roman" panose="02020603050405020304" pitchFamily="18" charset="0"/>
                          <a:cs typeface="Times New Roman" pitchFamily="18" charset="0"/>
                        </a:rPr>
                        <a:t>254</a:t>
                      </a:r>
                      <a:endParaRPr lang="ru-RU" sz="1800" b="0" i="0" u="none" strike="noStrike" dirty="0">
                        <a:solidFill>
                          <a:srgbClr val="3E25FB"/>
                        </a:solidFill>
                        <a:effectLst/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8004" marR="8004" marT="8004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432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480" y="301797"/>
            <a:ext cx="1294176" cy="111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1563205" y="2492896"/>
            <a:ext cx="7490799" cy="216024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i="1" dirty="0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Спасибо за внимание!</a:t>
            </a:r>
          </a:p>
          <a:p>
            <a:pPr algn="ctr"/>
            <a:endParaRPr lang="en-US" sz="2800" b="1" i="1" dirty="0" smtClean="0">
              <a:solidFill>
                <a:srgbClr val="00B050"/>
              </a:solidFill>
              <a:latin typeface="Times New Roman" pitchFamily="18" charset="0"/>
              <a:cs typeface="Mongolian Baiti" pitchFamily="66" charset="0"/>
            </a:endParaRPr>
          </a:p>
          <a:p>
            <a:pPr algn="ctr"/>
            <a:r>
              <a:rPr lang="ru-RU" sz="28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Добро пожаловать на </a:t>
            </a:r>
          </a:p>
          <a:p>
            <a:pPr algn="ctr"/>
            <a:r>
              <a:rPr lang="ru-RU" sz="28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 </a:t>
            </a:r>
            <a:r>
              <a:rPr lang="en-US" sz="28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stat.kg</a:t>
            </a:r>
            <a:endParaRPr lang="ru-RU" sz="2800" b="1" dirty="0">
              <a:solidFill>
                <a:srgbClr val="000099"/>
              </a:solidFill>
              <a:cs typeface="Mongolian Baiti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32697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12670</TotalTime>
  <Words>454</Words>
  <Application>Microsoft Office PowerPoint</Application>
  <PresentationFormat>Лист A4 (210x297 мм)</PresentationFormat>
  <Paragraphs>219</Paragraphs>
  <Slides>11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Calibri</vt:lpstr>
      <vt:lpstr>Corbel</vt:lpstr>
      <vt:lpstr>Gill Sans MT</vt:lpstr>
      <vt:lpstr>Kyrghyz Times</vt:lpstr>
      <vt:lpstr>Mongolian Baiti</vt:lpstr>
      <vt:lpstr>Times New Roman</vt:lpstr>
      <vt:lpstr>Verdana</vt:lpstr>
      <vt:lpstr>Wingdings 2</vt:lpstr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Посевные площади основных видов сельскохозяйственных  культур </vt:lpstr>
      <vt:lpstr>Презентация PowerPoint</vt:lpstr>
      <vt:lpstr>Презентация PowerPoint</vt:lpstr>
      <vt:lpstr>Презентация PowerPoint</vt:lpstr>
      <vt:lpstr>Производство основных видов продукции животноводства</vt:lpstr>
      <vt:lpstr>Продуктивность продукции животноводства по отдельным странам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МКБ – 10 3-4 декабря 2009 года г. Бишкек</dc:title>
  <dc:creator>user</dc:creator>
  <cp:lastModifiedBy>Администратор</cp:lastModifiedBy>
  <cp:revision>688</cp:revision>
  <cp:lastPrinted>2017-03-09T13:42:54Z</cp:lastPrinted>
  <dcterms:created xsi:type="dcterms:W3CDTF">2009-11-26T05:40:33Z</dcterms:created>
  <dcterms:modified xsi:type="dcterms:W3CDTF">2018-03-13T04:44:08Z</dcterms:modified>
</cp:coreProperties>
</file>