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8"/>
  </p:notesMasterIdLst>
  <p:handoutMasterIdLst>
    <p:handoutMasterId r:id="rId19"/>
  </p:handoutMasterIdLst>
  <p:sldIdLst>
    <p:sldId id="257" r:id="rId2"/>
    <p:sldId id="277" r:id="rId3"/>
    <p:sldId id="269" r:id="rId4"/>
    <p:sldId id="272" r:id="rId5"/>
    <p:sldId id="267" r:id="rId6"/>
    <p:sldId id="268" r:id="rId7"/>
    <p:sldId id="273" r:id="rId8"/>
    <p:sldId id="266" r:id="rId9"/>
    <p:sldId id="261" r:id="rId10"/>
    <p:sldId id="262" r:id="rId11"/>
    <p:sldId id="263" r:id="rId12"/>
    <p:sldId id="265" r:id="rId13"/>
    <p:sldId id="270" r:id="rId14"/>
    <p:sldId id="274" r:id="rId15"/>
    <p:sldId id="275" r:id="rId16"/>
    <p:sldId id="264" r:id="rId17"/>
  </p:sldIdLst>
  <p:sldSz cx="9144000" cy="6858000" type="screen4x3"/>
  <p:notesSz cx="6669088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9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4" d="100"/>
          <a:sy n="74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2\&#1041;&#1091;&#1082;&#1083;&#1077;&#1090;\&#1043;&#1088;&#1072;&#1092;&#1080;&#1082;&#1080;%20&#1086;&#1073;&#1097;&#1080;&#1077;%20_%202021&#1075;&#1086;&#1076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2\&#1041;&#1091;&#1082;&#1083;&#1077;&#1090;\&#1043;&#1088;&#1072;&#1092;&#1080;&#1082;&#1080;%20&#1086;&#1073;&#1097;&#1080;&#1077;%20_%202021&#1075;&#1086;&#1076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2\&#1041;&#1091;&#1082;&#1083;&#1077;&#1090;\&#1043;&#1088;&#1072;&#1092;&#1080;&#1082;&#1080;%20&#1086;&#1073;&#1097;&#1080;&#1077;%20_%202021&#1075;&#1086;&#1076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2\&#1041;&#1091;&#1082;&#1083;&#1077;&#1090;\&#1043;&#1088;&#1072;&#1092;&#1080;&#1082;&#1080;%20&#1086;&#1073;&#1097;&#1080;&#1077;%20_%202021&#1075;&#1086;&#1076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5.xml"/><Relationship Id="rId4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6.xml"/><Relationship Id="rId4" Type="http://schemas.microsoft.com/office/2011/relationships/chartStyle" Target="style4.xm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7.xml"/><Relationship Id="rId4" Type="http://schemas.microsoft.com/office/2011/relationships/chartStyle" Target="style5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8.xml"/><Relationship Id="rId4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11.xml"/><Relationship Id="rId4" Type="http://schemas.microsoft.com/office/2011/relationships/chartStyle" Target="style7.xml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12.xml"/><Relationship Id="rId4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699697844474148E-2"/>
          <c:y val="3.2484307777306001E-2"/>
          <c:w val="0.8943778104769714"/>
          <c:h val="0.805550142796087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Лист1!$A$12</c:f>
              <c:strCache>
                <c:ptCount val="1"/>
                <c:pt idx="0">
                  <c:v>Экспорт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7061340941512301E-3"/>
                  <c:y val="-9.4007038931250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9C-46E3-82B0-6DD312F846E7}"/>
                </c:ext>
              </c:extLst>
            </c:dLbl>
            <c:dLbl>
              <c:idx val="1"/>
              <c:layout>
                <c:manualLayout>
                  <c:x val="-1.1412268188302391E-2"/>
                  <c:y val="-1.5667839821875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9C-46E3-82B0-6DD312F846E7}"/>
                </c:ext>
              </c:extLst>
            </c:dLbl>
            <c:dLbl>
              <c:idx val="2"/>
              <c:layout>
                <c:manualLayout>
                  <c:x val="-1.331431288635283E-2"/>
                  <c:y val="-1.2534271857500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9C-46E3-82B0-6DD312F846E7}"/>
                </c:ext>
              </c:extLst>
            </c:dLbl>
            <c:dLbl>
              <c:idx val="3"/>
              <c:layout>
                <c:manualLayout>
                  <c:x val="-2.6628625772705729E-2"/>
                  <c:y val="-3.133567964374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9C-46E3-82B0-6DD312F846E7}"/>
                </c:ext>
              </c:extLst>
            </c:dLbl>
            <c:dLbl>
              <c:idx val="4"/>
              <c:layout>
                <c:manualLayout>
                  <c:x val="-1.7118402282453777E-2"/>
                  <c:y val="-5.744808236839252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9C-46E3-82B0-6DD312F846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Лист1!$B$10:$F$10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Лист1!$B$12:$F$12</c:f>
              <c:numCache>
                <c:formatCode>#,##0.0</c:formatCode>
                <c:ptCount val="5"/>
                <c:pt idx="0">
                  <c:v>1764.3</c:v>
                </c:pt>
                <c:pt idx="1">
                  <c:v>1836.8</c:v>
                </c:pt>
                <c:pt idx="2">
                  <c:v>1986.1</c:v>
                </c:pt>
                <c:pt idx="3">
                  <c:v>1973.2</c:v>
                </c:pt>
                <c:pt idx="4">
                  <c:v>2752.2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E9C-46E3-82B0-6DD312F846E7}"/>
            </c:ext>
          </c:extLst>
        </c:ser>
        <c:ser>
          <c:idx val="2"/>
          <c:order val="2"/>
          <c:tx>
            <c:strRef>
              <c:f>Лист1!$A$13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9.4007038931250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9C-46E3-82B0-6DD312F846E7}"/>
                </c:ext>
              </c:extLst>
            </c:dLbl>
            <c:dLbl>
              <c:idx val="4"/>
              <c:layout>
                <c:manualLayout>
                  <c:x val="-1.9020446980504042E-3"/>
                  <c:y val="-1.7718713333075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9C-46E3-82B0-6DD312F846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Лист1!$B$10:$F$10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Лист1!$B$13:$F$13</c:f>
              <c:numCache>
                <c:formatCode>#,##0.0</c:formatCode>
                <c:ptCount val="5"/>
                <c:pt idx="0">
                  <c:v>4494.7</c:v>
                </c:pt>
                <c:pt idx="1">
                  <c:v>5292</c:v>
                </c:pt>
                <c:pt idx="2">
                  <c:v>4989</c:v>
                </c:pt>
                <c:pt idx="3">
                  <c:v>3718.8</c:v>
                </c:pt>
                <c:pt idx="4">
                  <c:v>5580.2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E9C-46E3-82B0-6DD312F84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5"/>
        <c:axId val="135516160"/>
        <c:axId val="135517696"/>
      </c:barChart>
      <c:lineChart>
        <c:grouping val="standard"/>
        <c:varyColors val="0"/>
        <c:ser>
          <c:idx val="0"/>
          <c:order val="0"/>
          <c:tx>
            <c:strRef>
              <c:f>Лист1!$A$11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28575" cap="rnd">
              <a:solidFill>
                <a:srgbClr val="DF5327">
                  <a:lumMod val="75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4.789348549690918E-2"/>
                  <c:y val="-7.75558071182820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9C-46E3-82B0-6DD312F846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Лист1!$B$10:$F$10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Лист1!$B$11:$F$11</c:f>
              <c:numCache>
                <c:formatCode>#,##0.0</c:formatCode>
                <c:ptCount val="5"/>
                <c:pt idx="0">
                  <c:v>6259</c:v>
                </c:pt>
                <c:pt idx="1">
                  <c:v>7128.8</c:v>
                </c:pt>
                <c:pt idx="2">
                  <c:v>6975.1</c:v>
                </c:pt>
                <c:pt idx="3">
                  <c:v>5692</c:v>
                </c:pt>
                <c:pt idx="4">
                  <c:v>8332.4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4E9C-46E3-82B0-6DD312F846E7}"/>
            </c:ext>
          </c:extLst>
        </c:ser>
        <c:ser>
          <c:idx val="3"/>
          <c:order val="3"/>
          <c:tx>
            <c:strRef>
              <c:f>Лист1!$A$14</c:f>
              <c:strCache>
                <c:ptCount val="1"/>
                <c:pt idx="0">
                  <c:v>Сальдо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2962509500863071E-2"/>
                  <c:y val="4.6511622499324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E9C-46E3-82B0-6DD312F846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Лист1!$B$10:$F$10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Лист1!$B$14:$F$14</c:f>
              <c:numCache>
                <c:formatCode>#,##0.0</c:formatCode>
                <c:ptCount val="5"/>
                <c:pt idx="0">
                  <c:v>-2730.4</c:v>
                </c:pt>
                <c:pt idx="1">
                  <c:v>-3455.2</c:v>
                </c:pt>
                <c:pt idx="2">
                  <c:v>-3002.9</c:v>
                </c:pt>
                <c:pt idx="3">
                  <c:v>-1745.6</c:v>
                </c:pt>
                <c:pt idx="4">
                  <c:v>-2828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4E9C-46E3-82B0-6DD312F84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16160"/>
        <c:axId val="135517696"/>
      </c:lineChart>
      <c:catAx>
        <c:axId val="13551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5517696"/>
        <c:crosses val="autoZero"/>
        <c:auto val="1"/>
        <c:lblAlgn val="ctr"/>
        <c:lblOffset val="100"/>
        <c:noMultiLvlLbl val="0"/>
      </c:catAx>
      <c:valAx>
        <c:axId val="135517696"/>
        <c:scaling>
          <c:orientation val="minMax"/>
          <c:min val="-4000"/>
        </c:scaling>
        <c:delete val="0"/>
        <c:axPos val="l"/>
        <c:majorGridlines>
          <c:spPr>
            <a:ln w="3175" cap="flat" cmpd="sng" algn="ctr">
              <a:solidFill>
                <a:srgbClr val="A6B727"/>
              </a:solidFill>
              <a:prstDash val="dash"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5516160"/>
        <c:crosses val="autoZero"/>
        <c:crossBetween val="between"/>
      </c:valAx>
      <c:spPr>
        <a:noFill/>
        <a:ln w="635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FC-405B-9EC0-60E310B0F6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FC-405B-9EC0-60E310B0F6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AFC-405B-9EC0-60E310B0F6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AFC-405B-9EC0-60E310B0F60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AFC-405B-9EC0-60E310B0F60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AFC-405B-9EC0-60E310B0F60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AFC-405B-9EC0-60E310B0F60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AFC-405B-9EC0-60E310B0F60F}"/>
              </c:ext>
            </c:extLst>
          </c:dPt>
          <c:dLbls>
            <c:dLbl>
              <c:idx val="0"/>
              <c:layout>
                <c:manualLayout>
                  <c:x val="-5.8333333333333383E-2"/>
                  <c:y val="-2.1218890680033321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США 1,3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AFC-405B-9EC0-60E310B0F60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Турция 4,9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AFC-405B-9EC0-60E310B0F6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Китай 18,3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FC-405B-9EC0-60E310B0F60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Великобритания 2,9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AFC-405B-9EC0-60E310B0F60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Казахстан 12,5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FC-405B-9EC0-60E310B0F60F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Россия 27,7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AFC-405B-9EC0-60E310B0F60F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Узбекистан 6,0</a:t>
                    </a:r>
                    <a:r>
                      <a:rPr lang="ru-RU" baseline="0" dirty="0" smtClean="0"/>
                      <a:t>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AFC-405B-9EC0-60E310B0F60F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Другие страны 26,3%</a:t>
                    </a:r>
                    <a:endParaRPr lang="ru-RU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5AFC-405B-9EC0-60E310B0F6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Лист6!$A$11:$A$18</c:f>
              <c:strCache>
                <c:ptCount val="8"/>
                <c:pt idx="0">
                  <c:v>США</c:v>
                </c:pt>
                <c:pt idx="1">
                  <c:v>Турция</c:v>
                </c:pt>
                <c:pt idx="2">
                  <c:v>Китай</c:v>
                </c:pt>
                <c:pt idx="3">
                  <c:v>Великобритания</c:v>
                </c:pt>
                <c:pt idx="4">
                  <c:v>Казахстан</c:v>
                </c:pt>
                <c:pt idx="5">
                  <c:v>Россия</c:v>
                </c:pt>
                <c:pt idx="6">
                  <c:v>Узбекистан</c:v>
                </c:pt>
                <c:pt idx="7">
                  <c:v>Другие страны</c:v>
                </c:pt>
              </c:strCache>
            </c:strRef>
          </c:cat>
          <c:val>
            <c:numRef>
              <c:f>Лист6!$B$11:$B$18</c:f>
              <c:numCache>
                <c:formatCode>#,##0.0</c:formatCode>
                <c:ptCount val="8"/>
                <c:pt idx="0">
                  <c:v>1.268</c:v>
                </c:pt>
                <c:pt idx="1">
                  <c:v>4.9480000000000004</c:v>
                </c:pt>
                <c:pt idx="2">
                  <c:v>18.337</c:v>
                </c:pt>
                <c:pt idx="3">
                  <c:v>2.9460000000000002</c:v>
                </c:pt>
                <c:pt idx="4">
                  <c:v>12.532999999999999</c:v>
                </c:pt>
                <c:pt idx="5">
                  <c:v>27.7</c:v>
                </c:pt>
                <c:pt idx="6">
                  <c:v>5.9640000000000004</c:v>
                </c:pt>
                <c:pt idx="7">
                  <c:v>26.303999999999988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5AFC-405B-9EC0-60E310B0F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26102287935806556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C-492D-BB38-356B4B13D16D}"/>
                </c:ext>
              </c:extLst>
            </c:dLbl>
            <c:dLbl>
              <c:idx val="1"/>
              <c:layout>
                <c:manualLayout>
                  <c:x val="3.7624919547108546E-2"/>
                  <c:y val="-6.496142084438201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C-492D-BB38-356B4B13D16D}"/>
                </c:ext>
              </c:extLst>
            </c:dLbl>
            <c:dLbl>
              <c:idx val="2"/>
              <c:layout>
                <c:manualLayout>
                  <c:x val="3.2921804603719976E-2"/>
                  <c:y val="-3.248071042219041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AC-492D-BB38-356B4B13D16D}"/>
                </c:ext>
              </c:extLst>
            </c:dLbl>
            <c:dLbl>
              <c:idx val="3"/>
              <c:layout>
                <c:manualLayout>
                  <c:x val="3.2921804603719976E-2"/>
                  <c:y val="-6.496142084438201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AC-492D-BB38-356B4B13D16D}"/>
                </c:ext>
              </c:extLst>
            </c:dLbl>
            <c:dLbl>
              <c:idx val="4"/>
              <c:layout>
                <c:manualLayout>
                  <c:x val="3.9976477018802747E-2"/>
                  <c:y val="-6.49614208443808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AC-492D-BB38-356B4B13D16D}"/>
                </c:ext>
              </c:extLst>
            </c:dLbl>
            <c:dLbl>
              <c:idx val="5"/>
              <c:layout>
                <c:manualLayout>
                  <c:x val="2.821868966033140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AC-492D-BB38-356B4B13D16D}"/>
                </c:ext>
              </c:extLst>
            </c:dLbl>
            <c:dLbl>
              <c:idx val="6"/>
              <c:layout>
                <c:manualLayout>
                  <c:x val="2.586713218863704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AC-492D-BB38-356B4B13D16D}"/>
                </c:ext>
              </c:extLst>
            </c:dLbl>
            <c:dLbl>
              <c:idx val="7"/>
              <c:layout>
                <c:manualLayout>
                  <c:x val="3.2921804603719976E-2"/>
                  <c:y val="3.248071042219041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AC-492D-BB38-356B4B13D16D}"/>
                </c:ext>
              </c:extLst>
            </c:dLbl>
            <c:dLbl>
              <c:idx val="9"/>
              <c:layout>
                <c:manualLayout>
                  <c:x val="0.19047619047619038"/>
                  <c:y val="-6.2602429733818649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5AC-492D-BB38-356B4B13D16D}"/>
                </c:ext>
              </c:extLst>
            </c:dLbl>
            <c:dLbl>
              <c:idx val="10"/>
              <c:layout>
                <c:manualLayout>
                  <c:x val="0.11757789535567313"/>
                  <c:y val="-3.08158082595836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5AC-492D-BB38-356B4B13D16D}"/>
                </c:ext>
              </c:extLst>
            </c:dLbl>
            <c:dLbl>
              <c:idx val="11"/>
              <c:layout>
                <c:manualLayout>
                  <c:x val="7.0546724150828521E-2"/>
                  <c:y val="-3.24800585452994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AC-492D-BB38-356B4B13D16D}"/>
                </c:ext>
              </c:extLst>
            </c:dLbl>
            <c:dLbl>
              <c:idx val="12"/>
              <c:layout>
                <c:manualLayout>
                  <c:x val="4.2328034490497116E-2"/>
                  <c:y val="-9.744213126657123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5AC-492D-BB38-356B4B13D16D}"/>
                </c:ext>
              </c:extLst>
            </c:dLbl>
            <c:dLbl>
              <c:idx val="13"/>
              <c:layout>
                <c:manualLayout>
                  <c:x val="3.9976477018802831E-2"/>
                  <c:y val="-6.49614208443808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5AC-492D-BB38-356B4B13D16D}"/>
                </c:ext>
              </c:extLst>
            </c:dLbl>
            <c:dLbl>
              <c:idx val="14"/>
              <c:layout>
                <c:manualLayout>
                  <c:x val="6.3492051735745625E-2"/>
                  <c:y val="-6.259707753511538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5AC-492D-BB38-356B4B13D16D}"/>
                </c:ext>
              </c:extLst>
            </c:dLbl>
            <c:dLbl>
              <c:idx val="15"/>
              <c:layout>
                <c:manualLayout>
                  <c:x val="3.2921804603719976E-2"/>
                  <c:y val="-2.9773640606037582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5AC-492D-BB38-356B4B13D16D}"/>
                </c:ext>
              </c:extLst>
            </c:dLbl>
            <c:dLbl>
              <c:idx val="16"/>
              <c:layout>
                <c:manualLayout>
                  <c:x val="2.8218689660331409E-2"/>
                  <c:y val="-6.49614208443808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5AC-492D-BB38-356B4B13D16D}"/>
                </c:ext>
              </c:extLst>
            </c:dLbl>
            <c:dLbl>
              <c:idx val="18"/>
              <c:layout>
                <c:manualLayout>
                  <c:x val="0.38095238095238076"/>
                  <c:y val="4.9903272079037048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5AC-492D-BB38-356B4B13D16D}"/>
                </c:ext>
              </c:extLst>
            </c:dLbl>
            <c:dLbl>
              <c:idx val="19"/>
              <c:layout>
                <c:manualLayout>
                  <c:x val="0.3804963792428438"/>
                  <c:y val="-6.496138849695828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5AC-492D-BB38-356B4B13D16D}"/>
                </c:ext>
              </c:extLst>
            </c:dLbl>
            <c:dLbl>
              <c:idx val="20"/>
              <c:layout>
                <c:manualLayout>
                  <c:x val="3.615874988182223E-2"/>
                  <c:y val="-6.49609784846490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5AC-492D-BB38-356B4B13D1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(2)'!$A$32:$A$52</c:f>
              <c:strCache>
                <c:ptCount val="21"/>
                <c:pt idx="0">
                  <c:v>Великобритания</c:v>
                </c:pt>
                <c:pt idx="1">
                  <c:v>Литва</c:v>
                </c:pt>
                <c:pt idx="2">
                  <c:v>Бельгия</c:v>
                </c:pt>
                <c:pt idx="3">
                  <c:v>Белaрусь</c:v>
                </c:pt>
                <c:pt idx="4">
                  <c:v>Болгария</c:v>
                </c:pt>
                <c:pt idx="5">
                  <c:v>Украина</c:v>
                </c:pt>
                <c:pt idx="6">
                  <c:v>Германия</c:v>
                </c:pt>
                <c:pt idx="7">
                  <c:v>Сербия</c:v>
                </c:pt>
                <c:pt idx="9">
                  <c:v>Узбекстан</c:v>
                </c:pt>
                <c:pt idx="10">
                  <c:v>Турция</c:v>
                </c:pt>
                <c:pt idx="11">
                  <c:v>Китай</c:v>
                </c:pt>
                <c:pt idx="12">
                  <c:v>Таджикстан</c:v>
                </c:pt>
                <c:pt idx="13">
                  <c:v>Иран</c:v>
                </c:pt>
                <c:pt idx="14">
                  <c:v>ОАЭ</c:v>
                </c:pt>
                <c:pt idx="15">
                  <c:v>Индия</c:v>
                </c:pt>
                <c:pt idx="16">
                  <c:v>Туркменистан</c:v>
                </c:pt>
                <c:pt idx="18">
                  <c:v>Россия</c:v>
                </c:pt>
                <c:pt idx="19">
                  <c:v>Казахстан</c:v>
                </c:pt>
                <c:pt idx="20">
                  <c:v>Белaрусь</c:v>
                </c:pt>
              </c:strCache>
            </c:strRef>
          </c:cat>
          <c:val>
            <c:numRef>
              <c:f>'экспорт (2)'!$C$32:$C$52</c:f>
              <c:numCache>
                <c:formatCode>0.0</c:formatCode>
                <c:ptCount val="21"/>
                <c:pt idx="0">
                  <c:v>8.5108511532181002</c:v>
                </c:pt>
                <c:pt idx="1">
                  <c:v>7.636478760723972E-2</c:v>
                </c:pt>
                <c:pt idx="2">
                  <c:v>0.27491634566611417</c:v>
                </c:pt>
                <c:pt idx="3">
                  <c:v>0.57580534651232718</c:v>
                </c:pt>
                <c:pt idx="4">
                  <c:v>0.18674274034756408</c:v>
                </c:pt>
                <c:pt idx="5">
                  <c:v>0.23573066853569019</c:v>
                </c:pt>
                <c:pt idx="6">
                  <c:v>0.45467614394820383</c:v>
                </c:pt>
                <c:pt idx="7">
                  <c:v>0.317367053814331</c:v>
                </c:pt>
                <c:pt idx="9">
                  <c:v>6.5455029409629093</c:v>
                </c:pt>
                <c:pt idx="10">
                  <c:v>3.2934586867806743</c:v>
                </c:pt>
                <c:pt idx="11">
                  <c:v>2.3287340395302429</c:v>
                </c:pt>
                <c:pt idx="12">
                  <c:v>0.8645647275143763</c:v>
                </c:pt>
                <c:pt idx="13">
                  <c:v>3.4874741775311961E-2</c:v>
                </c:pt>
                <c:pt idx="14">
                  <c:v>1.9897140589723785</c:v>
                </c:pt>
                <c:pt idx="15">
                  <c:v>0.18782879491218005</c:v>
                </c:pt>
                <c:pt idx="16">
                  <c:v>0.18406902588997734</c:v>
                </c:pt>
                <c:pt idx="18">
                  <c:v>14.292031076594222</c:v>
                </c:pt>
                <c:pt idx="19">
                  <c:v>13.886957104809214</c:v>
                </c:pt>
                <c:pt idx="20">
                  <c:v>0.57580534651232718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15AC-492D-BB38-356B4B13D16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6"/>
        <c:overlap val="100"/>
        <c:axId val="135714688"/>
        <c:axId val="135721728"/>
      </c:barChart>
      <c:catAx>
        <c:axId val="135714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35721728"/>
        <c:crosses val="autoZero"/>
        <c:auto val="1"/>
        <c:lblAlgn val="ctr"/>
        <c:lblOffset val="100"/>
        <c:noMultiLvlLbl val="0"/>
      </c:catAx>
      <c:valAx>
        <c:axId val="13572172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418AB3">
                  <a:lumMod val="20000"/>
                  <a:lumOff val="80000"/>
                </a:srgb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900" i="1"/>
            </a:pPr>
            <a:endParaRPr lang="ru-RU"/>
          </a:p>
        </c:txPr>
        <c:crossAx val="13571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n>
            <a:noFill/>
          </a:ln>
          <a:latin typeface="Arial" pitchFamily="34" charset="0"/>
          <a:cs typeface="Arial" pitchFamily="34" charset="0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179161976187149"/>
          <c:y val="1.4936840393685716E-2"/>
          <c:w val="0.77333069234798602"/>
          <c:h val="0.89241123238636311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66863133336402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65-4811-BBAF-F1CA0FE3C18B}"/>
                </c:ext>
              </c:extLst>
            </c:dLbl>
            <c:dLbl>
              <c:idx val="1"/>
              <c:layout>
                <c:manualLayout>
                  <c:x val="2.947214931466892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65-4811-BBAF-F1CA0FE3C18B}"/>
                </c:ext>
              </c:extLst>
            </c:dLbl>
            <c:dLbl>
              <c:idx val="2"/>
              <c:layout>
                <c:manualLayout>
                  <c:x val="2.6080182959586192E-2"/>
                  <c:y val="-7.6408787010506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65-4811-BBAF-F1CA0FE3C18B}"/>
                </c:ext>
              </c:extLst>
            </c:dLbl>
            <c:dLbl>
              <c:idx val="3"/>
              <c:layout>
                <c:manualLayout>
                  <c:x val="2.9452349158109622E-2"/>
                  <c:y val="-3.82043935052545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65-4811-BBAF-F1CA0FE3C18B}"/>
                </c:ext>
              </c:extLst>
            </c:dLbl>
            <c:dLbl>
              <c:idx val="5"/>
              <c:layout>
                <c:manualLayout>
                  <c:x val="0.29315308290809949"/>
                  <c:y val="-5.67818294568940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1466489348741357E-2"/>
                      <c:h val="2.98104604648688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6965-4811-BBAF-F1CA0FE3C18B}"/>
                </c:ext>
              </c:extLst>
            </c:dLbl>
            <c:dLbl>
              <c:idx val="6"/>
              <c:layout>
                <c:manualLayout>
                  <c:x val="7.063465261207591E-2"/>
                  <c:y val="-7.640747034280289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65-4811-BBAF-F1CA0FE3C18B}"/>
                </c:ext>
              </c:extLst>
            </c:dLbl>
            <c:dLbl>
              <c:idx val="7"/>
              <c:layout>
                <c:manualLayout>
                  <c:x val="7.5325293515869973E-2"/>
                  <c:y val="-7.6410171517856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65-4811-BBAF-F1CA0FE3C18B}"/>
                </c:ext>
              </c:extLst>
            </c:dLbl>
            <c:dLbl>
              <c:idx val="8"/>
              <c:layout>
                <c:manualLayout>
                  <c:x val="2.6886003284677135E-2"/>
                  <c:y val="-7.6408787010506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965-4811-BBAF-F1CA0FE3C18B}"/>
                </c:ext>
              </c:extLst>
            </c:dLbl>
            <c:dLbl>
              <c:idx val="9"/>
              <c:layout>
                <c:manualLayout>
                  <c:x val="2.2057374407146474E-2"/>
                  <c:y val="-7.64087870105062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965-4811-BBAF-F1CA0FE3C18B}"/>
                </c:ext>
              </c:extLst>
            </c:dLbl>
            <c:dLbl>
              <c:idx val="10"/>
              <c:layout>
                <c:manualLayout>
                  <c:x val="1.996469739528165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965-4811-BBAF-F1CA0FE3C18B}"/>
                </c:ext>
              </c:extLst>
            </c:dLbl>
            <c:dLbl>
              <c:idx val="12"/>
              <c:layout>
                <c:manualLayout>
                  <c:x val="3.6239965618332794E-2"/>
                  <c:y val="-3.5020289489109436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965-4811-BBAF-F1CA0FE3C18B}"/>
                </c:ext>
              </c:extLst>
            </c:dLbl>
            <c:dLbl>
              <c:idx val="14"/>
              <c:layout>
                <c:manualLayout>
                  <c:x val="0.37198855555569804"/>
                  <c:y val="5.118636019978262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34,3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5859939612551507E-2"/>
                      <c:h val="5.71631117672605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965-4811-BBAF-F1CA0FE3C18B}"/>
                </c:ext>
              </c:extLst>
            </c:dLbl>
            <c:dLbl>
              <c:idx val="15"/>
              <c:layout>
                <c:manualLayout>
                  <c:x val="0.15469303716653851"/>
                  <c:y val="-1.146132804867838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965-4811-BBAF-F1CA0FE3C18B}"/>
                </c:ext>
              </c:extLst>
            </c:dLbl>
            <c:dLbl>
              <c:idx val="16"/>
              <c:layout>
                <c:manualLayout>
                  <c:x val="3.0661530944500089E-2"/>
                  <c:y val="-5.4322773850492103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2410963787900739E-2"/>
                      <c:h val="4.4005917829092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965-4811-BBAF-F1CA0FE3C1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(2)'!$B$27:$B$43</c:f>
              <c:strCache>
                <c:ptCount val="17"/>
                <c:pt idx="0">
                  <c:v>Германия</c:v>
                </c:pt>
                <c:pt idx="1">
                  <c:v>Украина</c:v>
                </c:pt>
                <c:pt idx="2">
                  <c:v>Швейцария</c:v>
                </c:pt>
                <c:pt idx="3">
                  <c:v>Великобритания</c:v>
                </c:pt>
                <c:pt idx="5">
                  <c:v>Китай</c:v>
                </c:pt>
                <c:pt idx="6">
                  <c:v>Турция</c:v>
                </c:pt>
                <c:pt idx="7">
                  <c:v>Узбекстан</c:v>
                </c:pt>
                <c:pt idx="8">
                  <c:v>Япония</c:v>
                </c:pt>
                <c:pt idx="9">
                  <c:v>Корея</c:v>
                </c:pt>
                <c:pt idx="10">
                  <c:v>Таджикстан</c:v>
                </c:pt>
                <c:pt idx="12">
                  <c:v>США</c:v>
                </c:pt>
                <c:pt idx="14">
                  <c:v>Россия</c:v>
                </c:pt>
                <c:pt idx="15">
                  <c:v>Казахстан</c:v>
                </c:pt>
                <c:pt idx="16">
                  <c:v>Белaрусь</c:v>
                </c:pt>
              </c:strCache>
            </c:strRef>
          </c:cat>
          <c:val>
            <c:numRef>
              <c:f>'импорт (2)'!$D$27:$D$43</c:f>
              <c:numCache>
                <c:formatCode>0.0</c:formatCode>
                <c:ptCount val="17"/>
                <c:pt idx="0">
                  <c:v>1.1334500638358187</c:v>
                </c:pt>
                <c:pt idx="1">
                  <c:v>0.9785176829565666</c:v>
                </c:pt>
                <c:pt idx="2">
                  <c:v>0.19518927254071849</c:v>
                </c:pt>
                <c:pt idx="3">
                  <c:v>0.20073308094005674</c:v>
                </c:pt>
                <c:pt idx="5">
                  <c:v>26.232414353528309</c:v>
                </c:pt>
                <c:pt idx="6">
                  <c:v>5.7632831855080182</c:v>
                </c:pt>
                <c:pt idx="7">
                  <c:v>5.6766161002977604</c:v>
                </c:pt>
                <c:pt idx="8">
                  <c:v>0.32782239217184694</c:v>
                </c:pt>
                <c:pt idx="9">
                  <c:v>0.98115860635873786</c:v>
                </c:pt>
                <c:pt idx="10">
                  <c:v>7.3474887092912847E-2</c:v>
                </c:pt>
                <c:pt idx="12">
                  <c:v>1.8127521414176746</c:v>
                </c:pt>
                <c:pt idx="14">
                  <c:v>34.112829269627845</c:v>
                </c:pt>
                <c:pt idx="15">
                  <c:v>11.865337675461642</c:v>
                </c:pt>
                <c:pt idx="16">
                  <c:v>1.0423180907207026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965-4811-BBAF-F1CA0FE3C18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180816128"/>
        <c:axId val="180831360"/>
      </c:barChart>
      <c:catAx>
        <c:axId val="180816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0831360"/>
        <c:crosses val="autoZero"/>
        <c:auto val="1"/>
        <c:lblAlgn val="ctr"/>
        <c:lblOffset val="100"/>
        <c:noMultiLvlLbl val="0"/>
      </c:catAx>
      <c:valAx>
        <c:axId val="18083136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418AB3">
                  <a:lumMod val="20000"/>
                  <a:lumOff val="80000"/>
                </a:srgb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900" i="1"/>
            </a:pPr>
            <a:endParaRPr lang="ru-RU"/>
          </a:p>
        </c:txPr>
        <c:crossAx val="18081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486078861229658E-2"/>
          <c:y val="4.7317260367882384E-2"/>
          <c:w val="0.91712073058413002"/>
          <c:h val="0.81335203669136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2'!$B$10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-2.6359143327841845E-2"/>
                  <c:y val="6.7596086239831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DE-4A26-984F-E969684B14B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2'!$A$11:$A$14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2'!$B$11:$B$14</c:f>
              <c:numCache>
                <c:formatCode>General</c:formatCode>
                <c:ptCount val="4"/>
                <c:pt idx="0">
                  <c:v>0.1</c:v>
                </c:pt>
                <c:pt idx="1">
                  <c:v>7.1</c:v>
                </c:pt>
                <c:pt idx="2">
                  <c:v>268.60000000000002</c:v>
                </c:pt>
                <c:pt idx="3">
                  <c:v>265.7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BDE-4A26-984F-E969684B14B4}"/>
            </c:ext>
          </c:extLst>
        </c:ser>
        <c:ser>
          <c:idx val="1"/>
          <c:order val="1"/>
          <c:tx>
            <c:strRef>
              <c:f>'графики 2'!$C$10</c:f>
              <c:strCache>
                <c:ptCount val="1"/>
                <c:pt idx="0">
                  <c:v>2018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2'!$A$11:$A$14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2'!$C$11:$C$14</c:f>
              <c:numCache>
                <c:formatCode>0.0</c:formatCode>
                <c:ptCount val="4"/>
                <c:pt idx="0">
                  <c:v>0.1</c:v>
                </c:pt>
                <c:pt idx="1">
                  <c:v>12.1</c:v>
                </c:pt>
                <c:pt idx="2">
                  <c:v>270.3</c:v>
                </c:pt>
                <c:pt idx="3">
                  <c:v>358.2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BDE-4A26-984F-E969684B14B4}"/>
            </c:ext>
          </c:extLst>
        </c:ser>
        <c:ser>
          <c:idx val="2"/>
          <c:order val="2"/>
          <c:tx>
            <c:strRef>
              <c:f>'графики 2'!$D$10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-1.9769357495881382E-2"/>
                  <c:y val="1.3519217247966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DE-4A26-984F-E969684B14B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2'!$A$11:$A$14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2'!$D$11:$D$14</c:f>
              <c:numCache>
                <c:formatCode>0.0</c:formatCode>
                <c:ptCount val="4"/>
                <c:pt idx="0">
                  <c:v>0.2</c:v>
                </c:pt>
                <c:pt idx="1">
                  <c:v>13.1</c:v>
                </c:pt>
                <c:pt idx="2">
                  <c:v>347.1</c:v>
                </c:pt>
                <c:pt idx="3">
                  <c:v>281.3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BDE-4A26-984F-E969684B14B4}"/>
            </c:ext>
          </c:extLst>
        </c:ser>
        <c:ser>
          <c:idx val="3"/>
          <c:order val="3"/>
          <c:tx>
            <c:strRef>
              <c:f>'графики 2'!$E$10</c:f>
              <c:strCache>
                <c:ptCount val="1"/>
                <c:pt idx="0">
                  <c:v>2020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6.5897858319604614E-3"/>
                  <c:y val="-1.0139412935974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DE-4A26-984F-E969684B14B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2'!$A$11:$A$14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2'!$E$11:$E$14</c:f>
              <c:numCache>
                <c:formatCode>0.0</c:formatCode>
                <c:ptCount val="4"/>
                <c:pt idx="0">
                  <c:v>0.5</c:v>
                </c:pt>
                <c:pt idx="1">
                  <c:v>10.7</c:v>
                </c:pt>
                <c:pt idx="2">
                  <c:v>285.89999999999998</c:v>
                </c:pt>
                <c:pt idx="3">
                  <c:v>257.3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BDE-4A26-984F-E969684B14B4}"/>
            </c:ext>
          </c:extLst>
        </c:ser>
        <c:ser>
          <c:idx val="4"/>
          <c:order val="4"/>
          <c:tx>
            <c:strRef>
              <c:f>'графики 2'!$F$10</c:f>
              <c:strCache>
                <c:ptCount val="1"/>
                <c:pt idx="0">
                  <c:v>2021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2'!$A$11:$A$14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2'!$F$11:$F$14</c:f>
              <c:numCache>
                <c:formatCode>0.0</c:formatCode>
                <c:ptCount val="4"/>
                <c:pt idx="0">
                  <c:v>0.1</c:v>
                </c:pt>
                <c:pt idx="1">
                  <c:v>15.9</c:v>
                </c:pt>
                <c:pt idx="2">
                  <c:v>382.2</c:v>
                </c:pt>
                <c:pt idx="3">
                  <c:v>393.3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BDE-4A26-984F-E969684B1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10"/>
        <c:axId val="180898048"/>
        <c:axId val="180908032"/>
      </c:barChart>
      <c:catAx>
        <c:axId val="18089804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ru-RU"/>
          </a:p>
        </c:txPr>
        <c:crossAx val="180908032"/>
        <c:crosses val="autoZero"/>
        <c:auto val="1"/>
        <c:lblAlgn val="ctr"/>
        <c:lblOffset val="100"/>
        <c:noMultiLvlLbl val="0"/>
      </c:catAx>
      <c:valAx>
        <c:axId val="180908032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1"/>
              </a:solidFill>
              <a:prstDash val="dash"/>
            </a:ln>
          </c:spPr>
        </c:majorGridlines>
        <c:numFmt formatCode="General" sourceLinked="1"/>
        <c:majorTickMark val="cross"/>
        <c:minorTickMark val="none"/>
        <c:tickLblPos val="nextTo"/>
        <c:spPr>
          <a:ln w="6350">
            <a:solidFill>
              <a:schemeClr val="tx1">
                <a:tint val="75000"/>
              </a:schemeClr>
            </a:solidFill>
          </a:ln>
        </c:spPr>
        <c:txPr>
          <a:bodyPr/>
          <a:lstStyle/>
          <a:p>
            <a:pPr>
              <a:defRPr sz="800" i="1"/>
            </a:pPr>
            <a:endParaRPr lang="ru-RU"/>
          </a:p>
        </c:txPr>
        <c:crossAx val="1808980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'графики 3'!$B$2</c:f>
              <c:strCache>
                <c:ptCount val="1"/>
                <c:pt idx="0">
                  <c:v>Экспорт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68-4A00-A78E-A4BC46478295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68-4A00-A78E-A4BC46478295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68-4A00-A78E-A4BC46478295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68-4A00-A78E-A4BC46478295}"/>
              </c:ext>
            </c:extLst>
          </c:dPt>
          <c:dLbls>
            <c:dLbl>
              <c:idx val="0"/>
              <c:layout>
                <c:manualLayout>
                  <c:x val="-6.7889634402971674E-2"/>
                  <c:y val="5.009674193669271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68-4A00-A78E-A4BC46478295}"/>
                </c:ext>
              </c:extLst>
            </c:dLbl>
            <c:dLbl>
              <c:idx val="1"/>
              <c:layout>
                <c:manualLayout>
                  <c:x val="0.19992784123554011"/>
                  <c:y val="1.9723126746729412E-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600333726380417"/>
                      <c:h val="0.189090349671314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968-4A00-A78E-A4BC46478295}"/>
                </c:ext>
              </c:extLst>
            </c:dLbl>
            <c:dLbl>
              <c:idx val="2"/>
              <c:layout>
                <c:manualLayout>
                  <c:x val="-7.429317138402218E-2"/>
                  <c:y val="0.31560947420116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65058841646295"/>
                      <c:h val="0.189090349671314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968-4A00-A78E-A4BC46478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'графики 3'!$A$3:$A$6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3'!$B$3:$B$6</c:f>
              <c:numCache>
                <c:formatCode>0.0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48.3</c:v>
                </c:pt>
                <c:pt idx="3">
                  <c:v>49.7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968-4A00-A78E-A4BC46478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458557579292492E-2"/>
          <c:y val="3.7655108318409652E-2"/>
          <c:w val="0.85517685316972281"/>
          <c:h val="0.81095599231048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2'!$L$10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-6.7340067340067337E-3"/>
                  <c:y val="-2.396234165716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A3-4AC2-AC61-475638E353C3}"/>
                </c:ext>
              </c:extLst>
            </c:dLbl>
            <c:dLbl>
              <c:idx val="2"/>
              <c:layout>
                <c:manualLayout>
                  <c:x val="-1.044609085072149E-2"/>
                  <c:y val="5.21096510151012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1D-4486-9D39-C626D36B8CB6}"/>
                </c:ext>
              </c:extLst>
            </c:dLbl>
            <c:dLbl>
              <c:idx val="3"/>
              <c:layout>
                <c:manualLayout>
                  <c:x val="-2.2446689113355862E-2"/>
                  <c:y val="3.4231916653099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A3-4AC2-AC61-475638E353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2'!$K$11:$K$14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2'!$L$11:$L$14</c:f>
              <c:numCache>
                <c:formatCode>General</c:formatCode>
                <c:ptCount val="4"/>
                <c:pt idx="0">
                  <c:v>1.8</c:v>
                </c:pt>
                <c:pt idx="1">
                  <c:v>108.7</c:v>
                </c:pt>
                <c:pt idx="2">
                  <c:v>520.5</c:v>
                </c:pt>
                <c:pt idx="3">
                  <c:v>1232.7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A3-4AC2-AC61-475638E353C3}"/>
            </c:ext>
          </c:extLst>
        </c:ser>
        <c:ser>
          <c:idx val="1"/>
          <c:order val="1"/>
          <c:tx>
            <c:strRef>
              <c:f>'графики 2'!$M$10</c:f>
              <c:strCache>
                <c:ptCount val="1"/>
                <c:pt idx="0">
                  <c:v>2018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layout>
                <c:manualLayout>
                  <c:x val="-4.4893378226711557E-2"/>
                  <c:y val="1.3692766661239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A3-4AC2-AC61-475638E353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2'!$K$11:$K$14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2'!$M$11:$M$14</c:f>
              <c:numCache>
                <c:formatCode>0.0</c:formatCode>
                <c:ptCount val="4"/>
                <c:pt idx="0">
                  <c:v>0.7</c:v>
                </c:pt>
                <c:pt idx="1">
                  <c:v>47.2</c:v>
                </c:pt>
                <c:pt idx="2">
                  <c:v>602.70000000000005</c:v>
                </c:pt>
                <c:pt idx="3">
                  <c:v>1510.6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A3-4AC2-AC61-475638E353C3}"/>
            </c:ext>
          </c:extLst>
        </c:ser>
        <c:ser>
          <c:idx val="2"/>
          <c:order val="2"/>
          <c:tx>
            <c:strRef>
              <c:f>'графики 2'!$N$10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6.7340067340067337E-3"/>
                  <c:y val="-3.4231916653099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A3-4AC2-AC61-475638E353C3}"/>
                </c:ext>
              </c:extLst>
            </c:dLbl>
            <c:dLbl>
              <c:idx val="2"/>
              <c:layout>
                <c:manualLayout>
                  <c:x val="6.7340067340066513E-3"/>
                  <c:y val="-3.0808724987789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A3-4AC2-AC61-475638E353C3}"/>
                </c:ext>
              </c:extLst>
            </c:dLbl>
            <c:dLbl>
              <c:idx val="3"/>
              <c:layout>
                <c:manualLayout>
                  <c:x val="-2.2446689113355782E-3"/>
                  <c:y val="-3.0808724987789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A3-4AC2-AC61-475638E353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2'!$K$11:$K$14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2'!$N$11:$N$14</c:f>
              <c:numCache>
                <c:formatCode>0.0</c:formatCode>
                <c:ptCount val="4"/>
                <c:pt idx="0">
                  <c:v>0.6</c:v>
                </c:pt>
                <c:pt idx="1">
                  <c:v>46.5</c:v>
                </c:pt>
                <c:pt idx="2">
                  <c:v>649.4</c:v>
                </c:pt>
                <c:pt idx="3" formatCode="#,##0.0">
                  <c:v>1404.3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0A3-4AC2-AC61-475638E353C3}"/>
            </c:ext>
          </c:extLst>
        </c:ser>
        <c:ser>
          <c:idx val="3"/>
          <c:order val="3"/>
          <c:tx>
            <c:strRef>
              <c:f>'графики 2'!$O$10</c:f>
              <c:strCache>
                <c:ptCount val="1"/>
                <c:pt idx="0">
                  <c:v>2020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-7.66037813052052E-17"/>
                  <c:y val="-2.8355651240363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A3-4AC2-AC61-475638E353C3}"/>
                </c:ext>
              </c:extLst>
            </c:dLbl>
            <c:dLbl>
              <c:idx val="3"/>
              <c:layout>
                <c:manualLayout>
                  <c:x val="2.2446689113355782E-3"/>
                  <c:y val="-2.053914999185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0A3-4AC2-AC61-475638E353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2'!$K$11:$K$14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2'!$O$11:$O$14</c:f>
              <c:numCache>
                <c:formatCode>0.0</c:formatCode>
                <c:ptCount val="4"/>
                <c:pt idx="0">
                  <c:v>4.8</c:v>
                </c:pt>
                <c:pt idx="1">
                  <c:v>37.1</c:v>
                </c:pt>
                <c:pt idx="2">
                  <c:v>523.6</c:v>
                </c:pt>
                <c:pt idx="3" formatCode="#,##0.0">
                  <c:v>1319.9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0A3-4AC2-AC61-475638E353C3}"/>
            </c:ext>
          </c:extLst>
        </c:ser>
        <c:ser>
          <c:idx val="4"/>
          <c:order val="4"/>
          <c:tx>
            <c:strRef>
              <c:f>'графики 2'!$P$10</c:f>
              <c:strCache>
                <c:ptCount val="1"/>
                <c:pt idx="0">
                  <c:v>2021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4.4893378226711564E-3"/>
                  <c:y val="-3.0808724987789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0A3-4AC2-AC61-475638E353C3}"/>
                </c:ext>
              </c:extLst>
            </c:dLbl>
            <c:dLbl>
              <c:idx val="2"/>
              <c:layout>
                <c:manualLayout>
                  <c:x val="1.3468013468013551E-2"/>
                  <c:y val="-2.0539149991859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A3-4AC2-AC61-475638E353C3}"/>
                </c:ext>
              </c:extLst>
            </c:dLbl>
            <c:dLbl>
              <c:idx val="3"/>
              <c:layout>
                <c:manualLayout>
                  <c:x val="-4.4893378226711564E-3"/>
                  <c:y val="1.026957499592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0A3-4AC2-AC61-475638E353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'графики 2'!$K$11:$K$14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2'!$P$11:$P$14</c:f>
              <c:numCache>
                <c:formatCode>0.0</c:formatCode>
                <c:ptCount val="4"/>
                <c:pt idx="0">
                  <c:v>3.4</c:v>
                </c:pt>
                <c:pt idx="1">
                  <c:v>58.2</c:v>
                </c:pt>
                <c:pt idx="2" formatCode="General">
                  <c:v>661.8</c:v>
                </c:pt>
                <c:pt idx="3" formatCode="#,##0.0">
                  <c:v>1911.5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00A3-4AC2-AC61-475638E35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3"/>
        <c:axId val="181171712"/>
        <c:axId val="181173248"/>
      </c:barChart>
      <c:catAx>
        <c:axId val="1811717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ru-RU"/>
          </a:p>
        </c:txPr>
        <c:crossAx val="181173248"/>
        <c:crosses val="autoZero"/>
        <c:auto val="1"/>
        <c:lblAlgn val="ctr"/>
        <c:lblOffset val="100"/>
        <c:noMultiLvlLbl val="0"/>
      </c:catAx>
      <c:valAx>
        <c:axId val="181173248"/>
        <c:scaling>
          <c:orientation val="minMax"/>
          <c:max val="2000"/>
        </c:scaling>
        <c:delete val="0"/>
        <c:axPos val="l"/>
        <c:majorGridlines>
          <c:spPr>
            <a:ln w="3175"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i="1"/>
            </a:pPr>
            <a:endParaRPr lang="ru-RU"/>
          </a:p>
        </c:txPr>
        <c:crossAx val="18117171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'графики 3'!$G$2</c:f>
              <c:strCache>
                <c:ptCount val="1"/>
                <c:pt idx="0">
                  <c:v>Импорт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35-4015-81D5-6F95C3D344E4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35-4015-81D5-6F95C3D344E4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535-4015-81D5-6F95C3D344E4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535-4015-81D5-6F95C3D344E4}"/>
              </c:ext>
            </c:extLst>
          </c:dPt>
          <c:dLbls>
            <c:dLbl>
              <c:idx val="0"/>
              <c:layout>
                <c:manualLayout>
                  <c:x val="-8.9717358594957122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35-4015-81D5-6F95C3D344E4}"/>
                </c:ext>
              </c:extLst>
            </c:dLbl>
            <c:dLbl>
              <c:idx val="1"/>
              <c:layout>
                <c:manualLayout>
                  <c:x val="0.18037467795621881"/>
                  <c:y val="1.85185185185185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393872934928775"/>
                      <c:h val="0.187862782262597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535-4015-81D5-6F95C3D344E4}"/>
                </c:ext>
              </c:extLst>
            </c:dLbl>
            <c:dLbl>
              <c:idx val="2"/>
              <c:layout>
                <c:manualLayout>
                  <c:x val="2.6536889312859933E-2"/>
                  <c:y val="0.435150556488021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176619035525049"/>
                      <c:h val="0.187862782262597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535-4015-81D5-6F95C3D34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'графики 3'!$F$3:$F$6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'графики 3'!$G$3:$G$6</c:f>
              <c:numCache>
                <c:formatCode>0.0</c:formatCode>
                <c:ptCount val="4"/>
                <c:pt idx="0">
                  <c:v>0.4</c:v>
                </c:pt>
                <c:pt idx="1">
                  <c:v>2.2000000000000002</c:v>
                </c:pt>
                <c:pt idx="2">
                  <c:v>25.1</c:v>
                </c:pt>
                <c:pt idx="3">
                  <c:v>72.2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535-4015-81D5-6F95C3D34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E9E00">
                <a:lumMod val="40000"/>
                <a:lumOff val="60000"/>
              </a:srgbClr>
            </a:solidFill>
            <a:ln>
              <a:solidFill>
                <a:srgbClr val="418AB3">
                  <a:lumMod val="75000"/>
                </a:srgbClr>
              </a:solidFill>
            </a:ln>
            <a:effectLst/>
          </c:spPr>
          <c:invertIfNegative val="0"/>
          <c:cat>
            <c:strRef>
              <c:f>'экспорт товаров'!$B$2:$B$17</c:f>
              <c:strCache>
                <c:ptCount val="16"/>
                <c:pt idx="0">
                  <c:v>Хлеб и мучные кондитерские изделия</c:v>
                </c:pt>
                <c:pt idx="1">
                  <c:v>Оборудование и механические устройства</c:v>
                </c:pt>
                <c:pt idx="2">
                  <c:v>Цемент</c:v>
                </c:pt>
                <c:pt idx="3">
                  <c:v>Отходы и лом черных металлов</c:v>
                </c:pt>
                <c:pt idx="4">
                  <c:v>Хлопок</c:v>
                </c:pt>
                <c:pt idx="5">
                  <c:v>Пластмассы и изделия из них​​</c:v>
                </c:pt>
                <c:pt idx="6">
                  <c:v>Фрукты и орехи</c:v>
                </c:pt>
                <c:pt idx="7">
                  <c:v>Части и принадлежности для автомобилей и тракторов</c:v>
                </c:pt>
                <c:pt idx="8">
                  <c:v>Молочная продукция</c:v>
                </c:pt>
                <c:pt idx="9">
                  <c:v>Одежда и принадлежности к одежде</c:v>
                </c:pt>
                <c:pt idx="10">
                  <c:v>Электрические машины и оборудование</c:v>
                </c:pt>
                <c:pt idx="11">
                  <c:v>Стекло полированное</c:v>
                </c:pt>
                <c:pt idx="12">
                  <c:v>Овощи и корнеплоды </c:v>
                </c:pt>
                <c:pt idx="13">
                  <c:v>Отходы и лом медные</c:v>
                </c:pt>
                <c:pt idx="14">
                  <c:v>Руды и концентраты драгоценных металлов</c:v>
                </c:pt>
                <c:pt idx="15">
                  <c:v>Золото</c:v>
                </c:pt>
              </c:strCache>
            </c:strRef>
          </c:cat>
          <c:val>
            <c:numRef>
              <c:f>'экспорт товаров'!$C$2:$C$17</c:f>
              <c:numCache>
                <c:formatCode>0.0</c:formatCode>
                <c:ptCount val="16"/>
                <c:pt idx="0">
                  <c:v>0.9</c:v>
                </c:pt>
                <c:pt idx="1">
                  <c:v>1.0382207102010781</c:v>
                </c:pt>
                <c:pt idx="2">
                  <c:v>1.1000000000000001</c:v>
                </c:pt>
                <c:pt idx="3">
                  <c:v>1.2</c:v>
                </c:pt>
                <c:pt idx="4">
                  <c:v>1.2773840596629296</c:v>
                </c:pt>
                <c:pt idx="5">
                  <c:v>1.3982948885926154</c:v>
                </c:pt>
                <c:pt idx="6">
                  <c:v>1.4996130969673731</c:v>
                </c:pt>
                <c:pt idx="7">
                  <c:v>1.5</c:v>
                </c:pt>
                <c:pt idx="8">
                  <c:v>1.8</c:v>
                </c:pt>
                <c:pt idx="9">
                  <c:v>2.2185538947875694</c:v>
                </c:pt>
                <c:pt idx="10">
                  <c:v>2.6588314041911549</c:v>
                </c:pt>
                <c:pt idx="11">
                  <c:v>3.2</c:v>
                </c:pt>
                <c:pt idx="12">
                  <c:v>3.3837896855342895</c:v>
                </c:pt>
                <c:pt idx="13">
                  <c:v>3.773772949128233</c:v>
                </c:pt>
                <c:pt idx="14">
                  <c:v>5.7</c:v>
                </c:pt>
                <c:pt idx="15">
                  <c:v>51.846466059855409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B3-476D-9CB3-74036AB88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181364224"/>
        <c:axId val="181365760"/>
      </c:barChart>
      <c:catAx>
        <c:axId val="18136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418AB3">
                <a:lumMod val="7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1365760"/>
        <c:crosses val="autoZero"/>
        <c:auto val="1"/>
        <c:lblAlgn val="ctr"/>
        <c:lblOffset val="100"/>
        <c:noMultiLvlLbl val="0"/>
      </c:catAx>
      <c:valAx>
        <c:axId val="181365760"/>
        <c:scaling>
          <c:orientation val="minMax"/>
          <c:max val="55"/>
          <c:min val="0"/>
        </c:scaling>
        <c:delete val="0"/>
        <c:axPos val="b"/>
        <c:majorGridlines>
          <c:spPr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136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597D9"/>
            </a:solidFill>
            <a:ln>
              <a:solidFill>
                <a:srgbClr val="418AB3">
                  <a:lumMod val="75000"/>
                </a:srgbClr>
              </a:solidFill>
            </a:ln>
            <a:effectLst/>
          </c:spPr>
          <c:invertIfNegative val="0"/>
          <c:cat>
            <c:strRef>
              <c:f>'экспорт товары'!$B$4:$B$20</c:f>
              <c:strCache>
                <c:ptCount val="17"/>
                <c:pt idx="0">
                  <c:v>Оборудование и механические устройства; их части​​​</c:v>
                </c:pt>
                <c:pt idx="1">
                  <c:v>Ткани из синтетических комплексных нитей</c:v>
                </c:pt>
                <c:pt idx="2">
                  <c:v>Электрические машины и оборудование, их части</c:v>
                </c:pt>
                <c:pt idx="3">
                  <c:v>Отходы и лом драгоценных металлов</c:v>
                </c:pt>
                <c:pt idx="4">
                  <c:v>Керамические изделия</c:v>
                </c:pt>
                <c:pt idx="5">
                  <c:v>Рыбасвежая и мороженная</c:v>
                </c:pt>
                <c:pt idx="6">
                  <c:v>Хлеб и мучные кондитерские изделия</c:v>
                </c:pt>
                <c:pt idx="7">
                  <c:v>Овощи и корнеплоды </c:v>
                </c:pt>
                <c:pt idx="8">
                  <c:v>Фукты и орехи</c:v>
                </c:pt>
                <c:pt idx="9">
                  <c:v>Пластмассы и изделия из них​​</c:v>
                </c:pt>
                <c:pt idx="10">
                  <c:v>Черные металлы</c:v>
                </c:pt>
                <c:pt idx="11">
                  <c:v>Части и принадлежности для автомобилей и тракторов</c:v>
                </c:pt>
                <c:pt idx="12">
                  <c:v>Молочная продукция</c:v>
                </c:pt>
                <c:pt idx="13">
                  <c:v>Одежда и принадлежности к одежде</c:v>
                </c:pt>
                <c:pt idx="14">
                  <c:v>Стекло полированное</c:v>
                </c:pt>
                <c:pt idx="15">
                  <c:v>Отходы и лом медные</c:v>
                </c:pt>
                <c:pt idx="16">
                  <c:v>Руды и концентраты драгоценных металлов</c:v>
                </c:pt>
              </c:strCache>
            </c:strRef>
          </c:cat>
          <c:val>
            <c:numRef>
              <c:f>'экспорт товары'!$D$4:$D$20</c:f>
              <c:numCache>
                <c:formatCode>0.0</c:formatCode>
                <c:ptCount val="17"/>
                <c:pt idx="0" formatCode="#,##0.0">
                  <c:v>0.95130709151357629</c:v>
                </c:pt>
                <c:pt idx="1">
                  <c:v>1.0321396327265158</c:v>
                </c:pt>
                <c:pt idx="2" formatCode="#,##0.0">
                  <c:v>1.0570594282466281</c:v>
                </c:pt>
                <c:pt idx="3">
                  <c:v>1.0583619195363358</c:v>
                </c:pt>
                <c:pt idx="4" formatCode="#,##0.0">
                  <c:v>1.6120452938977028</c:v>
                </c:pt>
                <c:pt idx="5" formatCode="#,##0.0">
                  <c:v>2.0829658271213889</c:v>
                </c:pt>
                <c:pt idx="6">
                  <c:v>2.9325322904508324</c:v>
                </c:pt>
                <c:pt idx="7" formatCode="#,##0.0">
                  <c:v>3.2604796094097859</c:v>
                </c:pt>
                <c:pt idx="8" formatCode="#,##0.0">
                  <c:v>4.0757785111350806</c:v>
                </c:pt>
                <c:pt idx="9" formatCode="#,##0.0">
                  <c:v>4.091713908982177</c:v>
                </c:pt>
                <c:pt idx="10" formatCode="#,##0.0">
                  <c:v>4.6914728021650287</c:v>
                </c:pt>
                <c:pt idx="11">
                  <c:v>4.9130126852215517</c:v>
                </c:pt>
                <c:pt idx="12" formatCode="#,##0.0">
                  <c:v>6.1374323261079375</c:v>
                </c:pt>
                <c:pt idx="13" formatCode="#,##0.0">
                  <c:v>7.6596974475340112</c:v>
                </c:pt>
                <c:pt idx="14">
                  <c:v>9.753884990764556</c:v>
                </c:pt>
                <c:pt idx="15">
                  <c:v>12.989270195772439</c:v>
                </c:pt>
                <c:pt idx="16">
                  <c:v>18.185672338069278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39-4761-9505-0EA60E41E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7"/>
        <c:axId val="181239168"/>
        <c:axId val="181474432"/>
      </c:barChart>
      <c:catAx>
        <c:axId val="181239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418AB3">
                <a:lumMod val="7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1474432"/>
        <c:crosses val="autoZero"/>
        <c:auto val="1"/>
        <c:lblAlgn val="ctr"/>
        <c:lblOffset val="100"/>
        <c:noMultiLvlLbl val="0"/>
      </c:catAx>
      <c:valAx>
        <c:axId val="18147443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418AB3">
                  <a:lumMod val="20000"/>
                  <a:lumOff val="80000"/>
                </a:srgbClr>
              </a:solidFill>
              <a:prstDash val="dash"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123916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650087489063868"/>
          <c:y val="2.5462962962962962E-2"/>
          <c:w val="0.43105971128608928"/>
          <c:h val="0.9276350612423447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E9E00">
                <a:lumMod val="60000"/>
                <a:lumOff val="40000"/>
              </a:srgbClr>
            </a:solidFill>
            <a:ln>
              <a:solidFill>
                <a:srgbClr val="418AB3">
                  <a:lumMod val="75000"/>
                </a:srgbClr>
              </a:solidFill>
            </a:ln>
            <a:effectLst/>
          </c:spPr>
          <c:invertIfNegative val="0"/>
          <c:cat>
            <c:strRef>
              <c:f>'импорт товаров'!$B$5:$B$29</c:f>
              <c:strCache>
                <c:ptCount val="25"/>
                <c:pt idx="0">
                  <c:v>Масло подсолнечное</c:v>
                </c:pt>
                <c:pt idx="1">
                  <c:v>Табачные изделия</c:v>
                </c:pt>
                <c:pt idx="2">
                  <c:v>Каучук, резина и изделия из них</c:v>
                </c:pt>
                <c:pt idx="3">
                  <c:v>Парфюмерно-косметические и туалетные средства</c:v>
                </c:pt>
                <c:pt idx="4">
                  <c:v>Удобрения</c:v>
                </c:pt>
                <c:pt idx="5">
                  <c:v>Бумага и картон</c:v>
                </c:pt>
                <c:pt idx="6">
                  <c:v>Злаки</c:v>
                </c:pt>
                <c:pt idx="7">
                  <c:v>Мучные кондитерские изделия</c:v>
                </c:pt>
                <c:pt idx="8">
                  <c:v>Овощи и корнеплоды и клубнеплоды​</c:v>
                </c:pt>
                <c:pt idx="9">
                  <c:v>Алкогольные и безалкогольные напитки </c:v>
                </c:pt>
                <c:pt idx="10">
                  <c:v>Древесина и изделия из нее</c:v>
                </c:pt>
                <c:pt idx="11">
                  <c:v>Фрукты и орехи</c:v>
                </c:pt>
                <c:pt idx="12">
                  <c:v>Обувь</c:v>
                </c:pt>
                <c:pt idx="13">
                  <c:v>Природный и сжиженный газы</c:v>
                </c:pt>
                <c:pt idx="14">
                  <c:v>Изделия из черных металлов</c:v>
                </c:pt>
                <c:pt idx="15">
                  <c:v>Химические нити и волокна</c:v>
                </c:pt>
                <c:pt idx="16">
                  <c:v>Пластмассы и изделия из них​​</c:v>
                </c:pt>
                <c:pt idx="17">
                  <c:v>Фармацевтическая продукция</c:v>
                </c:pt>
                <c:pt idx="18">
                  <c:v>Черные металлы</c:v>
                </c:pt>
                <c:pt idx="19">
                  <c:v>Трикотажные полотна </c:v>
                </c:pt>
                <c:pt idx="20">
                  <c:v>Средства наземного транспорта, их части </c:v>
                </c:pt>
                <c:pt idx="21">
                  <c:v>Электрические машины и оборудование</c:v>
                </c:pt>
                <c:pt idx="22">
                  <c:v>Одежда и принадлежности к одежде</c:v>
                </c:pt>
                <c:pt idx="23">
                  <c:v>Оборудование и механические устройства</c:v>
                </c:pt>
                <c:pt idx="24">
                  <c:v>Нефтепродукты</c:v>
                </c:pt>
              </c:strCache>
            </c:strRef>
          </c:cat>
          <c:val>
            <c:numRef>
              <c:f>'импорт товаров'!$C$5:$C$29</c:f>
              <c:numCache>
                <c:formatCode>0.0</c:formatCode>
                <c:ptCount val="25"/>
                <c:pt idx="0">
                  <c:v>0.8</c:v>
                </c:pt>
                <c:pt idx="1">
                  <c:v>1</c:v>
                </c:pt>
                <c:pt idx="2">
                  <c:v>1.0518209456004937</c:v>
                </c:pt>
                <c:pt idx="3">
                  <c:v>1.0566646007971716</c:v>
                </c:pt>
                <c:pt idx="4">
                  <c:v>1.0633750862876996</c:v>
                </c:pt>
                <c:pt idx="5">
                  <c:v>1.0741562986978663</c:v>
                </c:pt>
                <c:pt idx="6">
                  <c:v>1.2040291086806982</c:v>
                </c:pt>
                <c:pt idx="7">
                  <c:v>1.2335164004038515</c:v>
                </c:pt>
                <c:pt idx="8">
                  <c:v>1.3634523980035909</c:v>
                </c:pt>
                <c:pt idx="9">
                  <c:v>1.3721166639630216</c:v>
                </c:pt>
                <c:pt idx="10">
                  <c:v>1.6067828929799961</c:v>
                </c:pt>
                <c:pt idx="11">
                  <c:v>1.6694574823502049</c:v>
                </c:pt>
                <c:pt idx="12">
                  <c:v>1.8</c:v>
                </c:pt>
                <c:pt idx="13" formatCode="General">
                  <c:v>1.8</c:v>
                </c:pt>
                <c:pt idx="14">
                  <c:v>2.0675954345310288</c:v>
                </c:pt>
                <c:pt idx="15">
                  <c:v>2.0692038694056527</c:v>
                </c:pt>
                <c:pt idx="16">
                  <c:v>3.3987317032428481</c:v>
                </c:pt>
                <c:pt idx="17">
                  <c:v>3.4008786844201682</c:v>
                </c:pt>
                <c:pt idx="18">
                  <c:v>3.7062537384072751</c:v>
                </c:pt>
                <c:pt idx="19">
                  <c:v>4.1505411411346209</c:v>
                </c:pt>
                <c:pt idx="20">
                  <c:v>5.4282778701982997</c:v>
                </c:pt>
                <c:pt idx="21">
                  <c:v>5.8501151570663117</c:v>
                </c:pt>
                <c:pt idx="22">
                  <c:v>6.5215906615850336</c:v>
                </c:pt>
                <c:pt idx="23">
                  <c:v>7.9658864543232939</c:v>
                </c:pt>
                <c:pt idx="24" formatCode="General">
                  <c:v>13.4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3E-41AF-9564-5032C615B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3"/>
        <c:axId val="182240768"/>
        <c:axId val="182242304"/>
      </c:barChart>
      <c:catAx>
        <c:axId val="182240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418AB3">
                <a:lumMod val="7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3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2242304"/>
        <c:crosses val="autoZero"/>
        <c:auto val="1"/>
        <c:lblAlgn val="ctr"/>
        <c:lblOffset val="100"/>
        <c:noMultiLvlLbl val="0"/>
      </c:catAx>
      <c:valAx>
        <c:axId val="18224230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224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131736406512419"/>
          <c:y val="2.8645833333333332E-2"/>
          <c:w val="0.42785249544956305"/>
          <c:h val="0.918589443897637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597D9"/>
            </a:solidFill>
            <a:ln>
              <a:solidFill>
                <a:srgbClr val="418AB3">
                  <a:lumMod val="75000"/>
                </a:srgbClr>
              </a:solidFill>
            </a:ln>
            <a:effectLst/>
          </c:spPr>
          <c:invertIfNegative val="0"/>
          <c:cat>
            <c:strRef>
              <c:f>'импорт товары'!$B$5:$B$30</c:f>
              <c:strCache>
                <c:ptCount val="26"/>
                <c:pt idx="0">
                  <c:v>Мясо и пищевые мясные субпродукты</c:v>
                </c:pt>
                <c:pt idx="1">
                  <c:v>Продукция мукомольно-крупяной промышленности</c:v>
                </c:pt>
                <c:pt idx="2">
                  <c:v>Мыло-моющиеи чистящие средства</c:v>
                </c:pt>
                <c:pt idx="3">
                  <c:v>Сахар и кондитерские изделия из сахара</c:v>
                </c:pt>
                <c:pt idx="4">
                  <c:v>Уголь каменный</c:v>
                </c:pt>
                <c:pt idx="5">
                  <c:v>Парфюмерные, косметические или туалетные средства</c:v>
                </c:pt>
                <c:pt idx="6">
                  <c:v>Удобрения</c:v>
                </c:pt>
                <c:pt idx="7">
                  <c:v>Разные пищевые продукты</c:v>
                </c:pt>
                <c:pt idx="8">
                  <c:v>Табачные изделия</c:v>
                </c:pt>
                <c:pt idx="9">
                  <c:v>Овощи и некоторые съедобные корнеплоды и клубнеплоды​</c:v>
                </c:pt>
                <c:pt idx="10">
                  <c:v>Шоколад и прочие готовые пищевые продукты, содержащие какао</c:v>
                </c:pt>
                <c:pt idx="11">
                  <c:v>Бумага и картон</c:v>
                </c:pt>
                <c:pt idx="12">
                  <c:v>Фармацевтическая продукция</c:v>
                </c:pt>
                <c:pt idx="13">
                  <c:v>Пшеница</c:v>
                </c:pt>
                <c:pt idx="14">
                  <c:v>Изделия из черных металлов</c:v>
                </c:pt>
                <c:pt idx="15">
                  <c:v>Готовые продукты из зерна злаков, муки; мучные кондитерские изделия</c:v>
                </c:pt>
                <c:pt idx="16">
                  <c:v>Алкогольные и безалкогольные напитки</c:v>
                </c:pt>
                <c:pt idx="17">
                  <c:v>Электрические машины и оборудование, их части</c:v>
                </c:pt>
                <c:pt idx="18">
                  <c:v>Жиры и масла животного или растительного происхождения</c:v>
                </c:pt>
                <c:pt idx="19">
                  <c:v>Древесина и изделия из нее; древесный уголь​​</c:v>
                </c:pt>
                <c:pt idx="20">
                  <c:v>Оборудование и механические устройства; их части​​​</c:v>
                </c:pt>
                <c:pt idx="21">
                  <c:v>Пластмассы и изделия из них​​</c:v>
                </c:pt>
                <c:pt idx="22">
                  <c:v>Природный и сжиженный газы</c:v>
                </c:pt>
                <c:pt idx="23">
                  <c:v>Средства наземного транспорта, их части и принадлежности</c:v>
                </c:pt>
                <c:pt idx="24">
                  <c:v>Черные металлы</c:v>
                </c:pt>
                <c:pt idx="25">
                  <c:v>Нефтепродукты</c:v>
                </c:pt>
              </c:strCache>
            </c:strRef>
          </c:cat>
          <c:val>
            <c:numRef>
              <c:f>'импорт товары'!$C$5:$C$30</c:f>
              <c:numCache>
                <c:formatCode>#,##0.0</c:formatCode>
                <c:ptCount val="26"/>
                <c:pt idx="0">
                  <c:v>0.85039603315356405</c:v>
                </c:pt>
                <c:pt idx="1">
                  <c:v>0.87183812423940166</c:v>
                </c:pt>
                <c:pt idx="2">
                  <c:v>0.97474011502006241</c:v>
                </c:pt>
                <c:pt idx="3">
                  <c:v>0.99940743477583105</c:v>
                </c:pt>
                <c:pt idx="4" formatCode="0.0">
                  <c:v>1.0915937692472972</c:v>
                </c:pt>
                <c:pt idx="5">
                  <c:v>1.3157858542284995</c:v>
                </c:pt>
                <c:pt idx="6">
                  <c:v>1.3204290206531906</c:v>
                </c:pt>
                <c:pt idx="7">
                  <c:v>1.4582252371333049</c:v>
                </c:pt>
                <c:pt idx="8">
                  <c:v>1.5</c:v>
                </c:pt>
                <c:pt idx="9">
                  <c:v>1.5437958317799119</c:v>
                </c:pt>
                <c:pt idx="10">
                  <c:v>1.5442850375736235</c:v>
                </c:pt>
                <c:pt idx="11">
                  <c:v>1.5579161554706484</c:v>
                </c:pt>
                <c:pt idx="12">
                  <c:v>1.6261992269000003</c:v>
                </c:pt>
                <c:pt idx="13">
                  <c:v>2</c:v>
                </c:pt>
                <c:pt idx="14">
                  <c:v>2.1800133177832941</c:v>
                </c:pt>
                <c:pt idx="15">
                  <c:v>2.2836514323478827</c:v>
                </c:pt>
                <c:pt idx="16">
                  <c:v>2.2845898421582249</c:v>
                </c:pt>
                <c:pt idx="17">
                  <c:v>2.484015779463812</c:v>
                </c:pt>
                <c:pt idx="18">
                  <c:v>2.7276267536955547</c:v>
                </c:pt>
                <c:pt idx="19">
                  <c:v>3.0923245493403217</c:v>
                </c:pt>
                <c:pt idx="20">
                  <c:v>3.268702290053159</c:v>
                </c:pt>
                <c:pt idx="21">
                  <c:v>3.4507211162861</c:v>
                </c:pt>
                <c:pt idx="22" formatCode="0.0">
                  <c:v>3.5</c:v>
                </c:pt>
                <c:pt idx="23">
                  <c:v>4.3329061518004304</c:v>
                </c:pt>
                <c:pt idx="24">
                  <c:v>7.0030744895255213</c:v>
                </c:pt>
                <c:pt idx="25">
                  <c:v>27.5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26-45C2-80F1-B817E33F1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axId val="183806592"/>
        <c:axId val="183808384"/>
      </c:barChart>
      <c:catAx>
        <c:axId val="18380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418AB3">
                <a:lumMod val="7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3808384"/>
        <c:crosses val="autoZero"/>
        <c:auto val="1"/>
        <c:lblAlgn val="ctr"/>
        <c:lblOffset val="100"/>
        <c:noMultiLvlLbl val="0"/>
      </c:catAx>
      <c:valAx>
        <c:axId val="18380838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380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55075085202606"/>
          <c:y val="0.10407220292068502"/>
          <c:w val="0.86640350235105079"/>
          <c:h val="0.7249840072241773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'-Услуги Эксп и имп -2021 график'!$A$5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3.1704311355981092E-3"/>
                  <c:y val="-5.26884280101488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2F-46FB-B7A4-BC28964331DF}"/>
                </c:ext>
              </c:extLst>
            </c:dLbl>
            <c:dLbl>
              <c:idx val="1"/>
              <c:layout>
                <c:manualLayout>
                  <c:x val="4.7225113679943021E-3"/>
                  <c:y val="-5.29625732367550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2F-46FB-B7A4-BC28964331DF}"/>
                </c:ext>
              </c:extLst>
            </c:dLbl>
            <c:dLbl>
              <c:idx val="2"/>
              <c:layout>
                <c:manualLayout>
                  <c:x val="6.2307687042836594E-3"/>
                  <c:y val="-1.2989153707034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2F-46FB-B7A4-BC28964331DF}"/>
                </c:ext>
              </c:extLst>
            </c:dLbl>
            <c:dLbl>
              <c:idx val="3"/>
              <c:layout>
                <c:manualLayout>
                  <c:x val="6.2967674312414349E-3"/>
                  <c:y val="-6.19059853602753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2F-46FB-B7A4-BC28964331DF}"/>
                </c:ext>
              </c:extLst>
            </c:dLbl>
            <c:dLbl>
              <c:idx val="4"/>
              <c:layout>
                <c:manualLayout>
                  <c:x val="8.21421226729129E-3"/>
                  <c:y val="-5.79629608975932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2F-46FB-B7A4-BC28964331D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'-Услуги Эксп и имп -2021 график'!$B$3:$F$3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'-Услуги Эксп и имп -2021 график'!$B$5:$F$5</c:f>
              <c:numCache>
                <c:formatCode>0.0</c:formatCode>
                <c:ptCount val="5"/>
                <c:pt idx="0" formatCode="#\ ##0.0">
                  <c:v>823.8</c:v>
                </c:pt>
                <c:pt idx="1">
                  <c:v>829.9</c:v>
                </c:pt>
                <c:pt idx="2">
                  <c:v>1082.7</c:v>
                </c:pt>
                <c:pt idx="3">
                  <c:v>428.2</c:v>
                </c:pt>
                <c:pt idx="4">
                  <c:v>521.79999999999995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2F-46FB-B7A4-BC28964331DF}"/>
            </c:ext>
          </c:extLst>
        </c:ser>
        <c:ser>
          <c:idx val="2"/>
          <c:order val="2"/>
          <c:tx>
            <c:strRef>
              <c:f>'-Услуги Эксп и имп -2021 график'!$A$6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rgbClr val="00B0F0"/>
            </a:solidFill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3.4975468630672364E-2"/>
                  <c:y val="-2.67520050296510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2F-46FB-B7A4-BC28964331DF}"/>
                </c:ext>
              </c:extLst>
            </c:dLbl>
            <c:dLbl>
              <c:idx val="1"/>
              <c:layout>
                <c:manualLayout>
                  <c:x val="3.7626571578950954E-2"/>
                  <c:y val="1.57731257388853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2F-46FB-B7A4-BC28964331DF}"/>
                </c:ext>
              </c:extLst>
            </c:dLbl>
            <c:dLbl>
              <c:idx val="2"/>
              <c:layout>
                <c:manualLayout>
                  <c:x val="3.1483663944858471E-2"/>
                  <c:y val="8.16326530612244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2F-46FB-B7A4-BC28964331DF}"/>
                </c:ext>
              </c:extLst>
            </c:dLbl>
            <c:dLbl>
              <c:idx val="3"/>
              <c:layout>
                <c:manualLayout>
                  <c:x val="3.21703561955154E-2"/>
                  <c:y val="-5.7033637438379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2F-46FB-B7A4-BC28964331DF}"/>
                </c:ext>
              </c:extLst>
            </c:dLbl>
            <c:dLbl>
              <c:idx val="4"/>
              <c:layout>
                <c:manualLayout>
                  <c:x val="2.8335302708675361E-2"/>
                  <c:y val="1.98038828961400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D2F-46FB-B7A4-BC28964331D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'-Услуги Эксп и имп -2021 график'!$B$3:$F$3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'-Услуги Эксп и имп -2021 график'!$B$6:$F$6</c:f>
              <c:numCache>
                <c:formatCode>0.0</c:formatCode>
                <c:ptCount val="5"/>
                <c:pt idx="0" formatCode="#\ ##0.0">
                  <c:v>915.8</c:v>
                </c:pt>
                <c:pt idx="1">
                  <c:v>962.9</c:v>
                </c:pt>
                <c:pt idx="2">
                  <c:v>1020.8</c:v>
                </c:pt>
                <c:pt idx="3">
                  <c:v>604.1</c:v>
                </c:pt>
                <c:pt idx="4">
                  <c:v>739.8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6D2F-46FB-B7A4-BC28964331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533760"/>
        <c:axId val="204535296"/>
      </c:barChart>
      <c:lineChart>
        <c:grouping val="standard"/>
        <c:varyColors val="0"/>
        <c:ser>
          <c:idx val="0"/>
          <c:order val="0"/>
          <c:tx>
            <c:strRef>
              <c:f>'-Услуги Эксп и имп -2021 график'!$A$4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25400">
              <a:solidFill>
                <a:srgbClr val="0070C0"/>
              </a:solidFill>
            </a:ln>
          </c:spPr>
          <c:marker>
            <c:spPr>
              <a:ln>
                <a:solidFill>
                  <a:srgbClr val="FFC000"/>
                </a:solidFill>
              </a:ln>
            </c:spPr>
          </c:marker>
          <c:dLbls>
            <c:dLbl>
              <c:idx val="3"/>
              <c:layout>
                <c:manualLayout>
                  <c:x val="-2.712688259200171E-2"/>
                  <c:y val="-6.0203434034490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03-4EA8-9122-17C61B044FAF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'-Услуги Эксп и имп -2021 график'!$B$3:$F$3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'-Услуги Эксп и имп -2021 график'!$B$4:$F$4</c:f>
              <c:numCache>
                <c:formatCode>#\ ##0.0</c:formatCode>
                <c:ptCount val="5"/>
                <c:pt idx="0">
                  <c:v>1739.6</c:v>
                </c:pt>
                <c:pt idx="1">
                  <c:v>1792.8</c:v>
                </c:pt>
                <c:pt idx="2">
                  <c:v>2103.5</c:v>
                </c:pt>
                <c:pt idx="3">
                  <c:v>1032.3</c:v>
                </c:pt>
                <c:pt idx="4">
                  <c:v>1261.5999999999999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D2F-46FB-B7A4-BC2896433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533760"/>
        <c:axId val="204535296"/>
      </c:lineChart>
      <c:catAx>
        <c:axId val="20453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ru-RU"/>
          </a:p>
        </c:txPr>
        <c:crossAx val="204535296"/>
        <c:crosses val="autoZero"/>
        <c:auto val="1"/>
        <c:lblAlgn val="ctr"/>
        <c:lblOffset val="100"/>
        <c:noMultiLvlLbl val="0"/>
      </c:catAx>
      <c:valAx>
        <c:axId val="204535296"/>
        <c:scaling>
          <c:orientation val="minMax"/>
        </c:scaling>
        <c:delete val="0"/>
        <c:axPos val="l"/>
        <c:majorGridlines>
          <c:spPr>
            <a:ln>
              <a:solidFill>
                <a:schemeClr val="bg2">
                  <a:lumMod val="50000"/>
                </a:schemeClr>
              </a:solidFill>
              <a:prstDash val="dash"/>
            </a:ln>
            <a:effectLst>
              <a:outerShdw blurRad="50800" dist="50800" dir="5400000" algn="ctr" rotWithShape="0">
                <a:sysClr val="window" lastClr="FFFFFF"/>
              </a:outerShdw>
            </a:effectLst>
          </c:spPr>
        </c:majorGridlines>
        <c:numFmt formatCode="#\ ##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ru-RU"/>
          </a:p>
        </c:txPr>
        <c:crossAx val="2045337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5610031122066359"/>
          <c:y val="0.91224560321096659"/>
          <c:w val="0.66072246447281746"/>
          <c:h val="6.403896044786308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017887907602393"/>
          <c:y val="3.0818091039934613E-2"/>
          <c:w val="0.62248470106674703"/>
          <c:h val="0.89971470313423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 ГРАФИК-2021-страны'!$B$31:$B$50</c:f>
              <c:strCache>
                <c:ptCount val="20"/>
                <c:pt idx="0">
                  <c:v>Россия</c:v>
                </c:pt>
                <c:pt idx="1">
                  <c:v>Казахстан</c:v>
                </c:pt>
                <c:pt idx="2">
                  <c:v>Беларусь</c:v>
                </c:pt>
                <c:pt idx="4">
                  <c:v>Германия</c:v>
                </c:pt>
                <c:pt idx="5">
                  <c:v>США</c:v>
                </c:pt>
                <c:pt idx="6">
                  <c:v>Швейцария</c:v>
                </c:pt>
                <c:pt idx="7">
                  <c:v>Польша</c:v>
                </c:pt>
                <c:pt idx="8">
                  <c:v>Нидерланды</c:v>
                </c:pt>
                <c:pt idx="9">
                  <c:v>Литва</c:v>
                </c:pt>
                <c:pt idx="10">
                  <c:v>Финляндия</c:v>
                </c:pt>
                <c:pt idx="11">
                  <c:v>Венгрия</c:v>
                </c:pt>
                <c:pt idx="13">
                  <c:v>Узбекистан</c:v>
                </c:pt>
                <c:pt idx="14">
                  <c:v>Китай</c:v>
                </c:pt>
                <c:pt idx="15">
                  <c:v>Турция</c:v>
                </c:pt>
                <c:pt idx="16">
                  <c:v>Великобритания</c:v>
                </c:pt>
                <c:pt idx="17">
                  <c:v>Таджикистан</c:v>
                </c:pt>
                <c:pt idx="18">
                  <c:v>Республика Корея </c:v>
                </c:pt>
                <c:pt idx="19">
                  <c:v>Япония</c:v>
                </c:pt>
              </c:strCache>
            </c:strRef>
          </c:cat>
          <c:val>
            <c:numRef>
              <c:f>' ГРАФИК-2021-страны'!$C$31:$C$50</c:f>
              <c:numCache>
                <c:formatCode>General</c:formatCode>
                <c:ptCount val="2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BD-45B1-AFFB-15C4AA04587D}"/>
            </c:ext>
          </c:extLst>
        </c:ser>
        <c:ser>
          <c:idx val="1"/>
          <c:order val="1"/>
          <c:spPr>
            <a:solidFill>
              <a:schemeClr val="accent1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ГРАФИК-2021-страны'!$B$31:$B$50</c:f>
              <c:strCache>
                <c:ptCount val="20"/>
                <c:pt idx="0">
                  <c:v>Россия</c:v>
                </c:pt>
                <c:pt idx="1">
                  <c:v>Казахстан</c:v>
                </c:pt>
                <c:pt idx="2">
                  <c:v>Беларусь</c:v>
                </c:pt>
                <c:pt idx="4">
                  <c:v>Германия</c:v>
                </c:pt>
                <c:pt idx="5">
                  <c:v>США</c:v>
                </c:pt>
                <c:pt idx="6">
                  <c:v>Швейцария</c:v>
                </c:pt>
                <c:pt idx="7">
                  <c:v>Польша</c:v>
                </c:pt>
                <c:pt idx="8">
                  <c:v>Нидерланды</c:v>
                </c:pt>
                <c:pt idx="9">
                  <c:v>Литва</c:v>
                </c:pt>
                <c:pt idx="10">
                  <c:v>Финляндия</c:v>
                </c:pt>
                <c:pt idx="11">
                  <c:v>Венгрия</c:v>
                </c:pt>
                <c:pt idx="13">
                  <c:v>Узбекистан</c:v>
                </c:pt>
                <c:pt idx="14">
                  <c:v>Китай</c:v>
                </c:pt>
                <c:pt idx="15">
                  <c:v>Турция</c:v>
                </c:pt>
                <c:pt idx="16">
                  <c:v>Великобритания</c:v>
                </c:pt>
                <c:pt idx="17">
                  <c:v>Таджикистан</c:v>
                </c:pt>
                <c:pt idx="18">
                  <c:v>Республика Корея </c:v>
                </c:pt>
                <c:pt idx="19">
                  <c:v>Япония</c:v>
                </c:pt>
              </c:strCache>
            </c:strRef>
          </c:cat>
          <c:val>
            <c:numRef>
              <c:f>' ГРАФИК-2021-страны'!$D$31:$D$50</c:f>
              <c:numCache>
                <c:formatCode>0.0</c:formatCode>
                <c:ptCount val="20"/>
                <c:pt idx="0">
                  <c:v>37.509215582240856</c:v>
                </c:pt>
                <c:pt idx="1">
                  <c:v>10.193041140253767</c:v>
                </c:pt>
                <c:pt idx="2">
                  <c:v>0.56562407879746068</c:v>
                </c:pt>
                <c:pt idx="4">
                  <c:v>2.9</c:v>
                </c:pt>
                <c:pt idx="5">
                  <c:v>1.9</c:v>
                </c:pt>
                <c:pt idx="6">
                  <c:v>0.59242736058371659</c:v>
                </c:pt>
                <c:pt idx="7">
                  <c:v>0.79450106261618214</c:v>
                </c:pt>
                <c:pt idx="8">
                  <c:v>0.6</c:v>
                </c:pt>
                <c:pt idx="9">
                  <c:v>0.90758465486179574</c:v>
                </c:pt>
                <c:pt idx="10">
                  <c:v>0.71583333521459269</c:v>
                </c:pt>
                <c:pt idx="11">
                  <c:v>0.345885609400153</c:v>
                </c:pt>
                <c:pt idx="13">
                  <c:v>3.1</c:v>
                </c:pt>
                <c:pt idx="14">
                  <c:v>4.3</c:v>
                </c:pt>
                <c:pt idx="15">
                  <c:v>3</c:v>
                </c:pt>
                <c:pt idx="16">
                  <c:v>0.9</c:v>
                </c:pt>
                <c:pt idx="17">
                  <c:v>0.37215741441846845</c:v>
                </c:pt>
                <c:pt idx="18">
                  <c:v>1.5</c:v>
                </c:pt>
                <c:pt idx="19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BD-45B1-AFFB-15C4AA045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axId val="204319744"/>
        <c:axId val="204325632"/>
      </c:barChart>
      <c:catAx>
        <c:axId val="204319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ru-RU"/>
          </a:p>
        </c:txPr>
        <c:crossAx val="204325632"/>
        <c:crosses val="autoZero"/>
        <c:auto val="1"/>
        <c:lblAlgn val="ctr"/>
        <c:lblOffset val="100"/>
        <c:noMultiLvlLbl val="0"/>
      </c:catAx>
      <c:valAx>
        <c:axId val="20432563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418AB3">
                  <a:lumMod val="40000"/>
                  <a:lumOff val="60000"/>
                </a:srgbClr>
              </a:solidFill>
              <a:prstDash val="dash"/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900" i="1"/>
            </a:pPr>
            <a:endParaRPr lang="ru-RU"/>
          </a:p>
        </c:txPr>
        <c:crossAx val="20431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6350" cap="flat" cmpd="sng" algn="ctr">
      <a:noFill/>
      <a:prstDash val="sysDash"/>
      <a:round/>
    </a:ln>
    <a:effectLst/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75093573750503"/>
          <c:y val="2.947216503597427E-2"/>
          <c:w val="0.79099153233359909"/>
          <c:h val="0.879368920796665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'НОВЫЙ ГРАФИК'!$B$55:$B$69</c:f>
              <c:strCache>
                <c:ptCount val="15"/>
                <c:pt idx="1">
                  <c:v>Казахстан</c:v>
                </c:pt>
                <c:pt idx="2">
                  <c:v>Россия</c:v>
                </c:pt>
                <c:pt idx="3">
                  <c:v>Беларусь</c:v>
                </c:pt>
                <c:pt idx="5">
                  <c:v>Узбекистан</c:v>
                </c:pt>
                <c:pt idx="6">
                  <c:v>Турция</c:v>
                </c:pt>
                <c:pt idx="7">
                  <c:v>Пакистан</c:v>
                </c:pt>
                <c:pt idx="8">
                  <c:v>Китай</c:v>
                </c:pt>
                <c:pt idx="9">
                  <c:v>Индия</c:v>
                </c:pt>
                <c:pt idx="10">
                  <c:v>Таджикистан</c:v>
                </c:pt>
                <c:pt idx="11">
                  <c:v>Германия</c:v>
                </c:pt>
                <c:pt idx="13">
                  <c:v>ОАЭ</c:v>
                </c:pt>
                <c:pt idx="14">
                  <c:v>США</c:v>
                </c:pt>
              </c:strCache>
            </c:strRef>
          </c:cat>
          <c:val>
            <c:numRef>
              <c:f>'НОВЫЙ ГРАФИК'!$C$55:$C$69</c:f>
              <c:numCache>
                <c:formatCode>0.0</c:formatCode>
                <c:ptCount val="15"/>
                <c:pt idx="1">
                  <c:v>12.727503271019067</c:v>
                </c:pt>
                <c:pt idx="2">
                  <c:v>26.622436571052916</c:v>
                </c:pt>
                <c:pt idx="3">
                  <c:v>0.1598597619447053</c:v>
                </c:pt>
                <c:pt idx="5">
                  <c:v>22.881377711030602</c:v>
                </c:pt>
                <c:pt idx="6">
                  <c:v>6.1008511797764822</c:v>
                </c:pt>
                <c:pt idx="7">
                  <c:v>1.6045183584687344</c:v>
                </c:pt>
                <c:pt idx="8">
                  <c:v>1.3736974996984535</c:v>
                </c:pt>
                <c:pt idx="9">
                  <c:v>4.8731610782517611</c:v>
                </c:pt>
                <c:pt idx="10">
                  <c:v>0.94072829516866574</c:v>
                </c:pt>
                <c:pt idx="11">
                  <c:v>1.4488760331205699</c:v>
                </c:pt>
                <c:pt idx="13">
                  <c:v>2.6818807141743166</c:v>
                </c:pt>
                <c:pt idx="14">
                  <c:v>2.5438808304618852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4C-41A9-B114-0EE17DFE2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axId val="204350592"/>
        <c:axId val="204352128"/>
      </c:barChart>
      <c:catAx>
        <c:axId val="204350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solidFill>
                  <a:schemeClr val="tx1"/>
                </a:solidFill>
              </a:defRPr>
            </a:pPr>
            <a:endParaRPr lang="ru-RU"/>
          </a:p>
        </c:txPr>
        <c:crossAx val="204352128"/>
        <c:crosses val="autoZero"/>
        <c:auto val="1"/>
        <c:lblAlgn val="ctr"/>
        <c:lblOffset val="100"/>
        <c:noMultiLvlLbl val="0"/>
      </c:catAx>
      <c:valAx>
        <c:axId val="20435212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418AB3">
                  <a:lumMod val="40000"/>
                  <a:lumOff val="60000"/>
                </a:srgb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 i="1"/>
            </a:pPr>
            <a:endParaRPr lang="ru-RU"/>
          </a:p>
        </c:txPr>
        <c:crossAx val="20435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Лист2!$B$6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DF5327">
                <a:lumMod val="40000"/>
                <a:lumOff val="60000"/>
              </a:srgbClr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Лист2!$A$7:$A$18</c:f>
              <c:strCache>
                <c:ptCount val="12"/>
                <c:pt idx="0">
                  <c:v>Транспортные перевозки</c:v>
                </c:pt>
                <c:pt idx="1">
                  <c:v>Поездки</c:v>
                </c:pt>
                <c:pt idx="2">
                  <c:v>Услуги связи </c:v>
                </c:pt>
                <c:pt idx="3">
                  <c:v>Строительные услуги </c:v>
                </c:pt>
                <c:pt idx="4">
                  <c:v>Страховые услуги</c:v>
                </c:pt>
                <c:pt idx="5">
                  <c:v>Финансовые услуги </c:v>
                </c:pt>
                <c:pt idx="6">
                  <c:v>Компьютерные и информационные услуги </c:v>
                </c:pt>
                <c:pt idx="7">
                  <c:v>Роялти и лицензионные платежи </c:v>
                </c:pt>
                <c:pt idx="8">
                  <c:v>Прочие деловые услуги </c:v>
                </c:pt>
                <c:pt idx="9">
                  <c:v>Услуги частным лицам и услуги в сфере культуры и отдыха</c:v>
                </c:pt>
                <c:pt idx="10">
                  <c:v>Государственные услуги</c:v>
                </c:pt>
                <c:pt idx="11">
                  <c:v>Услуги, не отнесенные к какой-либо категории</c:v>
                </c:pt>
              </c:strCache>
            </c:strRef>
          </c:cat>
          <c:val>
            <c:numRef>
              <c:f>Лист2!$B$7:$B$18</c:f>
              <c:numCache>
                <c:formatCode>General</c:formatCode>
                <c:ptCount val="12"/>
                <c:pt idx="0">
                  <c:v>202.3</c:v>
                </c:pt>
                <c:pt idx="1">
                  <c:v>206.8</c:v>
                </c:pt>
                <c:pt idx="2">
                  <c:v>6.9</c:v>
                </c:pt>
                <c:pt idx="3">
                  <c:v>19.399999999999999</c:v>
                </c:pt>
                <c:pt idx="4">
                  <c:v>0.5</c:v>
                </c:pt>
                <c:pt idx="5">
                  <c:v>14.2</c:v>
                </c:pt>
                <c:pt idx="6">
                  <c:v>9.4</c:v>
                </c:pt>
                <c:pt idx="7">
                  <c:v>1.9</c:v>
                </c:pt>
                <c:pt idx="8">
                  <c:v>36.9</c:v>
                </c:pt>
                <c:pt idx="9">
                  <c:v>0.7</c:v>
                </c:pt>
                <c:pt idx="10">
                  <c:v>2.9</c:v>
                </c:pt>
                <c:pt idx="11">
                  <c:v>19.7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F5-4022-B856-C83906234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420608"/>
        <c:axId val="204422144"/>
      </c:barChart>
      <c:catAx>
        <c:axId val="20442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04422144"/>
        <c:crosses val="autoZero"/>
        <c:auto val="1"/>
        <c:lblAlgn val="ctr"/>
        <c:lblOffset val="100"/>
        <c:noMultiLvlLbl val="0"/>
      </c:catAx>
      <c:valAx>
        <c:axId val="20442214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0442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Лист4!$A$7:$A$18</c:f>
              <c:strCache>
                <c:ptCount val="12"/>
                <c:pt idx="0">
                  <c:v> Транспортные перевозки</c:v>
                </c:pt>
                <c:pt idx="1">
                  <c:v> Поездки</c:v>
                </c:pt>
                <c:pt idx="2">
                  <c:v> Услуги связи </c:v>
                </c:pt>
                <c:pt idx="3">
                  <c:v> Строительные услуги </c:v>
                </c:pt>
                <c:pt idx="4">
                  <c:v> Страховые услуги</c:v>
                </c:pt>
                <c:pt idx="5">
                  <c:v> Финансовые услуги </c:v>
                </c:pt>
                <c:pt idx="6">
                  <c:v> Компьютерные и информационные услуги </c:v>
                </c:pt>
                <c:pt idx="7">
                  <c:v> Роялти и лицензионные платежи </c:v>
                </c:pt>
                <c:pt idx="8">
                  <c:v> Прочие деловые услуги </c:v>
                </c:pt>
                <c:pt idx="9">
                  <c:v> Услуги частным лицам и услуги в сфере культуры  и отдыха</c:v>
                </c:pt>
                <c:pt idx="10">
                  <c:v> Государственные услуги</c:v>
                </c:pt>
                <c:pt idx="11">
                  <c:v>Услуги, не отнесенные к какой-либо категории</c:v>
                </c:pt>
              </c:strCache>
            </c:strRef>
          </c:cat>
          <c:val>
            <c:numRef>
              <c:f>Лист4!$B$7:$B$18</c:f>
              <c:numCache>
                <c:formatCode>General</c:formatCode>
                <c:ptCount val="12"/>
                <c:pt idx="0">
                  <c:v>496.4</c:v>
                </c:pt>
                <c:pt idx="1">
                  <c:v>72.8</c:v>
                </c:pt>
                <c:pt idx="2">
                  <c:v>3.2</c:v>
                </c:pt>
                <c:pt idx="3">
                  <c:v>6.6</c:v>
                </c:pt>
                <c:pt idx="4">
                  <c:v>6.9</c:v>
                </c:pt>
                <c:pt idx="5">
                  <c:v>15.2</c:v>
                </c:pt>
                <c:pt idx="6">
                  <c:v>18.100000000000001</c:v>
                </c:pt>
                <c:pt idx="7">
                  <c:v>6.6</c:v>
                </c:pt>
                <c:pt idx="8">
                  <c:v>64.099999999999994</c:v>
                </c:pt>
                <c:pt idx="9">
                  <c:v>0.6</c:v>
                </c:pt>
                <c:pt idx="10">
                  <c:v>16.399999999999999</c:v>
                </c:pt>
                <c:pt idx="11" formatCode="0.0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FB-436A-8263-DE644215A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6"/>
        <c:axId val="204546048"/>
        <c:axId val="204547584"/>
      </c:barChart>
      <c:catAx>
        <c:axId val="204546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04547584"/>
        <c:crosses val="autoZero"/>
        <c:auto val="0"/>
        <c:lblAlgn val="ctr"/>
        <c:lblOffset val="100"/>
        <c:noMultiLvlLbl val="0"/>
      </c:catAx>
      <c:valAx>
        <c:axId val="20454758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0454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0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BB68DD-4EDF-45CB-862B-171B465767A5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15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18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96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98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27.10.2022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50039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27.10.2022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08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27.10.2022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9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606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53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65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050B645A-31D9-462A-822E-278BE804D0FD}" type="datetime1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430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153749" y="2674367"/>
            <a:ext cx="8865319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/>
              <a:t>Внешняя торговля и интеграция республики в ЕАЭС</a:t>
            </a: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586054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 b="1" dirty="0">
                <a:solidFill>
                  <a:schemeClr val="accent4">
                    <a:lumMod val="75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pl-PL" altLang="ru-RU" sz="2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5372556" y="5102531"/>
            <a:ext cx="3388672" cy="100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/>
              <a:t>Отдел статистики внешней торговли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/>
              <a:t>Нацстаткома</a:t>
            </a:r>
            <a:r>
              <a:rPr lang="ru-RU" altLang="ru-RU" sz="1400" dirty="0"/>
              <a:t> КР</a:t>
            </a:r>
          </a:p>
          <a:p>
            <a:pPr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ru-RU" altLang="ru-RU" sz="1400" dirty="0" err="1"/>
              <a:t>Сулайманова</a:t>
            </a:r>
            <a:r>
              <a:rPr lang="ru-RU" altLang="ru-RU" sz="1400" dirty="0"/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768" y="354048"/>
            <a:ext cx="7406640" cy="94970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Объемы внешней и взаимной торговли товарами 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(млн. долларов)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19" descr="7oblastif-01">
            <a:extLst>
              <a:ext uri="{FF2B5EF4-FFF2-40B4-BE49-F238E27FC236}">
                <a16:creationId xmlns:a16="http://schemas.microsoft.com/office/drawing/2014/main" xmlns="" id="{10FC50C0-8103-4764-8FCF-748759C35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A7B9A7-CFFC-4D49-A87C-33B7C5551071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F7EDA8DF-EE06-446F-B406-7EF986765F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104078"/>
              </p:ext>
            </p:extLst>
          </p:nvPr>
        </p:nvGraphicFramePr>
        <p:xfrm>
          <a:off x="1001948" y="1290683"/>
          <a:ext cx="6721811" cy="4780889"/>
        </p:xfrm>
        <a:graphic>
          <a:graphicData uri="http://schemas.openxmlformats.org/drawingml/2006/table">
            <a:tbl>
              <a:tblPr/>
              <a:tblGrid>
                <a:gridCol w="2301991">
                  <a:extLst>
                    <a:ext uri="{9D8B030D-6E8A-4147-A177-3AD203B41FA5}">
                      <a16:colId xmlns:a16="http://schemas.microsoft.com/office/drawing/2014/main" xmlns="" val="3290818943"/>
                    </a:ext>
                  </a:extLst>
                </a:gridCol>
                <a:gridCol w="883964">
                  <a:extLst>
                    <a:ext uri="{9D8B030D-6E8A-4147-A177-3AD203B41FA5}">
                      <a16:colId xmlns:a16="http://schemas.microsoft.com/office/drawing/2014/main" xmlns="" val="2102328404"/>
                    </a:ext>
                  </a:extLst>
                </a:gridCol>
                <a:gridCol w="883964">
                  <a:extLst>
                    <a:ext uri="{9D8B030D-6E8A-4147-A177-3AD203B41FA5}">
                      <a16:colId xmlns:a16="http://schemas.microsoft.com/office/drawing/2014/main" xmlns="" val="3983881855"/>
                    </a:ext>
                  </a:extLst>
                </a:gridCol>
                <a:gridCol w="883964">
                  <a:extLst>
                    <a:ext uri="{9D8B030D-6E8A-4147-A177-3AD203B41FA5}">
                      <a16:colId xmlns:a16="http://schemas.microsoft.com/office/drawing/2014/main" xmlns="" val="1807016043"/>
                    </a:ext>
                  </a:extLst>
                </a:gridCol>
                <a:gridCol w="883964">
                  <a:extLst>
                    <a:ext uri="{9D8B030D-6E8A-4147-A177-3AD203B41FA5}">
                      <a16:colId xmlns:a16="http://schemas.microsoft.com/office/drawing/2014/main" xmlns="" val="2372641238"/>
                    </a:ext>
                  </a:extLst>
                </a:gridCol>
                <a:gridCol w="883964">
                  <a:extLst>
                    <a:ext uri="{9D8B030D-6E8A-4147-A177-3AD203B41FA5}">
                      <a16:colId xmlns:a16="http://schemas.microsoft.com/office/drawing/2014/main" xmlns="" val="1956151446"/>
                    </a:ext>
                  </a:extLst>
                </a:gridCol>
              </a:tblGrid>
              <a:tr h="330741">
                <a:tc>
                  <a:txBody>
                    <a:bodyPr/>
                    <a:lstStyle/>
                    <a:p>
                      <a:pPr algn="l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27771327"/>
                  </a:ext>
                </a:extLst>
              </a:tr>
              <a:tr h="45274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Внешнеторговый оборот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6 259,0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7 128,8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6 975,1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5 692,0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8 332,4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56461759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 СНГ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2 805,3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3 246,0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3 228,8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2 899,3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4 062,8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0993468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3 453,7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3 746,3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2 792,7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4 269,6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6401154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2 801,9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2 742,5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3 426,4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7174710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третьи страны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3 853,8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4 327,0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4 232,6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3 252,2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4 906,0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28550462"/>
                  </a:ext>
                </a:extLst>
              </a:tr>
              <a:tr h="342319"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68990423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1 836,8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1 986,1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1 973,2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2 752,2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6194045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СНГ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858,9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1 012,4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6028794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1 042,2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1 126,9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1 219,2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1885954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18216871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третьи страны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1 222,8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1 344,4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1 418,7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1 960,7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3976084"/>
                  </a:ext>
                </a:extLst>
              </a:tr>
              <a:tr h="342319"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5831299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4 494,7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5 292,0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4 989,0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3 718,8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5 580,2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61972927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2 083,2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2 387,1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2 369,6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2 145,3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3 050,4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0041893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2 411,5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2 904,9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2 619,4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1 573,5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2 529,8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2750742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1 863,7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2 161,3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2 100,8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1 885,3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2 634,9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44805110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третьи страны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2 631,0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2 888,2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1 833,5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2 945,3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8601432"/>
                  </a:ext>
                </a:extLst>
              </a:tr>
              <a:tr h="220851"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568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2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6D2108-EB54-45C1-B980-9346BD364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81" y="360486"/>
            <a:ext cx="7555473" cy="8943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 внешней  торговли  товарами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период 2017-2021гг.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(млн. долларов) </a:t>
            </a:r>
            <a:endParaRPr lang="x-none" sz="2000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C85F35-F50A-451F-AD9E-947A9B05B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FFCDD8DF-6579-4A54-9AED-044CB0F0A3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5727388"/>
              </p:ext>
            </p:extLst>
          </p:nvPr>
        </p:nvGraphicFramePr>
        <p:xfrm>
          <a:off x="291830" y="1254868"/>
          <a:ext cx="8346332" cy="441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9" descr="7oblastif-01">
            <a:extLst>
              <a:ext uri="{FF2B5EF4-FFF2-40B4-BE49-F238E27FC236}">
                <a16:creationId xmlns:a16="http://schemas.microsoft.com/office/drawing/2014/main" xmlns="" id="{BE7154CC-A739-4A14-8367-80FF1BB91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CBD1381-28A2-4A67-A09C-2A56380A9CE8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13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3" name="Picture 19" descr="7oblastif-01">
            <a:extLst>
              <a:ext uri="{FF2B5EF4-FFF2-40B4-BE49-F238E27FC236}">
                <a16:creationId xmlns:a16="http://schemas.microsoft.com/office/drawing/2014/main" xmlns="" id="{6F9D6AA2-7D42-4AC6-A972-694F730E0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967CD57-FA65-4427-AF6E-F566FFE5368B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1447" y="349550"/>
            <a:ext cx="67089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Удельный вес отдельных стран в общем объеме товарооборота Кыргызской Республики в 202</a:t>
            </a:r>
            <a:r>
              <a:rPr lang="ky-KG" b="1" dirty="0">
                <a:latin typeface="Arial" pitchFamily="34" charset="0"/>
                <a:cs typeface="Arial" pitchFamily="34" charset="0"/>
              </a:rPr>
              <a:t>1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году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i="1" dirty="0">
                <a:latin typeface="Arial" pitchFamily="34" charset="0"/>
                <a:cs typeface="Arial" pitchFamily="34" charset="0"/>
              </a:rPr>
              <a:t>    (в процентах к общему объему </a:t>
            </a:r>
            <a:r>
              <a:rPr lang="ky-KG" i="1" dirty="0">
                <a:latin typeface="Arial" pitchFamily="34" charset="0"/>
                <a:cs typeface="Arial" pitchFamily="34" charset="0"/>
              </a:rPr>
              <a:t>товарооборота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7B4F8206-CB1E-45C3-8E21-5D558B564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305367"/>
              </p:ext>
            </p:extLst>
          </p:nvPr>
        </p:nvGraphicFramePr>
        <p:xfrm>
          <a:off x="1734792" y="1482485"/>
          <a:ext cx="5964474" cy="4298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166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962C28-F2EA-49F8-B015-D99402D7D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932538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торговли товарами в 2021 году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долларов США) </a:t>
            </a:r>
            <a:endParaRPr lang="x-none" sz="1800" i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FF3874-874C-4CDF-A873-27DE30D5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5</a:t>
            </a:fld>
            <a:endParaRPr lang="ru-RU"/>
          </a:p>
        </p:txBody>
      </p:sp>
      <p:pic>
        <p:nvPicPr>
          <p:cNvPr id="5" name="Picture 19" descr="7oblastif-01">
            <a:extLst>
              <a:ext uri="{FF2B5EF4-FFF2-40B4-BE49-F238E27FC236}">
                <a16:creationId xmlns:a16="http://schemas.microsoft.com/office/drawing/2014/main" xmlns="" id="{10FC50C0-8103-4764-8FCF-748759C35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7A7B9A7-CFFC-4D49-A87C-33B7C5551071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169099"/>
              </p:ext>
            </p:extLst>
          </p:nvPr>
        </p:nvGraphicFramePr>
        <p:xfrm>
          <a:off x="895979" y="1751743"/>
          <a:ext cx="7410895" cy="4005015"/>
        </p:xfrm>
        <a:graphic>
          <a:graphicData uri="http://schemas.openxmlformats.org/drawingml/2006/table">
            <a:tbl>
              <a:tblPr/>
              <a:tblGrid>
                <a:gridCol w="15260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08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02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Внешне-торговый 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процентах к 2020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внешне-торговый 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8 332,4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2 752,2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5 580,2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4 062,8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1 012,4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3 050,4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4 269,6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1 739,8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2 529,8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3 426,4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2 634,9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Армения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Беларусь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Казахстан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1 044,0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129,0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4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Россия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2 304.9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393,3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1 911,5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92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4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1D9ACB-009D-4BE2-8CF4-AFC8F823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72" y="269046"/>
            <a:ext cx="7406640" cy="100337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Удельный вес отдельных стран в общем объеме экспортных поставок Кыргызской Республики в 2021 году</a:t>
            </a:r>
            <a:b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(в процентах к общему объему экспорта)</a:t>
            </a:r>
            <a:br>
              <a:rPr lang="ru-RU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x-none" sz="1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C1825FE-8F8E-42C5-A93A-7AEA5ECA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6</a:t>
            </a:fld>
            <a:endParaRPr lang="ru-RU"/>
          </a:p>
        </p:txBody>
      </p:sp>
      <p:pic>
        <p:nvPicPr>
          <p:cNvPr id="5" name="Picture 19" descr="7oblastif-01">
            <a:extLst>
              <a:ext uri="{FF2B5EF4-FFF2-40B4-BE49-F238E27FC236}">
                <a16:creationId xmlns:a16="http://schemas.microsoft.com/office/drawing/2014/main" xmlns="" id="{6F9D6AA2-7D42-4AC6-A972-694F730E0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967CD57-FA65-4427-AF6E-F566FFE5368B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527030"/>
              </p:ext>
            </p:extLst>
          </p:nvPr>
        </p:nvGraphicFramePr>
        <p:xfrm>
          <a:off x="857250" y="1177047"/>
          <a:ext cx="7404100" cy="4918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25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518" y="269046"/>
            <a:ext cx="7406640" cy="96162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Удельный вес отдельных стран в общем объеме импортных пост</a:t>
            </a:r>
            <a:r>
              <a:rPr lang="ky-KG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уплений в </a:t>
            </a:r>
            <a:r>
              <a:rPr lang="ru-RU" sz="1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Кыргызск</a:t>
            </a:r>
            <a:r>
              <a:rPr lang="ky-KG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ую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Республик</a:t>
            </a:r>
            <a:r>
              <a:rPr lang="ky-KG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 202</a:t>
            </a:r>
            <a:r>
              <a:rPr lang="ky-KG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году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(в процентах к общему объему </a:t>
            </a:r>
            <a:r>
              <a:rPr lang="ky-KG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импорта</a:t>
            </a:r>
            <a:r>
              <a:rPr lang="ru-RU" sz="18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7</a:t>
            </a:fld>
            <a:endParaRPr lang="ru-RU"/>
          </a:p>
        </p:txBody>
      </p:sp>
      <p:pic>
        <p:nvPicPr>
          <p:cNvPr id="5" name="Picture 19" descr="7oblastif-01">
            <a:extLst>
              <a:ext uri="{FF2B5EF4-FFF2-40B4-BE49-F238E27FC236}">
                <a16:creationId xmlns:a16="http://schemas.microsoft.com/office/drawing/2014/main" xmlns="" id="{6F9D6AA2-7D42-4AC6-A972-694F730E0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967CD57-FA65-4427-AF6E-F566FFE5368B}"/>
              </a:ext>
            </a:extLst>
          </p:cNvPr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767818"/>
              </p:ext>
            </p:extLst>
          </p:nvPr>
        </p:nvGraphicFramePr>
        <p:xfrm>
          <a:off x="579472" y="1440274"/>
          <a:ext cx="7797670" cy="447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66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7187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" y="3397657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0" y="218604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572000" y="441489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441766" y="6307515"/>
            <a:ext cx="2057400" cy="365125"/>
          </a:xfrm>
        </p:spPr>
        <p:txBody>
          <a:bodyPr/>
          <a:lstStyle/>
          <a:p>
            <a:fld id="{89C60456-26BD-48BB-9402-331346C75489}" type="slidenum">
              <a:rPr lang="ru-RU" smtClean="0"/>
              <a:t>8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63680" y="6435019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53069" y="592981"/>
            <a:ext cx="2786317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в государства-члены ЕАЭС в 2021 году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 к объему экспорта во взаимной торговле)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70" y="33095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/>
              <a:t>Объемы экспортных поставок КР </a:t>
            </a:r>
          </a:p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/>
              <a:t>в страны ЕАЭС </a:t>
            </a:r>
          </a:p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i="1" dirty="0"/>
              <a:t>(млн. долларов США)</a:t>
            </a:r>
            <a:endParaRPr lang="ru-RU" sz="1600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260514"/>
              </p:ext>
            </p:extLst>
          </p:nvPr>
        </p:nvGraphicFramePr>
        <p:xfrm>
          <a:off x="1" y="1369889"/>
          <a:ext cx="5769734" cy="4773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757350"/>
              </p:ext>
            </p:extLst>
          </p:nvPr>
        </p:nvGraphicFramePr>
        <p:xfrm>
          <a:off x="5792825" y="2018298"/>
          <a:ext cx="3162471" cy="253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56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7187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" y="3397657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0" y="218604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572000" y="441489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63680" y="6445978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78829" y="590076"/>
            <a:ext cx="2707184" cy="1230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Импорт из государств-членов ЕАЭС в 2021 году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(в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процентах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к объему импорта во взаимной торговле)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70" y="343263"/>
            <a:ext cx="4572000" cy="7755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 dirty="0"/>
              <a:t>Объемы импортных поступлений в КР </a:t>
            </a:r>
          </a:p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 dirty="0"/>
              <a:t>из </a:t>
            </a:r>
            <a:r>
              <a:rPr lang="ru-RU" sz="1600" b="1" dirty="0"/>
              <a:t>стран</a:t>
            </a:r>
            <a:r>
              <a:rPr lang="ru-RU" b="1" dirty="0"/>
              <a:t> ЕАЭС </a:t>
            </a:r>
          </a:p>
          <a:p>
            <a:pPr algn="ctr">
              <a:defRPr sz="144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i="1" dirty="0"/>
              <a:t>(млн. долларов США</a:t>
            </a:r>
            <a:endParaRPr lang="ru-RU" dirty="0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79601"/>
              </p:ext>
            </p:extLst>
          </p:nvPr>
        </p:nvGraphicFramePr>
        <p:xfrm>
          <a:off x="-1" y="1264912"/>
          <a:ext cx="6078829" cy="487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xmlns="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5479113"/>
              </p:ext>
            </p:extLst>
          </p:nvPr>
        </p:nvGraphicFramePr>
        <p:xfrm>
          <a:off x="5739479" y="2268608"/>
          <a:ext cx="3309480" cy="253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465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29340" y="2385405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9340" y="499287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95654" y="260071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95654" y="530105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9472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63680" y="6431047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4370" y="214691"/>
            <a:ext cx="8674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основных товаров в 2021 году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процентах, доля товара в общем объеме экспорта)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20104" y="948164"/>
            <a:ext cx="2454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ЕАЭС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97826" y="949646"/>
            <a:ext cx="2454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D994293B-CD6F-4A50-896D-84C9369897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466303"/>
              </p:ext>
            </p:extLst>
          </p:nvPr>
        </p:nvGraphicFramePr>
        <p:xfrm>
          <a:off x="164200" y="1202872"/>
          <a:ext cx="4572000" cy="488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2EF2809E-1666-44C1-BB55-A9B2046871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416578"/>
              </p:ext>
            </p:extLst>
          </p:nvPr>
        </p:nvGraphicFramePr>
        <p:xfrm>
          <a:off x="4564762" y="1245933"/>
          <a:ext cx="4572000" cy="488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21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761" y="186055"/>
            <a:ext cx="8658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Импорт основных товаров Кыргызской Республики в 2021 году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процентах, доля товара в общем объеме импорта)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3680" y="6426927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36273" y="813451"/>
            <a:ext cx="2454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ЕАЭС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57474" y="813451"/>
            <a:ext cx="2454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D81C65EA-9BDB-459F-966D-CCA9EF126A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0459354"/>
              </p:ext>
            </p:extLst>
          </p:nvPr>
        </p:nvGraphicFramePr>
        <p:xfrm>
          <a:off x="0" y="1179661"/>
          <a:ext cx="4572000" cy="536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943627A-26D9-4D4B-8E99-26776C657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4597969"/>
              </p:ext>
            </p:extLst>
          </p:nvPr>
        </p:nvGraphicFramePr>
        <p:xfrm>
          <a:off x="4075734" y="1121228"/>
          <a:ext cx="4972050" cy="5391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41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3680" y="6402818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00000000-0008-0000-0C00-000003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951952"/>
              </p:ext>
            </p:extLst>
          </p:nvPr>
        </p:nvGraphicFramePr>
        <p:xfrm>
          <a:off x="695459" y="1328099"/>
          <a:ext cx="7574995" cy="4377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24417" y="444773"/>
            <a:ext cx="5801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Внешняя торговля услугами в 2017-2021гг.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(млн. долларов США)</a:t>
            </a:r>
          </a:p>
        </p:txBody>
      </p:sp>
    </p:spTree>
    <p:extLst>
      <p:ext uri="{BB962C8B-B14F-4D97-AF65-F5344CB8AC3E}">
        <p14:creationId xmlns:p14="http://schemas.microsoft.com/office/powerpoint/2010/main" val="79315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4320" y="481712"/>
            <a:ext cx="7489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Внешняя торговля услугами в 2021 году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  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(млн. долларов США)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701531"/>
              </p:ext>
            </p:extLst>
          </p:nvPr>
        </p:nvGraphicFramePr>
        <p:xfrm>
          <a:off x="696352" y="1515948"/>
          <a:ext cx="7919614" cy="2589122"/>
        </p:xfrm>
        <a:graphic>
          <a:graphicData uri="http://schemas.openxmlformats.org/drawingml/2006/table">
            <a:tbl>
              <a:tblPr/>
              <a:tblGrid>
                <a:gridCol w="2131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6475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76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Внешне-торговый 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процентах к 2020 году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внешне-торговый 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844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1 261,6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128,5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358,5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122,2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2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3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733182" y="127462"/>
            <a:ext cx="4177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Удельный вес отдельных стран </a:t>
            </a:r>
          </a:p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в импорте услуг в 2021 году</a:t>
            </a:r>
          </a:p>
          <a:p>
            <a:pPr algn="ctr"/>
            <a:r>
              <a:rPr lang="ru-RU" sz="1400" i="1" dirty="0">
                <a:latin typeface="Arial" pitchFamily="34" charset="0"/>
                <a:cs typeface="Arial" pitchFamily="34" charset="0"/>
              </a:rPr>
              <a:t>(в процентах к общему объему импорта)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44D4A8C3-EEEE-4D92-B5DD-E42934B48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2149950"/>
              </p:ext>
            </p:extLst>
          </p:nvPr>
        </p:nvGraphicFramePr>
        <p:xfrm>
          <a:off x="4260715" y="1312540"/>
          <a:ext cx="4649821" cy="512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75DF0A5-E653-41E0-AC27-418905FD6F76}"/>
              </a:ext>
            </a:extLst>
          </p:cNvPr>
          <p:cNvSpPr/>
          <p:nvPr/>
        </p:nvSpPr>
        <p:spPr>
          <a:xfrm>
            <a:off x="373624" y="160096"/>
            <a:ext cx="428592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Удельный вес отдельных стран </a:t>
            </a:r>
          </a:p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в экспорте услуг в 2021 году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   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400" i="1" dirty="0">
                <a:latin typeface="Arial" pitchFamily="34" charset="0"/>
                <a:cs typeface="Arial" pitchFamily="34" charset="0"/>
              </a:rPr>
              <a:t>       (в процентах к общему объему экспорта)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66031FEA-6B50-460B-A0A2-F39AA71D99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3768712"/>
              </p:ext>
            </p:extLst>
          </p:nvPr>
        </p:nvGraphicFramePr>
        <p:xfrm>
          <a:off x="274370" y="1412876"/>
          <a:ext cx="3917232" cy="4567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50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7038" y="244511"/>
            <a:ext cx="4304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основных видов услуг в 2021 году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долларов США)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7F13E3B4-6777-4F51-811A-020E2E777C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380565"/>
              </p:ext>
            </p:extLst>
          </p:nvPr>
        </p:nvGraphicFramePr>
        <p:xfrm>
          <a:off x="133519" y="977336"/>
          <a:ext cx="4304962" cy="474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D44FC63-D88B-4810-A7B3-3CD465706A80}"/>
              </a:ext>
            </a:extLst>
          </p:cNvPr>
          <p:cNvSpPr/>
          <p:nvPr/>
        </p:nvSpPr>
        <p:spPr>
          <a:xfrm>
            <a:off x="4572000" y="262097"/>
            <a:ext cx="42135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Импорт основных видов услуг в 2021 году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долларов США)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B0E16EDF-6F64-4825-8714-C3E740B92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698422"/>
              </p:ext>
            </p:extLst>
          </p:nvPr>
        </p:nvGraphicFramePr>
        <p:xfrm>
          <a:off x="4478486" y="947737"/>
          <a:ext cx="440055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4482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3680" y="6391419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9258" y="1960520"/>
            <a:ext cx="557582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Вас за внимание!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1466</TotalTime>
  <Words>813</Words>
  <Application>Microsoft Office PowerPoint</Application>
  <PresentationFormat>Экран (4:3)</PresentationFormat>
  <Paragraphs>374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Базис</vt:lpstr>
      <vt:lpstr>Презентация PowerPoint</vt:lpstr>
      <vt:lpstr>Объемы внешней и взаимной торговли товарами  (млн. долларов)</vt:lpstr>
      <vt:lpstr>Динамика  внешней  торговли  товарами за период 2017-2021гг.    (млн. долларов) </vt:lpstr>
      <vt:lpstr>Презентация PowerPoint</vt:lpstr>
      <vt:lpstr>Основные показатели внешней и взаимной  торговли товарами в 2021 году (млн. долларов США) </vt:lpstr>
      <vt:lpstr>Удельный вес отдельных стран в общем объеме экспортных поставок Кыргызской Республики в 2021 году (в процентах к общему объему экспорта) </vt:lpstr>
      <vt:lpstr>Удельный вес отдельных стран в общем объеме импортных поступлений в Кыргызскую Республику в 2021 году     (в процентах к общему объему импорта)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Evropa</cp:lastModifiedBy>
  <cp:revision>90</cp:revision>
  <cp:lastPrinted>2022-10-26T10:23:15Z</cp:lastPrinted>
  <dcterms:created xsi:type="dcterms:W3CDTF">2018-10-19T10:18:22Z</dcterms:created>
  <dcterms:modified xsi:type="dcterms:W3CDTF">2022-10-27T02:53:16Z</dcterms:modified>
</cp:coreProperties>
</file>