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72" r:id="rId3"/>
  </p:sldMasterIdLst>
  <p:notesMasterIdLst>
    <p:notesMasterId r:id="rId17"/>
  </p:notesMasterIdLst>
  <p:handoutMasterIdLst>
    <p:handoutMasterId r:id="rId18"/>
  </p:handoutMasterIdLst>
  <p:sldIdLst>
    <p:sldId id="256" r:id="rId4"/>
    <p:sldId id="294" r:id="rId5"/>
    <p:sldId id="290" r:id="rId6"/>
    <p:sldId id="291" r:id="rId7"/>
    <p:sldId id="282" r:id="rId8"/>
    <p:sldId id="283" r:id="rId9"/>
    <p:sldId id="298" r:id="rId10"/>
    <p:sldId id="261" r:id="rId11"/>
    <p:sldId id="277" r:id="rId12"/>
    <p:sldId id="296" r:id="rId13"/>
    <p:sldId id="293" r:id="rId14"/>
    <p:sldId id="292" r:id="rId15"/>
    <p:sldId id="295" r:id="rId1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B59F5CA-7518-4F79-A733-5651CE1B472A}">
          <p14:sldIdLst>
            <p14:sldId id="256"/>
            <p14:sldId id="294"/>
            <p14:sldId id="290"/>
            <p14:sldId id="291"/>
            <p14:sldId id="282"/>
            <p14:sldId id="283"/>
            <p14:sldId id="298"/>
            <p14:sldId id="261"/>
            <p14:sldId id="277"/>
            <p14:sldId id="296"/>
            <p14:sldId id="293"/>
            <p14:sldId id="292"/>
          </p14:sldIdLst>
        </p14:section>
        <p14:section name="Раздел без заголовка" id="{89F51D38-602B-493E-B740-9741BC91FA20}">
          <p14:sldIdLst>
            <p14:sldId id="29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B15"/>
    <a:srgbClr val="A6C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81" autoAdjust="0"/>
    <p:restoredTop sz="94159" autoAdjust="0"/>
  </p:normalViewPr>
  <p:slideViewPr>
    <p:cSldViewPr>
      <p:cViewPr>
        <p:scale>
          <a:sx n="82" d="100"/>
          <a:sy n="82" d="100"/>
        </p:scale>
        <p:origin x="528" y="16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4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3;&#1086;&#1090;&#1086;&#1074;&#1099;&#1077;\&#1057;&#1073;&#1086;&#1088;&#1085;&#1080;&#1082;%20_&#1057;&#1055;%20&#1042;&#1069;&#1044;%202015\&#1057;&#1055;%20&#1074;&#1085;&#1077;&#1096;2014-2015%20&#1040;&#1081;&#1078;&#1072;&#1088;&#1072;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    </a:t>
            </a:r>
            <a:r>
              <a:rPr lang="ru-RU" sz="24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Число совместных предприятий </a:t>
            </a:r>
            <a:r>
              <a:rPr lang="ru-RU" sz="2400" b="1" kern="120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 </a:t>
            </a:r>
            <a:r>
              <a:rPr lang="ru-RU" sz="24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видам     экономической </a:t>
            </a:r>
            <a:r>
              <a:rPr lang="ru-RU" sz="2400" b="1" kern="120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деятельности </a:t>
            </a:r>
            <a:r>
              <a:rPr lang="ru-RU" sz="24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 2015г.                                                                                                                               </a:t>
            </a:r>
            <a:r>
              <a:rPr lang="en-US" sz="24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     </a:t>
            </a:r>
            <a:r>
              <a:rPr lang="ru-RU" sz="24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</a:t>
            </a:r>
            <a:r>
              <a:rPr lang="ru-RU" sz="2000" b="1" kern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(в процентах к общему количест</a:t>
            </a:r>
            <a:endParaRPr lang="ru-RU" sz="2000" b="1" kern="1200" dirty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c:rich>
      </c:tx>
      <c:layout>
        <c:manualLayout>
          <c:xMode val="edge"/>
          <c:yMode val="edge"/>
          <c:x val="0.13613396762904637"/>
          <c:y val="5.59194149860509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903663604549431E-2"/>
          <c:y val="0.16694029509012859"/>
          <c:w val="0.44405960192475941"/>
          <c:h val="0.5959572758057092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предприятий по видам  экономической деятельности </c:v>
                </c:pt>
              </c:strCache>
            </c:strRef>
          </c:tx>
          <c:explosion val="22"/>
          <c:dLbls>
            <c:dLbl>
              <c:idx val="0"/>
              <c:layout>
                <c:manualLayout>
                  <c:x val="-8.1839566929133856E-2"/>
                  <c:y val="8.8916126161245168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G                                                   33,4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095034995625493E-2"/>
                  <c:y val="-9.083734700682892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C                                                   15,9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="1" dirty="0" smtClean="0"/>
                      <a:t>M                              10,5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 dirty="0" smtClean="0"/>
                      <a:t>F</a:t>
                    </a:r>
                    <a:r>
                      <a:rPr lang="ru-RU" sz="1400" b="1" dirty="0" smtClean="0"/>
                      <a:t>         </a:t>
                    </a:r>
                    <a:r>
                      <a:rPr lang="en-US" sz="1400" b="1" dirty="0" smtClean="0"/>
                      <a:t>    </a:t>
                    </a:r>
                    <a:r>
                      <a:rPr lang="ru-RU" sz="1400" b="1" dirty="0" smtClean="0"/>
                      <a:t>           </a:t>
                    </a:r>
                    <a:r>
                      <a:rPr lang="en-US" sz="1400" b="1" dirty="0" smtClean="0"/>
                      <a:t> 7,5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b="1" dirty="0" smtClean="0"/>
                      <a:t>H </a:t>
                    </a:r>
                    <a:r>
                      <a:rPr lang="ru-RU" sz="1400" b="1" dirty="0" smtClean="0"/>
                      <a:t>          </a:t>
                    </a:r>
                    <a:r>
                      <a:rPr lang="en-US" sz="1400" b="1" dirty="0" smtClean="0"/>
                      <a:t>                 </a:t>
                    </a:r>
                    <a:r>
                      <a:rPr lang="ru-RU" sz="1400" b="1" dirty="0" smtClean="0"/>
                      <a:t>   </a:t>
                    </a:r>
                    <a:r>
                      <a:rPr lang="en-US" sz="1400" b="1" dirty="0" smtClean="0"/>
                      <a:t>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6204177602799651E-2"/>
                  <c:y val="-7.2577823387407359E-4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26,8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9745009938223871E-2"/>
                  <c:y val="1.4280035941519453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J</a:t>
                    </a:r>
                    <a:r>
                      <a:rPr lang="ru-RU" sz="1400" b="1" dirty="0" smtClean="0"/>
                      <a:t>                                                     </a:t>
                    </a:r>
                    <a:r>
                      <a:rPr lang="en-US" sz="1400" b="1" dirty="0" smtClean="0"/>
                      <a:t> 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9935476815398073E-2"/>
                  <c:y val="4.801599089790435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smtClean="0"/>
                      <a:t>N</a:t>
                    </a:r>
                    <a:r>
                      <a:rPr lang="en-US" sz="1400" b="1" baseline="0" smtClean="0"/>
                      <a:t>                                                      </a:t>
                    </a:r>
                    <a:r>
                      <a:rPr lang="en-US" sz="1400" b="1" smtClean="0"/>
                      <a:t>4,0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5748521035985694E-2"/>
                  <c:y val="4.521696473308383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B</a:t>
                    </a:r>
                    <a:r>
                      <a:rPr lang="en-US" sz="1400" b="1" baseline="0" dirty="0" smtClean="0"/>
                      <a:t>                                                     </a:t>
                    </a:r>
                    <a:r>
                      <a:rPr lang="en-US" sz="1400" b="1" dirty="0" smtClean="0"/>
                      <a:t>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G. Оптовая и розничная торговля; ремонт автомобилей и мотоциклов   </c:v>
                </c:pt>
                <c:pt idx="1">
                  <c:v>C. Обрабатывающие производства </c:v>
                </c:pt>
                <c:pt idx="2">
                  <c:v>M. Профессиональная, научная и техническая  деятельность</c:v>
                </c:pt>
                <c:pt idx="3">
                  <c:v>F. Строительство </c:v>
                </c:pt>
                <c:pt idx="4">
                  <c:v>H. Транспортная деятельность и хранение грузов</c:v>
                </c:pt>
                <c:pt idx="5">
                  <c:v>Другие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33.4</c:v>
                </c:pt>
                <c:pt idx="1">
                  <c:v>15.9</c:v>
                </c:pt>
                <c:pt idx="2">
                  <c:v>10.5</c:v>
                </c:pt>
                <c:pt idx="3">
                  <c:v>7.5</c:v>
                </c:pt>
                <c:pt idx="4">
                  <c:v>5.9</c:v>
                </c:pt>
                <c:pt idx="5">
                  <c:v>26.8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6"/>
      </c:pieChart>
      <c:spPr>
        <a:noFill/>
      </c:spPr>
    </c:plotArea>
    <c:legend>
      <c:legendPos val="r"/>
      <c:layout>
        <c:manualLayout>
          <c:xMode val="edge"/>
          <c:yMode val="edge"/>
          <c:x val="0.57574190726159236"/>
          <c:y val="0.1669446981936708"/>
          <c:w val="0.42133584864391954"/>
          <c:h val="0.55930231943752995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7102843333491"/>
          <c:y val="3.4688202281602763E-2"/>
          <c:w val="0.40162401574803153"/>
          <c:h val="0.6744350645630006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Численность работников предприятий по видам экономической деятельности</c:v>
                </c:pt>
              </c:strCache>
            </c:strRef>
          </c:tx>
          <c:explosion val="1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 dirty="0" smtClean="0"/>
                      <a:t>G </a:t>
                    </a:r>
                    <a:r>
                      <a:rPr lang="ru-RU" sz="1400" b="1" dirty="0" smtClean="0"/>
                      <a:t>                                              </a:t>
                    </a:r>
                    <a:r>
                      <a:rPr lang="en-US" sz="1400" b="1" dirty="0" smtClean="0"/>
                      <a:t>20,1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9345302685106325E-2"/>
                  <c:y val="2.092535448418926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C </a:t>
                    </a:r>
                    <a:r>
                      <a:rPr lang="ru-RU" sz="1400" b="1" dirty="0" smtClean="0"/>
                      <a:t>                                                  </a:t>
                    </a:r>
                    <a:r>
                      <a:rPr lang="en-US" sz="1400" b="1" dirty="0" smtClean="0"/>
                      <a:t>29,2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407262021589794E-2"/>
                  <c:y val="-0.15165709533266455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 D</a:t>
                    </a:r>
                    <a:r>
                      <a:rPr lang="en-US" sz="1400" b="1" baseline="0" dirty="0" smtClean="0"/>
                      <a:t> </a:t>
                    </a:r>
                    <a:r>
                      <a:rPr lang="ru-RU" sz="1400" b="1" baseline="0" dirty="0" smtClean="0"/>
                      <a:t>                                               </a:t>
                    </a:r>
                    <a:r>
                      <a:rPr lang="en-US" sz="1400" b="1" dirty="0" smtClean="0"/>
                      <a:t>18,2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487127831120602E-2"/>
                  <c:y val="-0.1041066331454457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 B</a:t>
                    </a:r>
                    <a:r>
                      <a:rPr lang="en-US" sz="1400" b="1" baseline="0" dirty="0" smtClean="0"/>
                      <a:t> </a:t>
                    </a:r>
                    <a:r>
                      <a:rPr lang="ru-RU" sz="1400" b="1" baseline="0" dirty="0" smtClean="0"/>
                      <a:t>                                         </a:t>
                    </a:r>
                    <a:r>
                      <a:rPr lang="en-US" sz="1400" b="1" dirty="0" smtClean="0"/>
                      <a:t>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4.6174988003268296E-2"/>
                  <c:y val="-3.416414962588085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 </a:t>
                    </a:r>
                    <a:r>
                      <a:rPr lang="ru-RU" sz="1400" b="1" dirty="0" smtClean="0"/>
                      <a:t>5,5</a:t>
                    </a:r>
                    <a:r>
                      <a:rPr lang="en-US" sz="1400" b="1" dirty="0" smtClean="0"/>
                      <a:t> </a:t>
                    </a:r>
                    <a:r>
                      <a:rPr lang="ru-RU" sz="1400" b="1" dirty="0" smtClean="0"/>
                      <a:t>                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118737381815981E-2"/>
                  <c:y val="-2.809126411028790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M </a:t>
                    </a:r>
                    <a:r>
                      <a:rPr lang="ru-RU" sz="1400" b="1" dirty="0" smtClean="0"/>
                      <a:t>                                   </a:t>
                    </a:r>
                    <a:r>
                      <a:rPr lang="en-US" sz="1400" b="1" dirty="0" smtClean="0"/>
                      <a:t>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3082208954965787E-2"/>
                  <c:y val="4.0724846493407144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 </a:t>
                    </a:r>
                  </a:p>
                  <a:p>
                    <a:r>
                      <a:rPr lang="ru-RU" sz="1400" b="1" dirty="0" smtClean="0"/>
                      <a:t>15,1</a:t>
                    </a:r>
                    <a:r>
                      <a:rPr lang="en-US" sz="1400" b="1" dirty="0" smtClean="0"/>
                      <a:t> </a:t>
                    </a:r>
                    <a:r>
                      <a:rPr lang="ru-RU" sz="1400" b="1" dirty="0" smtClean="0"/>
                      <a:t>                                                       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9343530195017166E-2"/>
                  <c:y val="9.62329121401902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 I </a:t>
                    </a:r>
                    <a:r>
                      <a:rPr lang="ru-RU" sz="1400" b="1" baseline="0" dirty="0" smtClean="0"/>
                      <a:t>                                                </a:t>
                    </a:r>
                    <a:r>
                      <a:rPr lang="en-US" sz="1400" b="1" dirty="0" smtClean="0"/>
                      <a:t>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5428587051618549E-2"/>
                  <c:y val="3.081961474964790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 L </a:t>
                    </a:r>
                    <a:r>
                      <a:rPr lang="ru-RU" sz="1400" b="1" dirty="0" smtClean="0"/>
                      <a:t>                                                 </a:t>
                    </a:r>
                    <a:r>
                      <a:rPr lang="en-US" sz="1400" b="1" dirty="0" smtClean="0"/>
                      <a:t>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7"/>
                <c:pt idx="0">
                  <c:v>G.Оптовая и розничная торговля; ремонт автомобилей и мотоциклов   </c:v>
                </c:pt>
                <c:pt idx="1">
                  <c:v>C. Обрабатывающие производства </c:v>
                </c:pt>
                <c:pt idx="2">
                  <c:v>D. Обеспечение (снабжение) электроэнергией, газом, паром и кондицированным воздухом</c:v>
                </c:pt>
                <c:pt idx="3">
                  <c:v>B. Добыча полезных ископаемых</c:v>
                </c:pt>
                <c:pt idx="4">
                  <c:v>J. Информация и связь</c:v>
                </c:pt>
                <c:pt idx="5">
                  <c:v>M. Профессиональная, научная и техническая  деятельность</c:v>
                </c:pt>
                <c:pt idx="6">
                  <c:v>другие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7"/>
                <c:pt idx="0">
                  <c:v>20</c:v>
                </c:pt>
                <c:pt idx="1">
                  <c:v>30</c:v>
                </c:pt>
                <c:pt idx="2">
                  <c:v>19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15.1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6"/>
      </c:pieChart>
    </c:plotArea>
    <c:legend>
      <c:legendPos val="r"/>
      <c:layout>
        <c:manualLayout>
          <c:xMode val="edge"/>
          <c:yMode val="edge"/>
          <c:x val="0.65311050394919434"/>
          <c:y val="6.553720841914413E-3"/>
          <c:w val="0.33750000000000002"/>
          <c:h val="0.71577748996473189"/>
        </c:manualLayout>
      </c:layout>
      <c:overlay val="0"/>
      <c:txPr>
        <a:bodyPr/>
        <a:lstStyle/>
        <a:p>
          <a:pPr>
            <a:defRPr sz="1400" b="1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55404879945562"/>
          <c:y val="3.0831228624714786E-2"/>
          <c:w val="0.82031738336593352"/>
          <c:h val="0.950095591230604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-3.0866359269839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4043.0461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716049382716049E-3"/>
                  <c:y val="-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6775.8122000000003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802469135802469E-2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10989.8334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716049382716049E-3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Лист1!$E$2</c:f>
              <c:numCache>
                <c:formatCode>0.0</c:formatCode>
                <c:ptCount val="1"/>
                <c:pt idx="0">
                  <c:v>4240.8688000000002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573E-3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Лист1!$F$2</c:f>
              <c:numCache>
                <c:formatCode>0.0</c:formatCode>
                <c:ptCount val="1"/>
                <c:pt idx="0">
                  <c:v>17682.332100000003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-2.8060326608944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Лист1!$G$2</c:f>
              <c:numCache>
                <c:formatCode>0.0</c:formatCode>
                <c:ptCount val="1"/>
                <c:pt idx="0">
                  <c:v>30092.500800000002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2592592592592587E-3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Лист1!$H$2</c:f>
              <c:numCache>
                <c:formatCode>0.0</c:formatCode>
                <c:ptCount val="1"/>
                <c:pt idx="0">
                  <c:v>3310.5686000000001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1728395061728392E-3"/>
                  <c:y val="-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Лист1!$I$2</c:f>
              <c:numCache>
                <c:formatCode>0.0</c:formatCode>
                <c:ptCount val="1"/>
                <c:pt idx="0">
                  <c:v>18393.309499999999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45679012345678E-2"/>
                  <c:y val="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Лист1!$J$2</c:f>
              <c:numCache>
                <c:formatCode>0.0</c:formatCode>
                <c:ptCount val="1"/>
                <c:pt idx="0">
                  <c:v>-7441.1252999999997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2530864197530867E-2"/>
                  <c:y val="5.0508808843554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Лист1!$K$2</c:f>
              <c:numCache>
                <c:formatCode>0.0</c:formatCode>
                <c:ptCount val="1"/>
                <c:pt idx="0">
                  <c:v>-31660.173699999999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30"/>
        <c:shape val="cylinder"/>
        <c:axId val="94178304"/>
        <c:axId val="94204672"/>
        <c:axId val="0"/>
      </c:bar3DChart>
      <c:catAx>
        <c:axId val="94178304"/>
        <c:scaling>
          <c:orientation val="minMax"/>
        </c:scaling>
        <c:delete val="1"/>
        <c:axPos val="b"/>
        <c:majorTickMark val="out"/>
        <c:minorTickMark val="none"/>
        <c:tickLblPos val="nextTo"/>
        <c:crossAx val="94204672"/>
        <c:crosses val="autoZero"/>
        <c:auto val="1"/>
        <c:lblAlgn val="ctr"/>
        <c:lblOffset val="100"/>
        <c:noMultiLvlLbl val="0"/>
      </c:catAx>
      <c:valAx>
        <c:axId val="9420467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941783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8105620138727571"/>
          <c:y val="0.89857724141762019"/>
          <c:w val="0.71983696536524"/>
          <c:h val="8.3785829352294186E-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75895065157368E-2"/>
          <c:y val="2.9969544148444487E-2"/>
          <c:w val="0.74587516916278951"/>
          <c:h val="0.83642706365959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убыточные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#,##0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32.211910286156225</c:v>
                </c:pt>
                <c:pt idx="1">
                  <c:v>42.3</c:v>
                </c:pt>
                <c:pt idx="2">
                  <c:v>37.4</c:v>
                </c:pt>
                <c:pt idx="3">
                  <c:v>37.9</c:v>
                </c:pt>
                <c:pt idx="4">
                  <c:v>42.4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прибыльные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#,##0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34.5</c:v>
                </c:pt>
                <c:pt idx="1">
                  <c:v>33.799999999999997</c:v>
                </c:pt>
                <c:pt idx="2">
                  <c:v>32.4</c:v>
                </c:pt>
                <c:pt idx="3">
                  <c:v>29.3</c:v>
                </c:pt>
                <c:pt idx="4">
                  <c:v>25.4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825664"/>
        <c:axId val="93827456"/>
      </c:barChart>
      <c:catAx>
        <c:axId val="9382566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60" b="1" baseline="0"/>
            </a:pPr>
            <a:endParaRPr lang="ru-RU"/>
          </a:p>
        </c:txPr>
        <c:crossAx val="93827456"/>
        <c:crosses val="autoZero"/>
        <c:auto val="1"/>
        <c:lblAlgn val="ctr"/>
        <c:lblOffset val="100"/>
        <c:noMultiLvlLbl val="0"/>
      </c:catAx>
      <c:valAx>
        <c:axId val="93827456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938256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45561433241626"/>
          <c:y val="3.9658111580675746E-2"/>
          <c:w val="0.36575617283950618"/>
          <c:h val="0.665057800958602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explosion val="25"/>
          <c:dPt>
            <c:idx val="1"/>
            <c:bubble3D val="0"/>
            <c:explosion val="11"/>
          </c:dPt>
          <c:dLbls>
            <c:dLbl>
              <c:idx val="3"/>
              <c:layout>
                <c:manualLayout>
                  <c:x val="4.3776524909943666E-2"/>
                  <c:y val="7.295365450014932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6463584477644847E-2"/>
                  <c:y val="2.5750746309573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2291671291740081E-3"/>
                  <c:y val="-3.2315673438881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5.8396222484276297E-2"/>
                  <c:y val="1.82144263912956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Иссык-Кульская область </c:v>
                </c:pt>
                <c:pt idx="1">
                  <c:v>Баткенская область</c:v>
                </c:pt>
                <c:pt idx="2">
                  <c:v>г.Бишкек</c:v>
                </c:pt>
                <c:pt idx="3">
                  <c:v>Ошская область</c:v>
                </c:pt>
                <c:pt idx="4">
                  <c:v>Джалал-Абадская область</c:v>
                </c:pt>
                <c:pt idx="5">
                  <c:v>Чуйская область</c:v>
                </c:pt>
                <c:pt idx="6">
                  <c:v>Нарынская область</c:v>
                </c:pt>
                <c:pt idx="7">
                  <c:v>г.Ош.</c:v>
                </c:pt>
                <c:pt idx="8">
                  <c:v>Таласская область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57.7</c:v>
                </c:pt>
                <c:pt idx="1">
                  <c:v>3.9</c:v>
                </c:pt>
                <c:pt idx="2">
                  <c:v>20.3</c:v>
                </c:pt>
                <c:pt idx="3">
                  <c:v>1.4</c:v>
                </c:pt>
                <c:pt idx="4">
                  <c:v>3.9</c:v>
                </c:pt>
                <c:pt idx="5">
                  <c:v>12.2</c:v>
                </c:pt>
                <c:pt idx="6">
                  <c:v>0.3</c:v>
                </c:pt>
                <c:pt idx="7">
                  <c:v>0.3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1"/>
      </c:pieChart>
    </c:plotArea>
    <c:legend>
      <c:legendPos val="r"/>
      <c:layout>
        <c:manualLayout>
          <c:xMode val="edge"/>
          <c:yMode val="edge"/>
          <c:x val="0.58692012105425651"/>
          <c:y val="5.2855959727418453E-2"/>
          <c:w val="0.31307986800960935"/>
          <c:h val="0.5973576889725095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/>
              <a:t>Импорт</a:t>
            </a:r>
          </a:p>
        </c:rich>
      </c:tx>
      <c:layout>
        <c:manualLayout>
          <c:xMode val="edge"/>
          <c:yMode val="edge"/>
          <c:x val="0.40381789710842514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0137793347309239"/>
          <c:y val="0.2778139234529497"/>
          <c:w val="0.41403795162174462"/>
          <c:h val="0.51214240084435059"/>
        </c:manualLayout>
      </c:layout>
      <c:pieChart>
        <c:varyColors val="1"/>
        <c:ser>
          <c:idx val="0"/>
          <c:order val="0"/>
          <c:tx>
            <c:strRef>
              <c:f>данные!$F$19</c:f>
              <c:strCache>
                <c:ptCount val="1"/>
                <c:pt idx="0">
                  <c:v>2015</c:v>
                </c:pt>
              </c:strCache>
            </c:strRef>
          </c:tx>
          <c:spPr>
            <a:ln cap="sq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c:spPr>
          <c:explosion val="17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explosion val="25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7.1893692328107134E-2"/>
                  <c:y val="-3.984090362298197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Казахстан
16,8%</a:t>
                    </a:r>
                    <a:endParaRPr lang="ru-RU" dirty="0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184800138820837E-2"/>
                  <c:y val="-2.4677804313858402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США
4,9%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915760758615059E-2"/>
                  <c:y val="-7.460804857716688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Россия
34,9%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697508370080026E-2"/>
                  <c:y val="5.2395810226862849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Китай
22,7%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692763198187163E-2"/>
                  <c:y val="4.9017808450033909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Узбекистан
1,1%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5824516678915563E-2"/>
                  <c:y val="-0.11200177757960167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Турция
2,8%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8588633533398667E-2"/>
                  <c:y val="-3.7952975963265335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Другие страны
16,8%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bestFit"/>
            <c:showLegendKey val="1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данные!$A$20:$A$26</c:f>
              <c:strCache>
                <c:ptCount val="7"/>
                <c:pt idx="0">
                  <c:v>Казакстан </c:v>
                </c:pt>
                <c:pt idx="1">
                  <c:v>АКШ</c:v>
                </c:pt>
                <c:pt idx="2">
                  <c:v>Россия</c:v>
                </c:pt>
                <c:pt idx="3">
                  <c:v>Кытай</c:v>
                </c:pt>
                <c:pt idx="4">
                  <c:v>Јзбекстан</c:v>
                </c:pt>
                <c:pt idx="5">
                  <c:v>Тіркия</c:v>
                </c:pt>
                <c:pt idx="6">
                  <c:v>Башка ¼лк¼л¼р</c:v>
                </c:pt>
              </c:strCache>
            </c:strRef>
          </c:cat>
          <c:val>
            <c:numRef>
              <c:f>данные!$F$20:$F$26</c:f>
              <c:numCache>
                <c:formatCode>0.0</c:formatCode>
                <c:ptCount val="7"/>
                <c:pt idx="0">
                  <c:v>16.8</c:v>
                </c:pt>
                <c:pt idx="1">
                  <c:v>4.9000000000000004</c:v>
                </c:pt>
                <c:pt idx="2">
                  <c:v>34.9</c:v>
                </c:pt>
                <c:pt idx="3">
                  <c:v>22.7</c:v>
                </c:pt>
                <c:pt idx="4">
                  <c:v>1.1000000000000001</c:v>
                </c:pt>
                <c:pt idx="5">
                  <c:v>2.8</c:v>
                </c:pt>
                <c:pt idx="6" formatCode="#,##0.0">
                  <c:v>16.8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ln>
      <a:solidFill>
        <a:schemeClr val="accent3">
          <a:lumMod val="60000"/>
          <a:lumOff val="40000"/>
        </a:scheme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Экспорт</a:t>
            </a:r>
          </a:p>
        </c:rich>
      </c:tx>
      <c:layout>
        <c:manualLayout>
          <c:xMode val="edge"/>
          <c:yMode val="edge"/>
          <c:x val="0.38695033039569238"/>
          <c:y val="2.930382772785371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0933413889098682"/>
          <c:y val="0.2973977695167288"/>
          <c:w val="0.37866765278034581"/>
          <c:h val="0.52788104089219334"/>
        </c:manualLayout>
      </c:layout>
      <c:pieChart>
        <c:varyColors val="1"/>
        <c:ser>
          <c:idx val="0"/>
          <c:order val="0"/>
          <c:spPr>
            <a:ln>
              <a:solidFill>
                <a:srgbClr val="EEECE1">
                  <a:lumMod val="75000"/>
                </a:srgbClr>
              </a:solidFill>
            </a:ln>
          </c:spPr>
          <c:explosion val="2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6.6132748892526266E-2"/>
                  <c:y val="-5.3979552194964801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Казахстан
20,9%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/>
                      <a:t>США
0,1%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443603052728144E-2"/>
                  <c:y val="3.8629106379753073E-3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Россия
7,9%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/>
                      <a:t>Китай
4,1%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93040612217181E-2"/>
                  <c:y val="1.7439191942162466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Узбекистан
19,4%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98225896122649E-2"/>
                  <c:y val="-4.7448762045538533E-3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Турция
15,5%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7897498291035822E-2"/>
                  <c:y val="-2.1902839762358225E-2"/>
                </c:manualLayout>
              </c:layout>
              <c:tx>
                <c:rich>
                  <a:bodyPr/>
                  <a:lstStyle/>
                  <a:p>
                    <a:r>
                      <a:rPr lang="ru-RU" b="1"/>
                      <a:t>Другие страны
32,1%</a:t>
                    </a:r>
                    <a:endParaRPr lang="ru-RU"/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outEnd"/>
            <c:showLegendKey val="1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данные!$A$11:$A$17</c:f>
              <c:strCache>
                <c:ptCount val="7"/>
                <c:pt idx="0">
                  <c:v>Казакстан </c:v>
                </c:pt>
                <c:pt idx="1">
                  <c:v>АКШ</c:v>
                </c:pt>
                <c:pt idx="2">
                  <c:v>Россия</c:v>
                </c:pt>
                <c:pt idx="3">
                  <c:v>Кытай</c:v>
                </c:pt>
                <c:pt idx="4">
                  <c:v>Јзбекстан</c:v>
                </c:pt>
                <c:pt idx="5">
                  <c:v>Тіркия</c:v>
                </c:pt>
                <c:pt idx="6">
                  <c:v>Башка ¼лк¼л¼р</c:v>
                </c:pt>
              </c:strCache>
            </c:strRef>
          </c:cat>
          <c:val>
            <c:numRef>
              <c:f>данные!$F$11:$F$17</c:f>
              <c:numCache>
                <c:formatCode>0.0</c:formatCode>
                <c:ptCount val="7"/>
                <c:pt idx="0">
                  <c:v>20.9</c:v>
                </c:pt>
                <c:pt idx="1">
                  <c:v>0.1</c:v>
                </c:pt>
                <c:pt idx="2">
                  <c:v>7.9</c:v>
                </c:pt>
                <c:pt idx="3">
                  <c:v>4.0999999999999996</c:v>
                </c:pt>
                <c:pt idx="4">
                  <c:v>19.399999999999999</c:v>
                </c:pt>
                <c:pt idx="5">
                  <c:v>15.5</c:v>
                </c:pt>
                <c:pt idx="6" formatCode="#,##0.0">
                  <c:v>32.1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ln>
      <a:solidFill>
        <a:srgbClr val="9BBB59">
          <a:lumMod val="60000"/>
          <a:lumOff val="40000"/>
        </a:srgb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166268322120104"/>
          <c:y val="5.0997837918598993E-2"/>
          <c:w val="0.84491430304041815"/>
          <c:h val="0.793792433689497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данные!$A$4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EEECE1">
                  <a:lumMod val="75000"/>
                </a:srgb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данные!$B$2:$G$3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данные!$B$4:$G$4</c:f>
              <c:numCache>
                <c:formatCode>0.0</c:formatCode>
                <c:ptCount val="5"/>
                <c:pt idx="0">
                  <c:v>468.44375099999996</c:v>
                </c:pt>
                <c:pt idx="1">
                  <c:v>589.770264</c:v>
                </c:pt>
                <c:pt idx="2">
                  <c:v>519.70000000000005</c:v>
                </c:pt>
                <c:pt idx="3">
                  <c:v>438</c:v>
                </c:pt>
                <c:pt idx="4">
                  <c:v>326</c:v>
                </c:pt>
              </c:numCache>
            </c:numRef>
          </c:val>
        </c:ser>
        <c:ser>
          <c:idx val="1"/>
          <c:order val="1"/>
          <c:tx>
            <c:strRef>
              <c:f>данные!$A$5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rgbClr val="EEECE1">
                  <a:lumMod val="75000"/>
                </a:srgb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данные!$B$2:$G$3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данные!$B$5:$G$5</c:f>
              <c:numCache>
                <c:formatCode>0.0</c:formatCode>
                <c:ptCount val="5"/>
                <c:pt idx="0">
                  <c:v>1833.219425</c:v>
                </c:pt>
                <c:pt idx="1">
                  <c:v>2297.2333390000003</c:v>
                </c:pt>
                <c:pt idx="2">
                  <c:v>2394</c:v>
                </c:pt>
                <c:pt idx="3">
                  <c:v>2209.1999999999998</c:v>
                </c:pt>
                <c:pt idx="4">
                  <c:v>1710.5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275840"/>
        <c:axId val="134277376"/>
      </c:barChart>
      <c:lineChart>
        <c:grouping val="stacked"/>
        <c:varyColors val="0"/>
        <c:ser>
          <c:idx val="2"/>
          <c:order val="2"/>
          <c:tx>
            <c:strRef>
              <c:f>данные!$A$6</c:f>
              <c:strCache>
                <c:ptCount val="1"/>
                <c:pt idx="0">
                  <c:v>Сальдо </c:v>
                </c:pt>
              </c:strCache>
            </c:strRef>
          </c:tx>
          <c:spPr>
            <a:ln>
              <a:solidFill>
                <a:srgbClr val="1F497D">
                  <a:lumMod val="75000"/>
                </a:srgbClr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rgbClr val="1F497D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4.9658597144630875E-2"/>
                  <c:y val="5.5063913470993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897579143389203E-2"/>
                  <c:y val="-2.7532266431297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2141527001862177E-2"/>
                  <c:y val="6.29301868239921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2141527001862087E-2"/>
                  <c:y val="-5.1130776794493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107386716325391E-2"/>
                  <c:y val="5.899705014749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данные!$B$2:$G$3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данные!$B$6:$G$6</c:f>
              <c:numCache>
                <c:formatCode>0.0</c:formatCode>
                <c:ptCount val="5"/>
                <c:pt idx="0">
                  <c:v>-1364.775674</c:v>
                </c:pt>
                <c:pt idx="1">
                  <c:v>-1707.4630750000003</c:v>
                </c:pt>
                <c:pt idx="2">
                  <c:v>-1874.3</c:v>
                </c:pt>
                <c:pt idx="3">
                  <c:v>-1771.2</c:v>
                </c:pt>
                <c:pt idx="4">
                  <c:v>-1384.5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275840"/>
        <c:axId val="134277376"/>
      </c:lineChart>
      <c:dateAx>
        <c:axId val="13427584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4277376"/>
        <c:crossesAt val="0"/>
        <c:auto val="0"/>
        <c:lblOffset val="100"/>
        <c:baseTimeUnit val="days"/>
      </c:dateAx>
      <c:valAx>
        <c:axId val="134277376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 w="22225">
            <a:solidFill>
              <a:schemeClr val="tx1"/>
            </a:solidFill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4275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16161931582991"/>
          <c:y val="0.87015786124774019"/>
          <c:w val="0.61367895556493512"/>
          <c:h val="6.7039106145251437E-2"/>
        </c:manualLayout>
      </c:layout>
      <c:overlay val="0"/>
      <c:txPr>
        <a:bodyPr/>
        <a:lstStyle/>
        <a:p>
          <a:pPr>
            <a:defRPr sz="10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2015</a:t>
            </a:r>
            <a:r>
              <a:rPr lang="ru-RU" sz="1600" dirty="0" smtClean="0"/>
              <a:t>г.</a:t>
            </a:r>
            <a:endParaRPr lang="en-US" sz="1600" dirty="0"/>
          </a:p>
        </c:rich>
      </c:tx>
      <c:layout>
        <c:manualLayout>
          <c:xMode val="edge"/>
          <c:yMode val="edge"/>
          <c:x val="0.72555497540899472"/>
          <c:y val="5.7347195826537743E-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60993439766769642"/>
          <c:y val="0.13297706320994263"/>
          <c:w val="0.33068846954517311"/>
          <c:h val="0.463631005063858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explosion val="4"/>
          <c:dLbls>
            <c:dLbl>
              <c:idx val="0"/>
              <c:layout>
                <c:manualLayout>
                  <c:x val="-4.2921265934679008E-2"/>
                  <c:y val="-2.444148667791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629249601132379E-2"/>
                  <c:y val="2.5126885486704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8496035825992881E-2"/>
                  <c:y val="-4.0292531514719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Торговля автомобилями и мотоциклами, авто деталями, узлами и принадлежностями</c:v>
                </c:pt>
                <c:pt idx="1">
                  <c:v>Техническое обслуживание и ремонт автомобилей</c:v>
                </c:pt>
                <c:pt idx="2">
                  <c:v>Оптовая торговля, кроме торговли автомобилями и мотоциклами</c:v>
                </c:pt>
                <c:pt idx="3">
                  <c:v>Розничная торговля маторным топливом</c:v>
                </c:pt>
                <c:pt idx="4">
                  <c:v>Розничная торговля, кроме торговли автомобилями и мотоциклами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593.6</c:v>
                </c:pt>
                <c:pt idx="1">
                  <c:v>11.5</c:v>
                </c:pt>
                <c:pt idx="2">
                  <c:v>46642.7</c:v>
                </c:pt>
                <c:pt idx="3">
                  <c:v>26667.7</c:v>
                </c:pt>
                <c:pt idx="4">
                  <c:v>8889.2999999999993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18063646998096272"/>
          <c:y val="0.63580847083562009"/>
          <c:w val="0.73362313198814855"/>
          <c:h val="0.36406782706611818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2011</a:t>
            </a:r>
            <a:r>
              <a:rPr lang="ru-RU" sz="1800" dirty="0" smtClean="0"/>
              <a:t>г.</a:t>
            </a:r>
            <a:endParaRPr lang="en-US" sz="1800" dirty="0"/>
          </a:p>
        </c:rich>
      </c:tx>
      <c:layout>
        <c:manualLayout>
          <c:xMode val="edge"/>
          <c:yMode val="edge"/>
          <c:x val="9.375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471350496795821"/>
          <c:y val="9.561131429406701E-2"/>
          <c:w val="0.35661086102599754"/>
          <c:h val="0.5391934575492397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2011</c:v>
                </c:pt>
              </c:strCache>
            </c:strRef>
          </c:tx>
          <c:explosion val="12"/>
          <c:dPt>
            <c:idx val="2"/>
            <c:bubble3D val="0"/>
          </c:dPt>
          <c:dLbls>
            <c:dLbl>
              <c:idx val="0"/>
              <c:layout>
                <c:manualLayout>
                  <c:x val="-2.7578254107125499E-2"/>
                  <c:y val="-1.4425660835941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264605813162244E-2"/>
                  <c:y val="-3.8227512107761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Торговля автомобилями и мотоциклами, авто деталями, узлами и принадлежностями</c:v>
                </c:pt>
                <c:pt idx="1">
                  <c:v>Техническое обслуживание и ремонт автомобилей</c:v>
                </c:pt>
                <c:pt idx="2">
                  <c:v>Оптовая торговля, кроме торговли автомобилями и мотоциклами</c:v>
                </c:pt>
                <c:pt idx="3">
                  <c:v>Розничная торговля маторным топливом</c:v>
                </c:pt>
                <c:pt idx="4">
                  <c:v>Розничная торговля, кроме торговли автомобилями и мотоциклами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853.8</c:v>
                </c:pt>
                <c:pt idx="1">
                  <c:v>87.2</c:v>
                </c:pt>
                <c:pt idx="2">
                  <c:v>42117.9</c:v>
                </c:pt>
                <c:pt idx="3">
                  <c:v>6016.4</c:v>
                </c:pt>
                <c:pt idx="4">
                  <c:v>5689.5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7E9E9-BEDE-4DAD-9452-F8A36D77DFC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45E241-E29D-4C87-A1EE-319F2D5FF36A}" type="pres">
      <dgm:prSet presAssocID="{A0E7E9E9-BEDE-4DAD-9452-F8A36D77DFC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3AE89AA-0D92-4BC6-93A9-868F72A56D36}" type="presOf" srcId="{A0E7E9E9-BEDE-4DAD-9452-F8A36D77DFC3}" destId="{0445E241-E29D-4C87-A1EE-319F2D5FF36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D3699-3F61-4FFD-B2D3-DABF9EF54DA6}" type="doc">
      <dgm:prSet loTypeId="urn:microsoft.com/office/officeart/2005/8/layout/venn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88285E-8484-45A5-BFF9-E184FC44E2F1}" type="pres">
      <dgm:prSet presAssocID="{72DD3699-3F61-4FFD-B2D3-DABF9EF54DA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EA99243-B630-4FF0-B33C-C6E281FD3EB6}" type="presOf" srcId="{72DD3699-3F61-4FFD-B2D3-DABF9EF54DA6}" destId="{6788285E-8484-45A5-BFF9-E184FC44E2F1}" srcOrd="0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1.4677E-7</cdr:y>
    </cdr:from>
    <cdr:to>
      <cdr:x>0.09597</cdr:x>
      <cdr:y>0.12287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1"/>
          <a:ext cx="877543" cy="8371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0.6016</cdr:x>
      <cdr:y>0.70588</cdr:y>
    </cdr:from>
    <cdr:to>
      <cdr:x>0.9956</cdr:x>
      <cdr:y>0.99317</cdr:y>
    </cdr:to>
    <cdr:pic>
      <cdr:nvPicPr>
        <cdr:cNvPr id="3" name="Рисунок 2" descr="O25WCAKZ1JGJCA2DZ200CA6XHSAFCAV706AFCA72HCX9CAVFUS58CA4OCWVECAJR55T7CAZOEVN9CAQMA88GCAQHT6SUCA29IKBPCAUNO0V3CAMGM87XCAY5IZOLCAKIZHVLCALNUBDMCAV8P81QCAFDUS3N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5500987" y="4809422"/>
          <a:ext cx="3602760" cy="195741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0.82287</cdr:x>
      <cdr:y>0.82286</cdr:y>
    </cdr:from>
    <cdr:to>
      <cdr:x>1</cdr:x>
      <cdr:y>1</cdr:y>
    </cdr:to>
    <cdr:pic>
      <cdr:nvPicPr>
        <cdr:cNvPr id="3" name="Рисунок 2" descr="images 1.jpg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/>
        <a:srcRect xmlns:a="http://schemas.openxmlformats.org/drawingml/2006/main" t="41014"/>
        <a:stretch xmlns:a="http://schemas.openxmlformats.org/drawingml/2006/main"/>
      </cdr:blipFill>
      <cdr:spPr>
        <a:xfrm xmlns:a="http://schemas.openxmlformats.org/drawingml/2006/main">
          <a:off x="7524323" y="4599162"/>
          <a:ext cx="1619677" cy="990078"/>
        </a:xfrm>
        <a:prstGeom xmlns:a="http://schemas.openxmlformats.org/drawingml/2006/main" prst="roundRect">
          <a:avLst>
            <a:gd name="adj" fmla="val 8594"/>
          </a:avLst>
        </a:prstGeom>
        <a:solidFill xmlns:a="http://schemas.openxmlformats.org/drawingml/2006/main">
          <a:srgbClr val="FFFFFF">
            <a:shade val="85000"/>
          </a:srgbClr>
        </a:solidFill>
        <a:ln xmlns:a="http://schemas.openxmlformats.org/drawingml/2006/main">
          <a:noFill/>
        </a:ln>
        <a:effectLst xmlns:a="http://schemas.openxmlformats.org/drawingml/2006/main">
          <a:reflection blurRad="12700" stA="38000" endPos="28000" dist="5000" dir="5400000" sy="-100000" algn="bl" rotWithShape="0"/>
        </a:effectLst>
      </cdr:spPr>
    </cdr:pic>
  </cdr:relSizeAnchor>
  <cdr:relSizeAnchor xmlns:cdr="http://schemas.openxmlformats.org/drawingml/2006/chartDrawing">
    <cdr:from>
      <cdr:x>0.18609</cdr:x>
      <cdr:y>0.66141</cdr:y>
    </cdr:from>
    <cdr:to>
      <cdr:x>0.62321</cdr:x>
      <cdr:y>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721847" y="3887286"/>
          <a:ext cx="4044462" cy="198998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1F497D">
                  <a:lumMod val="50000"/>
                </a:srgbClr>
              </a:solidFill>
            </a:rPr>
            <a:t>На </a:t>
          </a:r>
          <a:r>
            <a: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предприятиях с иностранными инвестициями занято </a:t>
          </a:r>
          <a:r>
            <a: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62313 </a:t>
          </a:r>
          <a:r>
            <a: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тыс. чел, или  почти треть от общего числа занятых в реальном секторе экономики</a:t>
          </a:r>
          <a:endParaRPr kumimoji="0" lang="ru-RU" sz="1400" b="1" i="0" u="none" strike="noStrike" kern="0" cap="none" spc="0" normalizeH="0" baseline="0" noProof="0" dirty="0">
            <a:ln>
              <a:noFill/>
            </a:ln>
            <a:solidFill>
              <a:srgbClr val="1F497D">
                <a:lumMod val="50000"/>
              </a:srgbClr>
            </a:solidFill>
            <a:effectLst/>
            <a:uLnTx/>
            <a:uFillTx/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0.52853</cdr:x>
      <cdr:y>0.69957</cdr:y>
    </cdr:from>
    <cdr:to>
      <cdr:x>0.81202</cdr:x>
      <cdr:y>1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4890199" y="4111563"/>
          <a:ext cx="2622997" cy="1765709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Около 87 % занятых  на предприятиях с иностранными инвестициями – мужчины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0.74412</cdr:x>
      <cdr:y>0.70686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804246" y="4274826"/>
          <a:ext cx="2339752" cy="177281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3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kumimoji="0" lang="ky-KG" sz="1400" b="1" i="0" u="none" strike="noStrike" kern="1200" cap="none" spc="0" normalizeH="0" baseline="0" noProof="0" dirty="0" smtClean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ea typeface="+mj-ea"/>
              <a:cs typeface="+mj-cs"/>
            </a:rPr>
            <a:t>Объем оптовой и розничной торговли, ремонта автомобилей и мотоциклов с</a:t>
          </a:r>
          <a:r>
            <a:rPr kumimoji="0" lang="ky-KG" sz="1400" b="1" i="0" u="none" strike="noStrike" kern="1200" cap="none" spc="0" normalizeH="0" noProof="0" dirty="0" smtClean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ea typeface="+mj-ea"/>
              <a:cs typeface="+mj-cs"/>
            </a:rPr>
            <a:t> иностранными инвестициями составил </a:t>
          </a:r>
          <a:r>
            <a:rPr kumimoji="0" lang="ky-KG" sz="1400" b="1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rPr>
            <a:t>82804,8 млн. сомов</a:t>
          </a:r>
          <a:endParaRPr lang="ru-RU" sz="1400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972A0-B74C-487D-A4F9-1BEA01E00FE3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6D488-D509-4DB5-BE67-80A0C6FA37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532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BCA36-58B0-409D-8D4D-931C59A48F62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FB1F9-C80D-473B-919D-292AE325C8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12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0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1618" name="Picture 2" descr="http://t2.gstatic.com/images?q=tbn:ANd9GcQhJkblA7D8gX5ZstEUa4C-H9xQUqmzRCS6ew1zlgnumOsRWPzth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000231" cy="1819276"/>
          </a:xfrm>
          <a:prstGeom prst="rect">
            <a:avLst/>
          </a:prstGeom>
          <a:noFill/>
        </p:spPr>
      </p:pic>
      <p:pic>
        <p:nvPicPr>
          <p:cNvPr id="111620" name="Picture 4" descr="http://t2.gstatic.com/images?q=tbn:ANd9GcR6d9SAUnLlbX8G1WethVd4U3XoESJ8fbh_2upnxvFtkmh0hA1aQQ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57364"/>
            <a:ext cx="2000232" cy="1743076"/>
          </a:xfrm>
          <a:prstGeom prst="rect">
            <a:avLst/>
          </a:prstGeom>
          <a:noFill/>
        </p:spPr>
      </p:pic>
      <p:pic>
        <p:nvPicPr>
          <p:cNvPr id="111624" name="Picture 8" descr="http://t0.gstatic.com/images?q=tbn:ANd9GcT4UUcxlsFqHVSU5V1MGZkbjk2ZPAL_DDFue2la1fcvQfKZgHgH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643314"/>
            <a:ext cx="2000232" cy="184785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5" descr="gf dgzer yuy koulkùm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44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4"/>
            <a:endParaRPr lang="ru-RU" dirty="0" smtClean="0"/>
          </a:p>
          <a:p>
            <a:pPr lvl="4"/>
            <a:endParaRPr lang="ru-RU" dirty="0" smtClean="0"/>
          </a:p>
          <a:p>
            <a:pPr lvl="4"/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8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952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69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98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04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18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659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80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436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812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39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AE5A-D500-4AD8-88D1-D0987B4BC851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5" descr="gf dgzer yuy koulkùml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9442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96461-C71F-4692-955B-D33CD0E44A5D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6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881B4-F0A4-4D6B-AC6E-15388CB02C69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2856"/>
            <a:ext cx="7052856" cy="3024336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000" b="1" spc="300" dirty="0" smtClean="0">
                <a:solidFill>
                  <a:schemeClr val="accent2">
                    <a:lumMod val="50000"/>
                  </a:schemeClr>
                </a:solidFill>
              </a:rPr>
              <a:t>ДЕЯТЕЛЬНОСТЬ ПРЕДПРИЯТИЙ С</a:t>
            </a:r>
            <a:br>
              <a:rPr lang="ru-RU" sz="3000" b="1" spc="3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000" b="1" spc="300" dirty="0" smtClean="0">
                <a:solidFill>
                  <a:schemeClr val="accent2">
                    <a:lumMod val="50000"/>
                  </a:schemeClr>
                </a:solidFill>
              </a:rPr>
              <a:t> ИНОСТРАННЫМИ ИНВЕСТИЦИЯМИ В КЫРГЫЗСКОЙ РЕСПУБЛИКЕ В 2015г.</a:t>
            </a:r>
            <a:endParaRPr lang="ru-RU" sz="3000" b="1" spc="3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846"/>
            <a:ext cx="857256" cy="83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2836968" y="0"/>
            <a:ext cx="6307032" cy="134076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846"/>
            <a:ext cx="5972736" cy="106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059832" y="13846"/>
            <a:ext cx="6084168" cy="10646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y-KG" sz="3000" b="1" spc="300" dirty="0" smtClean="0">
                <a:solidFill>
                  <a:schemeClr val="tx2">
                    <a:lumMod val="50000"/>
                  </a:schemeClr>
                </a:solidFill>
              </a:rPr>
              <a:t>НАЦИОНАЛЬНЫЙ СТАТИСТИЧЕСКИЙ КОМИТЕТ </a:t>
            </a:r>
            <a:r>
              <a:rPr lang="ru-RU" sz="3000" b="1" spc="300" dirty="0" smtClean="0">
                <a:solidFill>
                  <a:schemeClr val="tx2">
                    <a:lumMod val="50000"/>
                  </a:schemeClr>
                </a:solidFill>
              </a:rPr>
              <a:t>КЫРГЫЗСКОЙ РЕСПУБЛИКИ</a:t>
            </a:r>
            <a:endParaRPr lang="ru-RU" sz="3000" b="1" spc="3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pPr algn="l"/>
            <a:r>
              <a:rPr lang="ru-RU" sz="2000" dirty="0"/>
              <a:t>	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Основным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юридическим документом, регламентирующим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порядок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создания, виды и условия деятельности предприятий с иностранными инвестициями, является Закон Кыргызской Республики «Об инвестициях в Кыргызской Республике» от 27 марта 2003г. №66, в котором устанавливается правовой режим иностранных инвестиций на территории Кыргызской Республики.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соответствии с данным Законом на территории республики могут создаваться и действовать предприятия: 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-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полностью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принадлежащие одному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более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иностранным                     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физическим, юридическим лицам;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-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контролируемые и управляемые одним или более иностранными  юридическими лицами посредством письменного  права реализовать большинство голосующих  права назначать большинство членов исполнительного или наблюдательного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органа;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-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менее, чем одна треть процентов акций или голосов акционеров которого находится в собственности иностранных граждан, лиц без гражданства, постоянно проживающих за границей, или юридических лиц;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-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созданные на основе международного договора Кыргызской Республики. </a:t>
            </a: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63"/>
            <a:ext cx="755576" cy="73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51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3" y="-1"/>
            <a:ext cx="8280919" cy="52973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Число действующих предприятий </a:t>
            </a:r>
            <a:r>
              <a:rPr lang="ru-RU" sz="2100" b="1" dirty="0" smtClean="0">
                <a:solidFill>
                  <a:schemeClr val="accent3">
                    <a:lumMod val="50000"/>
                  </a:schemeClr>
                </a:solidFill>
              </a:rPr>
              <a:t> по странам – партнерам в  2015г.</a:t>
            </a:r>
            <a:endParaRPr lang="en-US" sz="21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650723"/>
              </p:ext>
            </p:extLst>
          </p:nvPr>
        </p:nvGraphicFramePr>
        <p:xfrm>
          <a:off x="0" y="548680"/>
          <a:ext cx="9036497" cy="6184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99593" y="656776"/>
            <a:ext cx="3719536" cy="756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/>
              <a:t>На </a:t>
            </a:r>
            <a:r>
              <a:rPr lang="ru-RU" sz="1400" b="1" dirty="0"/>
              <a:t>территории Кыргызской Республики действовало  </a:t>
            </a:r>
            <a:r>
              <a:rPr lang="ru-RU" sz="1400" b="1" u="sng" dirty="0"/>
              <a:t>3138</a:t>
            </a:r>
            <a:r>
              <a:rPr lang="ru-RU" sz="1400" b="1" dirty="0"/>
              <a:t> совместных предприятий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91067" y="656776"/>
            <a:ext cx="3874726" cy="756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/>
              <a:t>из них </a:t>
            </a:r>
            <a:r>
              <a:rPr lang="ru-RU" sz="1400" b="1" u="sng" dirty="0"/>
              <a:t>1735</a:t>
            </a:r>
            <a:r>
              <a:rPr lang="ru-RU" sz="1400" b="1" dirty="0"/>
              <a:t>  ( 55,3 %) предприятий с </a:t>
            </a:r>
            <a:r>
              <a:rPr lang="ru-RU" sz="1400" b="1" dirty="0" smtClean="0"/>
              <a:t> полным </a:t>
            </a:r>
            <a:r>
              <a:rPr lang="ru-RU" sz="1400" b="1" dirty="0"/>
              <a:t>участием иностранного капитала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19360" y="1736920"/>
            <a:ext cx="3719536" cy="97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50" b="1" dirty="0" smtClean="0"/>
              <a:t>На долю совместных предприятий с иностранными партнерами из  стран вне СНГ пришлось около</a:t>
            </a:r>
            <a:r>
              <a:rPr lang="ru-RU" sz="1650" b="1" dirty="0"/>
              <a:t> </a:t>
            </a:r>
            <a:r>
              <a:rPr lang="ru-RU" sz="1650" b="1" dirty="0" smtClean="0"/>
              <a:t>60% </a:t>
            </a:r>
            <a:endParaRPr lang="ru-RU" sz="165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9048" y="3038795"/>
            <a:ext cx="4185054" cy="273630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500" dirty="0" smtClean="0">
                <a:solidFill>
                  <a:schemeClr val="tx1"/>
                </a:solidFill>
              </a:rPr>
              <a:t>              </a:t>
            </a:r>
          </a:p>
          <a:p>
            <a:pPr lvl="0" algn="ctr"/>
            <a:r>
              <a:rPr lang="ru-RU" sz="1500" b="1" dirty="0" smtClean="0">
                <a:solidFill>
                  <a:schemeClr val="tx1"/>
                </a:solidFill>
              </a:rPr>
              <a:t>    </a:t>
            </a:r>
          </a:p>
          <a:p>
            <a:pPr lvl="0" algn="ctr"/>
            <a:r>
              <a:rPr lang="ru-RU" sz="1500" b="1" dirty="0" smtClean="0">
                <a:solidFill>
                  <a:schemeClr val="tx1"/>
                </a:solidFill>
              </a:rPr>
              <a:t>Количество  </a:t>
            </a:r>
            <a:r>
              <a:rPr lang="ru-RU" sz="1500" b="1" dirty="0">
                <a:solidFill>
                  <a:schemeClr val="tx1"/>
                </a:solidFill>
              </a:rPr>
              <a:t>предприятий </a:t>
            </a:r>
            <a:r>
              <a:rPr lang="ru-RU" sz="1500" b="1" dirty="0" smtClean="0">
                <a:solidFill>
                  <a:schemeClr val="tx1"/>
                </a:solidFill>
              </a:rPr>
              <a:t>с партнерами из стран вне СНГ</a:t>
            </a:r>
            <a:r>
              <a:rPr lang="en-US" sz="1500" b="1" dirty="0" smtClean="0">
                <a:solidFill>
                  <a:schemeClr val="tx1"/>
                </a:solidFill>
              </a:rPr>
              <a:t>:</a:t>
            </a:r>
            <a:r>
              <a:rPr lang="ru-RU" sz="1500" b="1" dirty="0" smtClean="0">
                <a:solidFill>
                  <a:schemeClr val="tx1"/>
                </a:solidFill>
              </a:rPr>
              <a:t> </a:t>
            </a:r>
            <a:endParaRPr lang="ru-RU" sz="1500" b="1" dirty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Китай </a:t>
            </a:r>
            <a:r>
              <a:rPr lang="ru-RU" sz="1500" b="1" dirty="0">
                <a:solidFill>
                  <a:schemeClr val="tx1"/>
                </a:solidFill>
              </a:rPr>
              <a:t>– </a:t>
            </a:r>
            <a:r>
              <a:rPr lang="ru-RU" sz="1500" b="1" dirty="0" smtClean="0">
                <a:solidFill>
                  <a:schemeClr val="tx1"/>
                </a:solidFill>
              </a:rPr>
              <a:t>526</a:t>
            </a:r>
            <a:endParaRPr lang="ru-RU" sz="1500" b="1" dirty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Турция </a:t>
            </a:r>
            <a:r>
              <a:rPr lang="ru-RU" sz="1500" b="1" dirty="0">
                <a:solidFill>
                  <a:schemeClr val="tx1"/>
                </a:solidFill>
              </a:rPr>
              <a:t>– 447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Корея </a:t>
            </a:r>
            <a:r>
              <a:rPr lang="ru-RU" sz="1500" b="1" dirty="0">
                <a:solidFill>
                  <a:schemeClr val="tx1"/>
                </a:solidFill>
              </a:rPr>
              <a:t>– 164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Иран </a:t>
            </a:r>
            <a:r>
              <a:rPr lang="ru-RU" sz="1500" b="1" dirty="0">
                <a:solidFill>
                  <a:schemeClr val="tx1"/>
                </a:solidFill>
              </a:rPr>
              <a:t>– 70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США </a:t>
            </a:r>
            <a:r>
              <a:rPr lang="ru-RU" sz="1500" b="1" dirty="0">
                <a:solidFill>
                  <a:schemeClr val="tx1"/>
                </a:solidFill>
              </a:rPr>
              <a:t>– 68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Германия </a:t>
            </a:r>
            <a:r>
              <a:rPr lang="ru-RU" sz="1500" b="1" dirty="0">
                <a:solidFill>
                  <a:schemeClr val="tx1"/>
                </a:solidFill>
              </a:rPr>
              <a:t>– 61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Индия </a:t>
            </a:r>
            <a:r>
              <a:rPr lang="ru-RU" sz="1500" b="1" dirty="0">
                <a:solidFill>
                  <a:schemeClr val="tx1"/>
                </a:solidFill>
              </a:rPr>
              <a:t>– 46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 smtClean="0">
                <a:solidFill>
                  <a:schemeClr val="tx1"/>
                </a:solidFill>
              </a:rPr>
              <a:t>Британско </a:t>
            </a:r>
            <a:r>
              <a:rPr lang="ru-RU" sz="1500" b="1" dirty="0">
                <a:solidFill>
                  <a:schemeClr val="tx1"/>
                </a:solidFill>
              </a:rPr>
              <a:t>– Виргинские острова  - 45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y-KG" sz="1500" b="1" dirty="0">
                <a:solidFill>
                  <a:schemeClr val="tx1"/>
                </a:solidFill>
              </a:rPr>
              <a:t>Великобритания – 41 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500" b="1" dirty="0">
                <a:solidFill>
                  <a:schemeClr val="tx1"/>
                </a:solidFill>
              </a:rPr>
              <a:t>Кипр – 30  </a:t>
            </a:r>
            <a:r>
              <a:rPr lang="ru-RU" sz="1500" b="1" dirty="0" smtClean="0">
                <a:solidFill>
                  <a:schemeClr val="tx1"/>
                </a:solidFill>
              </a:rPr>
              <a:t> </a:t>
            </a:r>
            <a:endParaRPr lang="ru-RU" sz="1500" b="1" dirty="0">
              <a:solidFill>
                <a:schemeClr val="tx1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endParaRPr lang="ru-RU" sz="1500" dirty="0" smtClean="0"/>
          </a:p>
          <a:p>
            <a:pPr lvl="0"/>
            <a:endParaRPr lang="ru-RU" sz="15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66319" y="3282880"/>
            <a:ext cx="3932411" cy="19463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500" b="1" dirty="0" smtClean="0">
                <a:solidFill>
                  <a:schemeClr val="tx1"/>
                </a:solidFill>
              </a:rPr>
              <a:t>Количество предприятий с партнерами из  стран  СНГ </a:t>
            </a:r>
            <a:r>
              <a:rPr lang="en-US" sz="1500" b="1" dirty="0" smtClean="0">
                <a:solidFill>
                  <a:schemeClr val="tx1"/>
                </a:solidFill>
              </a:rPr>
              <a:t>:</a:t>
            </a:r>
            <a:endParaRPr lang="ky-KG" sz="1500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y-KG" sz="1500" b="1" dirty="0" smtClean="0">
                <a:solidFill>
                  <a:schemeClr val="tx1"/>
                </a:solidFill>
              </a:rPr>
              <a:t>Россия – 667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ky-KG" sz="1500" b="1" dirty="0" smtClean="0">
                <a:solidFill>
                  <a:schemeClr val="tx1"/>
                </a:solidFill>
              </a:rPr>
              <a:t>Казахстан – 454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ky-KG" sz="1500" b="1" dirty="0" smtClean="0">
                <a:solidFill>
                  <a:schemeClr val="tx1"/>
                </a:solidFill>
              </a:rPr>
              <a:t>Узбекистан – 50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ky-KG" sz="1500" b="1" dirty="0" smtClean="0">
                <a:solidFill>
                  <a:schemeClr val="tx1"/>
                </a:solidFill>
              </a:rPr>
              <a:t>Украина – 31 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22" name="Выгнутая влево стрелка 21"/>
          <p:cNvSpPr/>
          <p:nvPr/>
        </p:nvSpPr>
        <p:spPr>
          <a:xfrm>
            <a:off x="468053" y="2148976"/>
            <a:ext cx="431540" cy="989888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69" y="871126"/>
            <a:ext cx="355290" cy="28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4999259" y="1736920"/>
            <a:ext cx="3866533" cy="972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50" b="1" dirty="0">
                <a:solidFill>
                  <a:prstClr val="white"/>
                </a:solidFill>
              </a:rPr>
              <a:t>На совместные </a:t>
            </a:r>
            <a:r>
              <a:rPr lang="ru-RU" sz="1650" b="1" dirty="0" smtClean="0">
                <a:solidFill>
                  <a:prstClr val="white"/>
                </a:solidFill>
              </a:rPr>
              <a:t>предприятия с иностранными партнерами из стран       СНГ </a:t>
            </a:r>
            <a:r>
              <a:rPr lang="ru-RU" sz="1650" b="1" dirty="0">
                <a:solidFill>
                  <a:prstClr val="white"/>
                </a:solidFill>
              </a:rPr>
              <a:t>пришлось </a:t>
            </a:r>
            <a:r>
              <a:rPr lang="ru-RU" sz="1650" b="1" dirty="0" smtClean="0">
                <a:solidFill>
                  <a:prstClr val="white"/>
                </a:solidFill>
              </a:rPr>
              <a:t>более  40 %</a:t>
            </a:r>
            <a:endParaRPr lang="ru-RU" sz="1650" b="1" dirty="0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51" y="2006101"/>
            <a:ext cx="36036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Стрелка вниз 25"/>
          <p:cNvSpPr/>
          <p:nvPr/>
        </p:nvSpPr>
        <p:spPr>
          <a:xfrm>
            <a:off x="2830680" y="1467741"/>
            <a:ext cx="157834" cy="269179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Выгнутая вправо стрелка 29"/>
          <p:cNvSpPr/>
          <p:nvPr/>
        </p:nvSpPr>
        <p:spPr>
          <a:xfrm>
            <a:off x="8799234" y="2420888"/>
            <a:ext cx="344766" cy="1261403"/>
          </a:xfrm>
          <a:prstGeom prst="curvedLef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195"/>
            <a:ext cx="899592" cy="87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30" y="2780928"/>
            <a:ext cx="242590" cy="50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362" y="2708920"/>
            <a:ext cx="300470" cy="32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128" y="116632"/>
            <a:ext cx="7783671" cy="108012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</a:rPr>
              <a:t>Количество совместных предприятий  по территории в 2015г.      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(единиц)</a:t>
            </a:r>
            <a:endParaRPr lang="ru-RU" sz="2000" dirty="0"/>
          </a:p>
        </p:txBody>
      </p:sp>
      <p:pic>
        <p:nvPicPr>
          <p:cNvPr id="5" name="Объект 4" descr="14044038-map-of-kyrgyzstan-with-waving-flag-isolated-on-whit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6658" t="25000" r="1124" b="20833"/>
          <a:stretch>
            <a:fillRect/>
          </a:stretch>
        </p:blipFill>
        <p:spPr>
          <a:xfrm>
            <a:off x="5904148" y="1592796"/>
            <a:ext cx="3239852" cy="1656184"/>
          </a:xfrm>
          <a:prstGeom prst="rect">
            <a:avLst/>
          </a:prstGeom>
        </p:spPr>
      </p:pic>
      <p:sp>
        <p:nvSpPr>
          <p:cNvPr id="6" name="Прямоугольник с одним скругленным углом 5"/>
          <p:cNvSpPr/>
          <p:nvPr/>
        </p:nvSpPr>
        <p:spPr>
          <a:xfrm>
            <a:off x="323528" y="1268760"/>
            <a:ext cx="4392488" cy="648072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г. Бишкек -2643 (84,2 % от общего числа  совместных предприятий)</a:t>
            </a:r>
          </a:p>
        </p:txBody>
      </p:sp>
      <p:sp>
        <p:nvSpPr>
          <p:cNvPr id="7" name="Прямоугольник с одним скругленным углом 6"/>
          <p:cNvSpPr/>
          <p:nvPr/>
        </p:nvSpPr>
        <p:spPr>
          <a:xfrm>
            <a:off x="683568" y="1988840"/>
            <a:ext cx="4392488" cy="360040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Чуйская</a:t>
            </a:r>
            <a:r>
              <a:rPr lang="ru-RU" b="1" dirty="0"/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область</a:t>
            </a:r>
            <a:r>
              <a:rPr lang="ru-RU" b="1" dirty="0"/>
              <a:t> </a:t>
            </a:r>
            <a:r>
              <a:rPr lang="ru-RU" b="1" dirty="0" smtClean="0">
                <a:solidFill>
                  <a:srgbClr val="C0504D">
                    <a:lumMod val="75000"/>
                  </a:srgbClr>
                </a:solidFill>
              </a:rPr>
              <a:t>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249 (7,9 %)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1043608" y="2420888"/>
            <a:ext cx="4392488" cy="360040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г. Ош -67</a:t>
            </a: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1907704" y="3717032"/>
            <a:ext cx="4415496" cy="360040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Ошская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область – 38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1729873" y="3294050"/>
            <a:ext cx="4369480" cy="360040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Иссык-Кульская область - 38</a:t>
            </a: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1403648" y="2842441"/>
            <a:ext cx="4392488" cy="360040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Джалал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Абадская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область - 57</a:t>
            </a:r>
          </a:p>
        </p:txBody>
      </p:sp>
      <p:sp>
        <p:nvSpPr>
          <p:cNvPr id="15" name="Прямоугольник с одним скругленным углом 14"/>
          <p:cNvSpPr/>
          <p:nvPr/>
        </p:nvSpPr>
        <p:spPr>
          <a:xfrm>
            <a:off x="3239852" y="5076323"/>
            <a:ext cx="4397044" cy="368901"/>
          </a:xfrm>
          <a:prstGeom prst="round1Rect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ky-KG" b="1" dirty="0" smtClean="0">
                <a:solidFill>
                  <a:schemeClr val="accent2">
                    <a:lumMod val="75000"/>
                  </a:schemeClr>
                </a:solidFill>
              </a:rPr>
              <a:t>Баткенская область - 10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3599892" y="5517232"/>
            <a:ext cx="4608512" cy="720080"/>
          </a:xfrm>
          <a:prstGeom prst="flowChartProcess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Предприятия 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объединения) без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областного  деления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- 4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2447764" y="4149080"/>
            <a:ext cx="4356484" cy="360040"/>
          </a:xfrm>
          <a:prstGeom prst="flowChartProcess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ky-KG" b="1" dirty="0" smtClean="0">
                <a:solidFill>
                  <a:schemeClr val="accent2">
                    <a:lumMod val="75000"/>
                  </a:schemeClr>
                </a:solidFill>
              </a:rPr>
              <a:t>Таласская область -17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2771800" y="4554443"/>
            <a:ext cx="4464496" cy="451116"/>
          </a:xfrm>
          <a:prstGeom prst="flowChartProcess">
            <a:avLst/>
          </a:prstGeom>
          <a:solidFill>
            <a:srgbClr val="A6C23E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ky-KG" b="1" dirty="0" smtClean="0">
                <a:solidFill>
                  <a:schemeClr val="accent2">
                    <a:lumMod val="75000"/>
                  </a:schemeClr>
                </a:solidFill>
              </a:rPr>
              <a:t>Нарынская область - 15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" y="0"/>
            <a:ext cx="9017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58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464090"/>
              </p:ext>
            </p:extLst>
          </p:nvPr>
        </p:nvGraphicFramePr>
        <p:xfrm>
          <a:off x="22049" y="68830"/>
          <a:ext cx="9144000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56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978080" cy="1143000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Списочная численность работников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совместных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предприятий по видам экономической деятельности в 2015г.  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      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</a:rPr>
              <a:t>в процентах к итогу) </a:t>
            </a:r>
            <a:endParaRPr lang="en-US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399444"/>
              </p:ext>
            </p:extLst>
          </p:nvPr>
        </p:nvGraphicFramePr>
        <p:xfrm>
          <a:off x="-102175" y="980728"/>
          <a:ext cx="925252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9"/>
            <a:ext cx="990154" cy="96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9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4624"/>
            <a:ext cx="8100392" cy="936104"/>
          </a:xfrm>
        </p:spPr>
        <p:txBody>
          <a:bodyPr>
            <a:noAutofit/>
          </a:bodyPr>
          <a:lstStyle/>
          <a:p>
            <a:r>
              <a:rPr lang="ky-KG" sz="2000" b="1" dirty="0">
                <a:solidFill>
                  <a:schemeClr val="accent3">
                    <a:lumMod val="50000"/>
                  </a:schemeClr>
                </a:solidFill>
              </a:rPr>
              <a:t>Сальдированный финансовый результат (прибыль минус убыток) деятельности предприятий по видам экономической деятельности                                                                                                     </a:t>
            </a:r>
            <a:r>
              <a:rPr lang="ky-KG" sz="1600" b="1" dirty="0">
                <a:solidFill>
                  <a:schemeClr val="accent3">
                    <a:lumMod val="50000"/>
                  </a:schemeClr>
                </a:solidFill>
              </a:rPr>
              <a:t>( миллионов сомов)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535032"/>
              </p:ext>
            </p:extLst>
          </p:nvPr>
        </p:nvGraphicFramePr>
        <p:xfrm>
          <a:off x="467544" y="764705"/>
          <a:ext cx="712879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5301208"/>
            <a:ext cx="2505075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"/>
            <a:ext cx="1001841" cy="97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33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88640"/>
            <a:ext cx="8429652" cy="714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Удельный вес прибыльных и убыточных предприятий в общем их числе                                            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( в процентах) </a:t>
            </a:r>
            <a:endParaRPr lang="ru-RU" sz="1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834844"/>
              </p:ext>
            </p:extLst>
          </p:nvPr>
        </p:nvGraphicFramePr>
        <p:xfrm>
          <a:off x="575048" y="1124744"/>
          <a:ext cx="831743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2" name="AutoShape 2" descr="data:image/jpg;base64,/9j/4AAQSkZJRgABAQAAAQABAAD/2wCEAAkGBhEGEBUTEBAVEhMTFhIaFRYUGBQcFRMYHyAbHRoYHhUYGyceHBwlHxsXKzsgIyo1OCw4HyozNzcwNSYtLC0BCQoKDgwOGQ8PGSkhHyQ1MDAvMDUtNC01KjUsNTU1NTUxNTU1NTUpLDEsNSkqKS4sNSwpNDUqLDA1NCkvLy0sKf/AABEIAG8ApwMBIgACEQEDEQH/xAAbAAEBAAMBAQEAAAAAAAAAAAAABQEEBgcDAv/EADgQAAEDAwMCBAMFBgcAAAAAAAEAAgMEERIFBiETMSJBUWEHcYEUMkKhsRYjQ5GS4TU2UnJzk7L/xAAbAQEAAwEBAQEAAAAAAAAAAAAAAQIDBAUHBv/EAC0RAAICAQMDAgUDBQAAAAAAAAABAhEDEiExBEFRE3EUIjKBkaGx8AVCweHx/9oADAMBAAIRAxEAPwCAiIvDPrYREQBERAEREAREQBERAEREAREQBERAEREAREQBERAEREAREQBERAEREAREQBERAEREAREQBERAEREARDwu+f8ACnpYh1dG0v8AugssXewBk5V4wlLg5eo6vD09erKr42b49jgUVfc22JdryBkpDmvBLHtvZ1u4sexFxx7qRdQ006ZtjyQyxU4O0wiLMQ6hAv3LRf5kBQXMIr27duR7bfG2OfrB4eSbN8NiBbwn3UC6mUXF0zPDljmgpw4ZlE7IDdVNQixeyygCLc0XTxrFRHDmGdR2Ida4BsbcAjva31VSt2g+jr2UfUDjJhZ+JAAIJJxv5YnzV1FtWjCfUY4S0SdOr+y/nuc+i6DVdnv0utipDIHGbp2fiQBkSD4b82t6rW3Rt/8AZmcQmUSnBriQ0tAuSALEn0RwkrsrDqsWRxjGVuStc8EhFgG6XsqHSZRdHs3abd1OlDpXRdIMPhaDe+Xr8lzh4/mVZxaSfkxjmhOcsae8av78BERVNjDuy9i3rtOXdH2bpOY0RFxcXXuAceRYd+CvHXdl6h8TaWoqfsn2dkrnDqcxB9wbMtct7fVdOKtErV8Hh/1LV8Tg0SUX8+73rZH23PVR6lqtFTPjyDDKX5t8L8m8AXFnDw9wtKHR6c68+HoR9IQ3EeLcAcW849r91c3ALVumZW6mc1/W3T5+l7LXh06Ua8+XpO6XQHjscCbNFsu17g8LolG5fdfseHizacSUXS9OXfvqZpaFtymM9fMadspgme2KGwxFmh1g3tck2U/XGUet0EdQ2GKnqA+MOiaWB1sw1zXNFifXkcLcoaSpgqdQqqeYARzSB8JYXCbFocOxBB5sCP7LG56WDcNBFqHQ6M2cN7jxOBeGkE2GQ8wVRr5Wq8/9OqM2s8JSm3vBWm9vl+lrw+bVm1q+h00Oq0cbaeIMeyozaGNxcQOLi3Nlt0UGnS109G2hZkGBznFrS08N8IH4eCO3uv3rn+MUH+yq/RaOkf5gqf8AhH6RrTZS47/4ONOU8Sbk9sbfL51v8mhtvbtNQCuqJIRP9mlmZEx3IDWDLse5NwLn0WNc0qn1/ToqttO2llL42nAAcOeGG4sAe9wSFY0KqfSQam+IXkZU1Tmi1+Q1pHhHfspOpy1u4NMbLUTRtZM+IFnSIcLyBoORf8j25VKSjVdmdUcmSWdTcqqUVdvhriuN+bK9ZSUe3ZqemNDGYZg8OnkDbBwHALnDkm3mR34WloW1KNlTVyMjbUNiLejHcOaLszIHJBN+Bfst+mmm06aKgrAKyOdjrSGMi2P4Xg3DhYDxd+fNTNP21LoFTVyUM4ayG14SwvEgwDwzhwN7kgHuFZrdOv8AW36+TCE2oSj6jTa5ttT+bnzF/wBvB8a6ppKyjirGwxUtTDLG7psLQ8YyBrmlosTxc8jhW9Q0/q63TSeQp5T/AEmw/wDai7spodz6X9vMPQnAHNuXeLAtJsMh5gldNBVtfQsrL+JlI/n5taT+bEirf4YyycYKUbu5wae+m0tk+6JmoRN1jUdOqGDwuZOf6Rcfm4rDaCCuqa+smiE5pzgxjhcfu4w42B4uSSPZbHw9a2uoKaR33oBM38yD+VlobI1J8lHXzR8yGaokYLXucA5vHn5KVTpvvv8AoVlqhrjF/RUPHM2+fYn7g0yDXdMZWMp200uTAQwACxfgQRYXHNxcKzUUVHt6amo20LJWz5B0jmguFuLklpuSfcWUvUa6t1XTBUVEsYje+EmPpFrrdVoBzLva/ZdBufV6ukq6aCmxDZ8w57oy8NItzwR5Kqr6vbt/OTSbybYtVq8m2p0qS71b07tGvtfR49D1CtjiFmGOnc1v+m+d2j2vdc/X6ZBtHSwZoY31dQXY5taSwu58/Jjfz+a6XbzJYtQqxNIySQQ0viY3EfxLDG5Ubd7P2r0qKsaP3kNy+3p92UfQgH6JJLRst9/3GHJJ9TFTlcX6dvy9O32b5PNOyIi88/ahdQPiXqA/is/62rl0VoyceGYZenxZq9SKlXlWUazcVTXztnkmJlYQWEWAZbmwaOAP1VaT4k6hI5p6rG4giwYMXe5BJuVzCKVOS7lZdJgnSlCLrZbLYt6fvKr0yaSaOQZTHKQFoLHH1x8j8isa3vCr3BiJpBi1wcGMbZuQ7Ei5J+pUVE1yqrHwuHWsmhWu9FyfelXUzxzuewyQh4YcG2Ad3uPNfOHdtVT1L6lr29aRuLjgLW4/D2H3Qo6Jrl5C6XClWhcVx25r2vcsaduyq0qaSaOQB0xLpAWgsee98fL6LOu7vqtxANmeMAbhrBi2/kTyST9VGRNcqqyfhsOtZNC1LvR1MPxL1CGMM6jHWFs3MBf873sT7kKbpe7KvSJXyxy3dKbyZjIPPkSPUe1lIRT6kvJVdH08VJKEd+duS1ru8KrcTQ2Z4wBvgxuLSfInkk/Ur8t3ZVMpfsoe3o4ltsRlieSMu6joo1yu7LLpsKioKCpbrbh+fcsaXu2q0aF0ML2tjcXEgtBN3cGxPZfDQtw1G3HF1O/HIAOa4Xa63a49R6hTkTVLbfgl9PiaknFfNztz7+Szr276rcbQyd7cAb4Mbi0n1PJJ/mt2i+I1fQxiMSMcGiwc9l3AeXNxf6rmUU+pK7so+j6dwUHBUu1Fmg3fV6bLJKyUGSbHqOe0Ova9vl37BfnTN11OkROhic3pvLi5rmBwOQs7v5H0UhFGuXks+mwu7gt67eOPx2AFkRFQ6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7788" y="-515938"/>
            <a:ext cx="1590675" cy="1057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7" name="AutoShape 7" descr="data:image/jpg;base64,/9j/4AAQSkZJRgABAQAAAQABAAD/2wCEAAkGBhERDxAQDxMQEhAQEBAPEBATDxAQDxYQFRAVFBMTExQYHSceGhkmGRgSHzsgIysuLDgsGB4yOTAqOCYrLCkBCQoKBQUFDQUFDSkYEhgpKSkpKSkpKSkpKSkpKSkpKSkpKSkpKSkpKSkpKSkpKSkpKSkpKSkpKSkpKSkpKSkpKf/AABEIALkBEQMBIgACEQEDEQH/xAAcAAEAAgIDAQAAAAAAAAAAAAAABQcECAECAwb/xABIEAABAwIBBQkLCgYDAQEAAAABAAIDBBEFEiExQVEGBwgTIzJhcXIWGCJUgZGTlLGz0hRCUlNzdIKh0dMVNDVDYpIzg8GyJP/EABQBAQAAAAAAAAAAAAAAAAAAAAD/xAAUEQEAAAAAAAAAAAAAAAAAAAAA/9oADAMBAAIRAxEAPwC70REBERAREQEREBERAREQEREBERARYOM45T0kRnqpWQxAgZbzYZR0ADSTmOYZ8y88C3SUtbGZaOZkzAclxaTdrtjmmxB6wgkkREBERAREQEREBERAREQEREBERAREQEREBERAREQEREBERAREQEREBERBWG/1uYqauiilp8kx0ZmnnjLslxZkDw26jkgPzac+ZRnB63MVMEU9ZJktp6tjBE3Ku9xjkeMsjUM7gNefz8b/AFvgcTH/AAunPKTNDqpwPNhPNi63aT/jb6Sjd4Pd/ku/hVQfBcXPo3HU7O58PUfCcOnKGsIL1REQEREBERAREQEREBERAREQEREBERAREQEREBERAURup3UU+HUz6qqcQxpDWtaLve881jBrcbHyAnQFLqoeEdRyuoqSRoJijqHiW1yA58doyejM4X2uG1BHScJYZfg0F2XzXq7PttsIyArL3C7uoMVp3TQBzHRuyJYn2ymutcZxmLSNB6DmC1CWxHB4q6b+HyxMc35UZ3vmYSOMLMlojcBpLLXHXdBbKJdRON7rKKjBNXUQw5r5LnjjD2Yxdx8gQSy4c4C5OYDOTqA6VTO6nhFRNuzDYTI7Rx84LI+tsQOU7ylvUqpxrdjieJvDJpZ5ss+DTxgiO+rJhYLE9NiUGyWM76eE0pLZauJzx8yLKndfYeLBAPWQvl5+EVhgNmxVr+kRQtHkvJdVpge8ZitS0OeyOmac4+UPLXn/AK2Bzh+IBSNbwd8RYwuZNSSEAnJD5WONhqLmW85CD4Ldbjhra+qq/CAnme9odbKEd7RtNtYYGjyLDwnEXU9RDOznQyxzN62PDh7FiIg2Ni4ReGk2dDWtG3i4CPykX0WD77uEVJAbVMjcfmzh0HkynjJ8xVOYHvCYhUwRT8bSxMmjZKwOfI5+Q9oc0kNYQMxGtdMY3g8VgaXRiCpA0thkIkt2ZA2/UCUGysUrXNDmkOa4XDgQWkbQRpXdafYfjmJYVMWxvqaWQG7oXBzWntwvGSfKFZ+5bhFnMzE4b6vlFPp63ROP5tPkQXkigsB3cYfWgfJamGRx/t5WRN6N1nfkp26CG3W7qoMNpX1VRlFjS1jWNAL3vdzWtvmvmJz6gVVD+Et4Wag8C+ur8O3orXX2G/hV0wweeOoczjXmM0zCRxhlbI3wmDTYNyrnRYnatXkG4G4ndxTYrTmamymlhDJYn2EjHkXF7ZiDnsRpsdYIH0Kong2UkvG18tiIeLhiv80y5TnADaQ2/wDsNqvZAREQEREBERAREQEREBERAREQF4VtFHNG+KZjZI5Glr2OAc1zTpBC90QUJvg7xTIGmow+XwXPa1tJJdzspzrBsUg0jSbO0AE5RVeVG4jFKbIl+TVTRYSMmiY57bEXDhJHcDN0rZzGeVE8nzIMmGPYZTIzjXeQWZfbxgUjRclPJB81+VUQ9RdyzPI9wd/2gakGrAx3G5uRE2KSauLElU8noIGc+VSmC7y+L1RynQ/J2uzmSpfxZ8rBd9+sLaREFRbnuDrSR2dXTSVDsxMcY4iHqJzvPWC1WXgu5qko25FJBFCLAEsYA49p/Od5SVJIgLhwuLbcy5RBpNX0himkidzo5HxkdLXFp9i8AFaO/luBNJVGviIMFbK4ubocyoIL3jpa7wndGcbLxm8/uC/iVZxkhApqN0Ukw+c9xJMcY6DkOudg6UGyuC0fE0tPCdMUEMR62Rtb/wCLNREGFiuC09Uzi6qGKZn0ZI2vA6RfQekKt90PB6oJruo5JaV50N/54P8AVxyh/t5FaqINYsc3jMWp7mNjKlgzh0Dxl21cm+zr9V1CfxXG6TkuMxSDVxZfVR26mnR5FtwiDUKm3I4rXSZYpq2Z79MsjJLHtSyWHnK+z3AbyJq3OfXS8UyN2eCOzpXtynAOEnNDCWvAIvfJOjMVfWMOLg2BpIdOS0kHO2EDlXg6sxDQfpPao2FoiBqG5mw1NSyUDMPkzpbO/wBCGP6muGtBK4Pg0FJCynpo2xRRizWN/MknOSdpzrNREBERAREQEREBERAREQEREBERAWJilWY4/AsZHkRxA6DI7M242DO49DSstRsPK1Dn/wBunvEzYZnDlHDstsy+0yBB5YnSCKiMbbkNEYuecTxrSXO/yJuSdpKycXgcWCSMXlhdxsY1usCHR/iYXN6yDqXTdB/LSfg941SJQedPO17GvYbte0PadrSLg+ZeijqHkppIDzXZU8PZc7lWDsvcD1StGpSKAiIgIiIKm4R/9Opfvg9xKorg0c3E+1R+ydSvCP8A6dS/fB7iVRXBo5uJ9qj9k6C7kREBERARFH4vISGwMJD5yWEg2LYgLyvGyzfBB+k9iDrhnKOkqTofycP2DSbOHbdlOvrbkbFzhDQWTAgEGpqQQc4I405is+OMNaGtAAaAABmAAFgB0LBwbmy/eaj3pQcYO4tDqd1y6AhrSTndAb8S7pzAsJ2xuOtSKjcU5NzKkaI7sm+wcRlOPZIa/qD9qkkBERAREQEREBERAREQEREBERBiYnVmOMlgBkcRHE06DI42bfoGk9AJ1L0oaQRRtjFzkjO485zibue7pJJJ6SViRcrUud/bprxs2Gdw5R34WkNvtdINSkkEdug/lpPwe8apFR26D+Wk/B7xqkUGDi0DixskYJkhdxrGjS4AEPj/ABMLh1lp1LKp52vY17Ddr2h7XDQWkXB8y9FG4fyUslOeacqeHZkOdyjB2Xm/VIwakEkiIgIiIKm4R/8ATqX74PcSqK4NHNxPtUfsnUrwj/6dS/fB7iVRXBo5uJ9qj9k6C7kREBERAUbhvKPkqDodycP2LSbuHbdd19bRHsXfF5CWthYSHzkx3BztjteV4OohuYH6TmbVmxRhrQ1oAa0BrQBYAAWAHRZB2Ufg3Nl+81HvSpBR+Dc2X7zUe9KDOewEEEAgggg5wQdIKwcIeWh1O4kugIaCdLoT/wATztzAtJ+kxykFG4pyb46kaGcnN9g4i7j2HZLr6m5e1BJIiICIiAiIgIiICIiAiIgLFxOrMcZLQDI4hkTTodK45LAei+c9AJ1LKUazlaku/t012N2GdzfDd+FhDb7ZJBqQZdBSCKNsYJOSM7jznOJu556S4knpK90RBHboP5aT8HvGqRUdug/lpPwe8apFAWBi0LslssYJkgdxjWjS5trSRjtNLgP8sk6lnog6QzNe1r2EFrmhzXDQWkXBHkXdRuH8lLJTnm55oNnFud4bB2XnyNewKSQEREFTcI/+nUv3we4lUVwaObifao/ZOpXhH/06l++D3EqiuDRzcT7VH7J0F3IiICIsDF5XZLYWEiSc8WHDS1lrySDYQ29j9It2oOmG8rJJUHmnkoPsmu8J47b7m+trY1JLpDEGNa1oDWtAa1o0BoFgB0WXdAUfg3Nl+81HvSpBR+Dc2X7zUe9KCQXWSMOBa4Agggg5wQRYgjYuyII/B5CGugeSXwEMBOl0RF4nnacnwSfpMepBRuJ8m+OpGhvJTfYuOZ57DrOudDTJtUkgIiICIiAiIgIiICIiDh2jNpVWbp93OKYO3JfQRTU7b2rGSyljnOcS50oybse5xJIOa5NiVai4c0EEHOCLEHOCNhQUL3ylR4lD6eT9E75SfxKH08n6Kwd0O8xhVWS7iTTyHOX07hEL9Mdiz8h1r4PEuDZILmmrGOGps0LmHyuYTfzIMOu4RM8sbozRwgOyc/HSHQ4HZ0L375SfxKH08n6KMk4OuKA5pKFw2iaYe2JelPwcsRJ5SeiYOh8zz5uLA/NBn98pP4lD6eT9Fy3hJVBNhRQknMBx0l77B4KlcJ4N0DSDV1csn+EMbYR1ZTi4/kFYe5ze/wAOoLGlp42yD+868s3ke+5HULBBD7lMXxSvdDPU0cVFFG7La58khqHtLS1zREQCGka3WzhpANl90iICIiCoeEhUNFDRxkjLdVOe1ustbC4OPkL2edRnBpnbfEmXGWfkrw3WWjjgT5C5vnC+G34N0zqzFqgX5Kle6lhbqAjcQ93WX5RvstsUZvebpnUGJU1QDZheIpxqMD3ASA9Qs7raEG3qIiAvkd11XiVNIaqipYq1ojDOK4x7KhguXPLG2IflHJ0Z/BbmNrr65EFET8I2qY5zH0ETXtNnNdLK1wI1EFtwV598pP4lD6eT9FcW6DcbQ1wtWU8UptYSEZMoGxsjbOHVdVzjHBxpXkmkqZob58mRjZ2dQIyXAdZKCD75SfxKH08n6LwpOEVPGHAUcJypJJP+aTS9xcRo6V5VXBxrwTxVRRvGrKM0Z82Q4fmsdvB2xQnPJRDp46Y+yJBKd8pP4lD6eT9E75So8Sh9PJ+i5w/g2Tk//orIWDWIoXynzuLV9xuf3jMLpiHSMfVPFjedwMd+iJoDSOh10ENuX30sTxRxjp8NhdCbslmkmlbTtBFiHOyc+Y80XPQrTw+ndHFGx7stzGNaX585AtfP7V6wQNY1rI2tYxos1rWhrQNgAzALugIiICIiAiIgIiICIiAiIgIiICIiAiIgIiIC4c6wvszrlY2KTBkEz3GwZFI4nUAGEkoNLaypMkkkjtMj3PJ6XOLj7V5BCuEG6eBVfG0lNKdMlPDIfxRNd/6s5Qe4WYPwrDnA3BoaUeUQMB/MFTiAiIgIiICIiAiIgIiICIiAiIgIiICIiAiIgIiICIiAiLpM6zXHY0nzBB3Ra698biX1FB6Oo/dTvjcS+ooPR1H7qDYpFrr3xuJfUUHo6j91V9uh3STVtVNVSWY+Zwc5sZe2MENDfBBJOrag3CrsUhgaXzyxRNGl0kjI2+dxCpjfZ35YJaeSgw53GcaCyepAIj4v50cV87idBdote173FIOcTpzrhBwiIguHeh33oqSJtBiBLYWuJgnALgwONzHIBnybkkEXtcjRovPDsap6hodTzQzNOuOVkn/yVpWuQSg3gRaW4VjMtPUQ1DDlOgljma1xcWFzHhwDgCDa4Vj98biX1FB6Oo/dQbFotde+NxL6ig9HUfup3xuJfUUHo6j91BsUiwMAr3T0dLO8NDp6eCZwbfJDpImvIbck2uVnoCIiAiIgIiICIiAiIgIiICIiAiIgIiICEIiCP7naTxam9Xi+FO52k8WpvV4vhUgiCP7naTxam9Xi+FO52k8WpvV4vhUgiCP7naTxam9Xi+FO52k8WpvV4vhUgiCP7naTxam9Xi+FO52k8WpvV4vhUgiCP7naTxam9Xi+FO52k8WpvV4vhUgiCP7naTxam9Xi+FO52k8WpvV4vhUgiCP7naTxam9Xi+FO52k8WpvV4vhUgiDrHGGgNaAGtAAAAAAAsAANAXZ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77788" y="-858838"/>
            <a:ext cx="2600325" cy="1762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21"/>
            <a:ext cx="845196" cy="8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QhJkblA7D8gX5ZstEUa4C-H9xQUqmzRCS6ew1zlgnumOsRWPzt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1753" y="5466669"/>
            <a:ext cx="2500297" cy="1274699"/>
          </a:xfrm>
          <a:prstGeom prst="rect">
            <a:avLst/>
          </a:prstGeom>
          <a:noFill/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576943"/>
              </p:ext>
            </p:extLst>
          </p:nvPr>
        </p:nvGraphicFramePr>
        <p:xfrm>
          <a:off x="78432" y="188640"/>
          <a:ext cx="906556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10299" y="1484784"/>
            <a:ext cx="3096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Российская Федерация  515,5 (32,8 %) 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5576" y="1844823"/>
            <a:ext cx="1728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Китай 474,4 (30,2 %)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43608" y="2210653"/>
            <a:ext cx="3420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Соединенные Королевство 189,5  (12,0 %)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31640" y="2636912"/>
            <a:ext cx="1764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Канада 130,3 (8,3 %)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079413" y="4317832"/>
            <a:ext cx="1872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Казахстан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20,8 (1,3 %)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47366" y="3429001"/>
            <a:ext cx="1836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Беларусь 40,7 ( 2,6 %)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87428" y="4701072"/>
            <a:ext cx="2124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Нидерланды 13,2 (0,8 %)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03349" y="3001144"/>
            <a:ext cx="1800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Турция 111,1 ( 7,1 %)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49162" y="5081373"/>
            <a:ext cx="1453402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США 12,0 (0,8 %)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63390" y="3861048"/>
            <a:ext cx="1512000" cy="3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Кипр 28,0 (1,8 %)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Выноска со стрелкой вниз 28"/>
          <p:cNvSpPr/>
          <p:nvPr/>
        </p:nvSpPr>
        <p:spPr>
          <a:xfrm>
            <a:off x="755576" y="201180"/>
            <a:ext cx="4104456" cy="1283604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9BBB59">
                    <a:lumMod val="50000"/>
                  </a:srgbClr>
                </a:solidFill>
                <a:ea typeface="+mj-ea"/>
                <a:cs typeface="+mj-cs"/>
              </a:rPr>
              <a:t>Поступление прямых иностранных инвестиций по странам (миллионов долларов США и процентов к общему </a:t>
            </a:r>
            <a:r>
              <a:rPr lang="ru-RU" sz="1500" b="1" dirty="0" smtClean="0">
                <a:solidFill>
                  <a:srgbClr val="9BBB59">
                    <a:lumMod val="50000"/>
                  </a:srgbClr>
                </a:solidFill>
                <a:ea typeface="+mj-ea"/>
                <a:cs typeface="+mj-cs"/>
              </a:rPr>
              <a:t>числу) </a:t>
            </a:r>
            <a:endParaRPr lang="ru-RU" sz="1500" b="1" dirty="0"/>
          </a:p>
        </p:txBody>
      </p:sp>
      <p:sp>
        <p:nvSpPr>
          <p:cNvPr id="1030" name="Выноска со стрелкой вниз 1029"/>
          <p:cNvSpPr/>
          <p:nvPr/>
        </p:nvSpPr>
        <p:spPr>
          <a:xfrm>
            <a:off x="4932040" y="188640"/>
            <a:ext cx="4104456" cy="1312712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500" b="1" dirty="0" smtClean="0">
                <a:solidFill>
                  <a:srgbClr val="9BBB59">
                    <a:lumMod val="50000"/>
                  </a:srgbClr>
                </a:solidFill>
              </a:rPr>
              <a:t>Поступление </a:t>
            </a:r>
            <a:r>
              <a:rPr lang="ru-RU" sz="1500" b="1" dirty="0">
                <a:solidFill>
                  <a:srgbClr val="9BBB59">
                    <a:lumMod val="50000"/>
                  </a:srgbClr>
                </a:solidFill>
              </a:rPr>
              <a:t>прямых иностранных инвестиций по </a:t>
            </a:r>
            <a:r>
              <a:rPr lang="ru-RU" sz="1500" b="1" dirty="0" smtClean="0">
                <a:solidFill>
                  <a:srgbClr val="9BBB59">
                    <a:lumMod val="50000"/>
                  </a:srgbClr>
                </a:solidFill>
              </a:rPr>
              <a:t>территории </a:t>
            </a:r>
            <a:r>
              <a:rPr lang="ru-RU" sz="1500" b="1" dirty="0">
                <a:solidFill>
                  <a:srgbClr val="9BBB59">
                    <a:lumMod val="50000"/>
                  </a:srgbClr>
                </a:solidFill>
              </a:rPr>
              <a:t>(миллионов долларов США и процентов к общему </a:t>
            </a:r>
            <a:r>
              <a:rPr lang="ru-RU" sz="1500" b="1" dirty="0" smtClean="0">
                <a:solidFill>
                  <a:srgbClr val="9BBB59">
                    <a:lumMod val="50000"/>
                  </a:srgbClr>
                </a:solidFill>
              </a:rPr>
              <a:t>числу) </a:t>
            </a:r>
            <a:endParaRPr lang="ru-RU" sz="1500" b="1" dirty="0">
              <a:solidFill>
                <a:prstClr val="white"/>
              </a:solidFill>
            </a:endParaRPr>
          </a:p>
        </p:txBody>
      </p:sp>
      <p:sp>
        <p:nvSpPr>
          <p:cNvPr id="1032" name="Прямоугольник 1031"/>
          <p:cNvSpPr/>
          <p:nvPr/>
        </p:nvSpPr>
        <p:spPr>
          <a:xfrm>
            <a:off x="5940152" y="1501353"/>
            <a:ext cx="2016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г. Бишкек 741,5 (47,1 %)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3" name="Прямоугольник 1032"/>
          <p:cNvSpPr/>
          <p:nvPr/>
        </p:nvSpPr>
        <p:spPr>
          <a:xfrm>
            <a:off x="5724128" y="1991734"/>
            <a:ext cx="2556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Чуйская область 453,5 (28,8 %)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4" name="Прямоугольник 1033"/>
          <p:cNvSpPr/>
          <p:nvPr/>
        </p:nvSpPr>
        <p:spPr>
          <a:xfrm>
            <a:off x="5550859" y="2420888"/>
            <a:ext cx="3096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Джалал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Абадская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обл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202,3 (12,9 %)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5" name="Прямоугольник 1034"/>
          <p:cNvSpPr/>
          <p:nvPr/>
        </p:nvSpPr>
        <p:spPr>
          <a:xfrm>
            <a:off x="5652120" y="2920752"/>
            <a:ext cx="2952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Иссык –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Кульская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обл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132,4  (8,4 %)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6" name="Прямоугольник 1035"/>
          <p:cNvSpPr/>
          <p:nvPr/>
        </p:nvSpPr>
        <p:spPr>
          <a:xfrm>
            <a:off x="5724128" y="3356992"/>
            <a:ext cx="26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Баткенская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область 24,0 (1,5 %)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7" name="Прямоугольник 1036"/>
          <p:cNvSpPr/>
          <p:nvPr/>
        </p:nvSpPr>
        <p:spPr>
          <a:xfrm>
            <a:off x="5766883" y="3789040"/>
            <a:ext cx="2592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Нарынская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область 15,3 (1,0 %)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8" name="Прямоугольник 1037"/>
          <p:cNvSpPr/>
          <p:nvPr/>
        </p:nvSpPr>
        <p:spPr>
          <a:xfrm>
            <a:off x="5796137" y="4221089"/>
            <a:ext cx="2592287" cy="3600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Ошская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область 3,3 (0,2 %)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9" name="Прямоугольник 1038"/>
          <p:cNvSpPr/>
          <p:nvPr/>
        </p:nvSpPr>
        <p:spPr>
          <a:xfrm>
            <a:off x="5868145" y="4653136"/>
            <a:ext cx="244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>
                <a:solidFill>
                  <a:schemeClr val="accent1">
                    <a:lumMod val="75000"/>
                  </a:schemeClr>
                </a:solidFill>
              </a:rPr>
              <a:t>Таласская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область 0,9 ( 0,1 %)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40" name="Прямоугольник 1039"/>
          <p:cNvSpPr/>
          <p:nvPr/>
        </p:nvSpPr>
        <p:spPr>
          <a:xfrm>
            <a:off x="6264344" y="5096180"/>
            <a:ext cx="1404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г. Ош 0,2 (0,0 %)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41" name="Двойная стрелка влево/вправо 1040"/>
          <p:cNvSpPr/>
          <p:nvPr/>
        </p:nvSpPr>
        <p:spPr>
          <a:xfrm>
            <a:off x="3932895" y="2747020"/>
            <a:ext cx="1482915" cy="1042020"/>
          </a:xfrm>
          <a:prstGeom prst="left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/>
              <a:t>Всего 1573 млн. </a:t>
            </a:r>
            <a:r>
              <a:rPr lang="en-US" sz="1400" b="1" u="sng" dirty="0" smtClean="0"/>
              <a:t>$ </a:t>
            </a:r>
            <a:r>
              <a:rPr lang="ru-RU" sz="1400" b="1" u="sng" dirty="0" smtClean="0"/>
              <a:t>США</a:t>
            </a:r>
            <a:endParaRPr lang="ru-RU" sz="1400" b="1" u="sng" dirty="0"/>
          </a:p>
        </p:txBody>
      </p:sp>
      <p:pic>
        <p:nvPicPr>
          <p:cNvPr id="10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21"/>
            <a:ext cx="845196" cy="8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926" y="5025072"/>
            <a:ext cx="2279650" cy="191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34"/>
            <a:ext cx="7859216" cy="119551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Объем промышленной продукции(работ, услуг) по территории в 2015г. </a:t>
            </a:r>
            <a:r>
              <a:rPr lang="ru-RU" sz="2200" dirty="0" smtClean="0"/>
              <a:t>(в процентах к итогу)</a:t>
            </a:r>
            <a:endParaRPr lang="ru-RU" sz="2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4"/>
            <a:ext cx="827583" cy="80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699792" y="5013176"/>
            <a:ext cx="626469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Объем промышленной продукции (работ, услуг) предприятий с иностранными инвестициями составил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68,8 млрд. сомов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 В основном производят пластмассовые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б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утыли и бутылки, мебель, рамы оконные, макаронные изделия, чай и напитки.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697536"/>
              </p:ext>
            </p:extLst>
          </p:nvPr>
        </p:nvGraphicFramePr>
        <p:xfrm>
          <a:off x="1" y="1052736"/>
          <a:ext cx="9143999" cy="579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281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841" y="116632"/>
            <a:ext cx="3642167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</a:rPr>
              <a:t>Внешняя торговля предприятий с иностранными инвестициями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(миллионов долларов США)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3"/>
            <a:ext cx="899592" cy="87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208903"/>
              </p:ext>
            </p:extLst>
          </p:nvPr>
        </p:nvGraphicFramePr>
        <p:xfrm>
          <a:off x="5581201" y="3789040"/>
          <a:ext cx="3562799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390829"/>
              </p:ext>
            </p:extLst>
          </p:nvPr>
        </p:nvGraphicFramePr>
        <p:xfrm>
          <a:off x="5580112" y="1124744"/>
          <a:ext cx="3563888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1840"/>
              </p:ext>
            </p:extLst>
          </p:nvPr>
        </p:nvGraphicFramePr>
        <p:xfrm>
          <a:off x="-3895" y="865371"/>
          <a:ext cx="55081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364088" y="65152"/>
            <a:ext cx="36724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Географическая структура экспортно- импортных операций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2015г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.                                                                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( в процентах к итогу)</a:t>
            </a:r>
          </a:p>
        </p:txBody>
      </p:sp>
      <p:pic>
        <p:nvPicPr>
          <p:cNvPr id="17" name="Рисунок 16" descr="T2QQCAE7XGNACAFSEDN3CA5Y48FDCASRGEAWCAVLMJ3BCAQPR0QKCAL4AB9TCAQ2F4X5CA029TWQCAJ0RCX8CAE2YH9PCA6HYCLNCAESWF1ZCAQ3JJM7CAE7BUWICAIFMTJ6CA8L0PKMCA2HJ9FDCAONGJ3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5383663"/>
            <a:ext cx="2214585" cy="14911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64053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33"/>
            <a:ext cx="8316415" cy="8091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y-KG" sz="1800" b="1" dirty="0" smtClean="0">
                <a:solidFill>
                  <a:schemeClr val="accent3">
                    <a:lumMod val="50000"/>
                  </a:schemeClr>
                </a:solidFill>
              </a:rPr>
              <a:t>Объем оптовой и розничной торговли, ремонта автомобилей и мотоциклов по видам деятельности                                                                   </a:t>
            </a:r>
            <a:r>
              <a:rPr lang="ky-KG" sz="14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                        (млн. сомов)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4"/>
            <a:ext cx="827583" cy="80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396161"/>
              </p:ext>
            </p:extLst>
          </p:nvPr>
        </p:nvGraphicFramePr>
        <p:xfrm>
          <a:off x="251520" y="810359"/>
          <a:ext cx="8739171" cy="6047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640844"/>
              </p:ext>
            </p:extLst>
          </p:nvPr>
        </p:nvGraphicFramePr>
        <p:xfrm>
          <a:off x="6934" y="764704"/>
          <a:ext cx="9143998" cy="6047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754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260648"/>
            <a:ext cx="8229600" cy="6336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r>
              <a:rPr lang="ru-RU" sz="3400" dirty="0" smtClean="0"/>
              <a:t>Благодарю за внимание!</a:t>
            </a:r>
          </a:p>
          <a:p>
            <a:pPr algn="r"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ru-RU" dirty="0" smtClean="0"/>
          </a:p>
          <a:p>
            <a:pPr algn="r">
              <a:buFontTx/>
              <a:buNone/>
            </a:pPr>
            <a:r>
              <a:rPr lang="ru-RU" sz="1900" dirty="0" err="1" smtClean="0"/>
              <a:t>Элнура</a:t>
            </a:r>
            <a:r>
              <a:rPr lang="ru-RU" sz="1900" dirty="0" smtClean="0"/>
              <a:t> </a:t>
            </a:r>
            <a:r>
              <a:rPr lang="ru-RU" sz="1900" dirty="0" err="1" smtClean="0"/>
              <a:t>Абельдиева</a:t>
            </a:r>
            <a:r>
              <a:rPr lang="ru-RU" sz="1900" dirty="0" smtClean="0"/>
              <a:t>,</a:t>
            </a:r>
          </a:p>
          <a:p>
            <a:pPr algn="r">
              <a:buFontTx/>
              <a:buNone/>
            </a:pPr>
            <a:r>
              <a:rPr lang="ru-RU" sz="1900" dirty="0" smtClean="0"/>
              <a:t>главный специалист отдела</a:t>
            </a:r>
            <a:r>
              <a:rPr lang="en-US" sz="1900" dirty="0" smtClean="0"/>
              <a:t> </a:t>
            </a:r>
            <a:r>
              <a:rPr lang="ru-RU" sz="1900" dirty="0" smtClean="0"/>
              <a:t>статистики </a:t>
            </a:r>
          </a:p>
          <a:p>
            <a:pPr algn="r">
              <a:buFontTx/>
              <a:buNone/>
            </a:pPr>
            <a:r>
              <a:rPr lang="ru-RU" sz="1900" dirty="0" smtClean="0"/>
              <a:t>Финансов </a:t>
            </a:r>
            <a:r>
              <a:rPr lang="ru-RU" sz="1900" dirty="0" err="1" smtClean="0"/>
              <a:t>Нацстатком</a:t>
            </a:r>
            <a:r>
              <a:rPr lang="ru-RU" sz="1900" dirty="0" smtClean="0"/>
              <a:t> КР.</a:t>
            </a:r>
          </a:p>
          <a:p>
            <a:pPr algn="r">
              <a:buFontTx/>
              <a:buNone/>
            </a:pPr>
            <a:r>
              <a:rPr lang="en-US" sz="1900" dirty="0" smtClean="0"/>
              <a:t>e.abeldieva@stat.kg</a:t>
            </a:r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val="2706388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3779</TotalTime>
  <Words>685</Words>
  <Application>Microsoft Office PowerPoint</Application>
  <PresentationFormat>Экран (4:3)</PresentationFormat>
  <Paragraphs>149</Paragraphs>
  <Slides>13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1_Специальное оформление</vt:lpstr>
      <vt:lpstr>Специальное оформление</vt:lpstr>
      <vt:lpstr>ДЕЯТЕЛЬНОСТЬ ПРЕДПРИЯТИЙ С  ИНОСТРАННЫМИ ИНВЕСТИЦИЯМИ В КЫРГЫЗСКОЙ РЕСПУБЛИКЕ В 2015г.</vt:lpstr>
      <vt:lpstr> Основным юридическим документом, регламентирующим    порядок создания, виды и условия деятельности предприятий с иностранными инвестициями, является Закон Кыргызской Республики «Об инвестициях в Кыргызской Республике» от 27 марта 2003г. №66, в котором устанавливается правовой режим иностранных инвестиций на территории Кыргызской Республики.  В соответствии с данным Законом на территории республики могут создаваться и действовать предприятия:            - полностью принадлежащие одному или более иностранным                      физическим, юридическим лицам;           - контролируемые и управляемые одним или более иностранными  юридическими лицами посредством письменного  права реализовать большинство голосующих  права назначать большинство членов исполнительного или наблюдательного органа;           - не менее, чем одна треть процентов акций или голосов акционеров которого находится в собственности иностранных граждан, лиц без гражданства, постоянно проживающих за границей, или юридических лиц;           - созданные на основе международного договора Кыргызской Республики. </vt:lpstr>
      <vt:lpstr>Число действующих предприятий  по странам – партнерам в  2015г.</vt:lpstr>
      <vt:lpstr>   Количество совместных предприятий  по территории в 2015г.        (единиц)</vt:lpstr>
      <vt:lpstr> </vt:lpstr>
      <vt:lpstr>Списочная численность работников совместных предприятий по видам экономической деятельности в 2015г.                                                                      (в процентах к итогу) </vt:lpstr>
      <vt:lpstr>Сальдированный финансовый результат (прибыль минус убыток) деятельности предприятий по видам экономической деятельности                                                                                                     ( миллионов сомов)</vt:lpstr>
      <vt:lpstr>Удельный вес прибыльных и убыточных предприятий в общем их числе                                             ( в процентах) </vt:lpstr>
      <vt:lpstr>Презентация PowerPoint</vt:lpstr>
      <vt:lpstr>Объем промышленной продукции(работ, услуг) по территории в 2015г. (в процентах к итогу)</vt:lpstr>
      <vt:lpstr>Внешняя торговля предприятий с иностранными инвестициями (миллионов долларов США)</vt:lpstr>
      <vt:lpstr>Объем оптовой и розничной торговли, ремонта автомобилей и мотоциклов по видам деятельности                                                                                                                                                                            (млн. сомов)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gissayeva</dc:creator>
  <cp:lastModifiedBy>aorosbaev</cp:lastModifiedBy>
  <cp:revision>272</cp:revision>
  <cp:lastPrinted>2016-11-03T10:14:31Z</cp:lastPrinted>
  <dcterms:created xsi:type="dcterms:W3CDTF">2011-06-23T08:21:24Z</dcterms:created>
  <dcterms:modified xsi:type="dcterms:W3CDTF">2016-11-09T18:11:41Z</dcterms:modified>
</cp:coreProperties>
</file>