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0" r:id="rId2"/>
    <p:sldId id="272" r:id="rId3"/>
    <p:sldId id="258" r:id="rId4"/>
    <p:sldId id="260" r:id="rId5"/>
    <p:sldId id="268" r:id="rId6"/>
    <p:sldId id="262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20"/>
    <p:restoredTop sz="76392" autoAdjust="0"/>
  </p:normalViewPr>
  <p:slideViewPr>
    <p:cSldViewPr>
      <p:cViewPr varScale="1">
        <p:scale>
          <a:sx n="74" d="100"/>
          <a:sy n="74" d="100"/>
        </p:scale>
        <p:origin x="66" y="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88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E0E00-DED6-4629-9AEE-E8B9FFECEC97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23BCB-DC2C-437A-8E8D-7617B0B79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585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3DF9-2395-426B-B060-A29ACBB532B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593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23BCB-DC2C-437A-8E8D-7617B0B796C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547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885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0" lang="ru-RU" dirty="0" smtClean="0">
                <a:latin typeface="Calibri" charset="0"/>
              </a:rPr>
              <a:t>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eaLnBrk="1" hangingPunct="1">
              <a:spcBef>
                <a:spcPct val="0"/>
              </a:spcBef>
            </a:pPr>
            <a:endParaRPr kumimoji="0" lang="en-US" dirty="0">
              <a:latin typeface="Calibri" charset="0"/>
            </a:endParaRPr>
          </a:p>
        </p:txBody>
      </p:sp>
      <p:sp>
        <p:nvSpPr>
          <p:cNvPr id="7885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C8F081B0-FCE5-F14A-A41E-CA3A1636EE0F}" type="slidenum">
              <a:rPr kumimoji="0" lang="nn-NO" sz="1000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kumimoji="0" lang="nn-NO" sz="100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190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23BCB-DC2C-437A-8E8D-7617B0B796C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965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23BCB-DC2C-437A-8E8D-7617B0B796C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715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987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0" lang="ru-RU" dirty="0" smtClean="0">
                <a:latin typeface="Calibri" charset="0"/>
              </a:rPr>
              <a:t> </a:t>
            </a:r>
            <a:endParaRPr kumimoji="0" lang="ru-RU" sz="1000" dirty="0">
              <a:latin typeface="Calibri" charset="0"/>
            </a:endParaRPr>
          </a:p>
        </p:txBody>
      </p:sp>
      <p:sp>
        <p:nvSpPr>
          <p:cNvPr id="7987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8BF73926-2585-974C-804A-DF46785D7EF9}" type="slidenum">
              <a:rPr kumimoji="0" lang="nn-NO" sz="1000">
                <a:latin typeface="Arial" charset="0"/>
              </a:rPr>
              <a:pPr eaLnBrk="1" hangingPunct="1"/>
              <a:t>6</a:t>
            </a:fld>
            <a:endParaRPr kumimoji="0" lang="nn-NO" sz="1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923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5733256"/>
              <a:ext cx="6858000" cy="6675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467544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5733256"/>
                <a:ext cx="9144000" cy="6675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5733256"/>
              <a:ext cx="1828800" cy="667544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5733256"/>
            <a:ext cx="6553200" cy="643136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9559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248400" cy="86409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2841" y="6165304"/>
            <a:ext cx="762000" cy="609600"/>
          </a:xfrm>
        </p:spPr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6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779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519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100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-2"/>
            <a:ext cx="9144000" cy="836713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043608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25663" y="419099"/>
              <a:ext cx="4191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-38493"/>
            <a:ext cx="62484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678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507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410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167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4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98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916832"/>
            <a:ext cx="77724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0BD0C-6417-4DB4-A6BF-F2B55C1982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6687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1247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323528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1247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57200" y="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>
                <a:solidFill>
                  <a:prstClr val="black"/>
                </a:solidFill>
              </a:rPr>
              <a:t>3/28/2008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DF28FB93-0A08-4E7D-8E63-9EFA29F1E093}" type="slidenum">
              <a:rPr>
                <a:solidFill>
                  <a:prstClr val="black"/>
                </a:solidFill>
              </a:rPr>
              <a:pPr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16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2420888"/>
            <a:ext cx="7704856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none" dirty="0" smtClean="0"/>
              <a:t> </a:t>
            </a:r>
            <a:r>
              <a:rPr lang="ru-RU" dirty="0" smtClean="0"/>
              <a:t> </a:t>
            </a:r>
            <a:r>
              <a:rPr lang="ru-RU" sz="3100" dirty="0" err="1" smtClean="0"/>
              <a:t>Кыргыз</a:t>
            </a:r>
            <a:r>
              <a:rPr lang="ru-RU" sz="3100" dirty="0" smtClean="0"/>
              <a:t> </a:t>
            </a:r>
            <a:r>
              <a:rPr lang="ru-RU" sz="3100" dirty="0" err="1"/>
              <a:t>Республикасында</a:t>
            </a:r>
            <a:r>
              <a:rPr lang="ru-RU" sz="3100" dirty="0"/>
              <a:t> </a:t>
            </a:r>
            <a:r>
              <a:rPr lang="ru-RU" sz="3100" dirty="0" err="1"/>
              <a:t>гендердик</a:t>
            </a:r>
            <a:r>
              <a:rPr lang="ru-RU" sz="3100" dirty="0"/>
              <a:t> </a:t>
            </a:r>
            <a:r>
              <a:rPr lang="ru-RU" sz="3100" dirty="0" err="1"/>
              <a:t>статистиканы</a:t>
            </a:r>
            <a:r>
              <a:rPr lang="ru-RU" sz="3100" dirty="0"/>
              <a:t> </a:t>
            </a:r>
            <a:r>
              <a:rPr lang="ru-RU" sz="3100" dirty="0" err="1"/>
              <a:t>жана</a:t>
            </a:r>
            <a:r>
              <a:rPr lang="ru-RU" sz="3100" dirty="0"/>
              <a:t> </a:t>
            </a:r>
            <a:r>
              <a:rPr lang="ru-RU" sz="3100" dirty="0" err="1"/>
              <a:t>адам</a:t>
            </a:r>
            <a:r>
              <a:rPr lang="ru-RU" sz="3100" dirty="0"/>
              <a:t> </a:t>
            </a:r>
            <a:r>
              <a:rPr lang="ru-RU" sz="3100" dirty="0" err="1"/>
              <a:t>сатуу</a:t>
            </a:r>
            <a:r>
              <a:rPr lang="ru-RU" sz="3100" dirty="0"/>
              <a:t> </a:t>
            </a:r>
            <a:r>
              <a:rPr lang="ru-RU" sz="3100" dirty="0" err="1"/>
              <a:t>боюнча</a:t>
            </a:r>
            <a:r>
              <a:rPr lang="ru-RU" sz="3100" dirty="0"/>
              <a:t> </a:t>
            </a:r>
            <a:r>
              <a:rPr lang="ru-RU" sz="3100" dirty="0" err="1"/>
              <a:t>статистиканы</a:t>
            </a:r>
            <a:r>
              <a:rPr lang="ru-RU" sz="3100" dirty="0"/>
              <a:t> </a:t>
            </a:r>
            <a:r>
              <a:rPr lang="ru-RU" sz="3100" dirty="0" err="1"/>
              <a:t>ɵнүктүрүү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3" descr="1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116632"/>
            <a:ext cx="1676400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780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0808"/>
            <a:ext cx="8147248" cy="44253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err="1" smtClean="0"/>
              <a:t>Кыргыз</a:t>
            </a:r>
            <a:r>
              <a:rPr lang="ru-RU" sz="3600" dirty="0" smtClean="0"/>
              <a:t> </a:t>
            </a:r>
            <a:r>
              <a:rPr lang="ru-RU" sz="3600" dirty="0" err="1" smtClean="0"/>
              <a:t>Республикасында</a:t>
            </a:r>
            <a:r>
              <a:rPr lang="ru-RU" sz="3600" dirty="0" smtClean="0"/>
              <a:t> </a:t>
            </a:r>
            <a:r>
              <a:rPr lang="ru-RU" sz="3600" dirty="0" err="1" smtClean="0"/>
              <a:t>кайсы</a:t>
            </a:r>
            <a:r>
              <a:rPr lang="ru-RU" sz="3600" dirty="0" smtClean="0"/>
              <a:t> </a:t>
            </a:r>
            <a:r>
              <a:rPr lang="ru-RU" sz="3600" dirty="0" err="1" smtClean="0"/>
              <a:t>убактан</a:t>
            </a:r>
            <a:r>
              <a:rPr lang="ru-RU" sz="3600" dirty="0" smtClean="0"/>
              <a:t>  бери </a:t>
            </a:r>
            <a:r>
              <a:rPr lang="ru-RU" sz="3600" dirty="0" err="1" smtClean="0"/>
              <a:t>пайда</a:t>
            </a:r>
            <a:r>
              <a:rPr lang="ru-RU" sz="3600" dirty="0" smtClean="0"/>
              <a:t> </a:t>
            </a:r>
            <a:r>
              <a:rPr lang="ru-RU" sz="3600" dirty="0" err="1" smtClean="0"/>
              <a:t>болгон</a:t>
            </a:r>
            <a:r>
              <a:rPr lang="ru-RU" sz="3600" dirty="0" smtClean="0"/>
              <a:t>:</a:t>
            </a:r>
          </a:p>
          <a:p>
            <a:r>
              <a:rPr lang="ru-RU" sz="3600" b="1" dirty="0" err="1" smtClean="0"/>
              <a:t>гендердик</a:t>
            </a:r>
            <a:r>
              <a:rPr lang="ru-RU" sz="3600" b="1" dirty="0" smtClean="0"/>
              <a:t> статистика? </a:t>
            </a:r>
          </a:p>
          <a:p>
            <a:r>
              <a:rPr lang="ru-RU" sz="3600" b="1" dirty="0" err="1"/>
              <a:t>а</a:t>
            </a:r>
            <a:r>
              <a:rPr lang="ru-RU" sz="3600" b="1" dirty="0" err="1" smtClean="0"/>
              <a:t>дам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сатуу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боюнча</a:t>
            </a:r>
            <a:r>
              <a:rPr lang="ru-RU" sz="3600" b="1" dirty="0" smtClean="0"/>
              <a:t> статистка?</a:t>
            </a:r>
          </a:p>
          <a:p>
            <a:endParaRPr lang="ru-RU" sz="3600" dirty="0"/>
          </a:p>
          <a:p>
            <a:endParaRPr lang="ru-RU" sz="3600" dirty="0" smtClean="0"/>
          </a:p>
          <a:p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7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116632"/>
            <a:ext cx="6824464" cy="1152128"/>
          </a:xfrm>
          <a:extLst/>
        </p:spPr>
        <p:txBody>
          <a:bodyPr>
            <a:normAutofit fontScale="90000"/>
          </a:bodyPr>
          <a:lstStyle/>
          <a:p>
            <a:pPr eaLnBrk="1" hangingPunct="1"/>
            <a:r>
              <a:rPr lang="ru-RU" sz="3100" b="1" dirty="0" err="1" smtClean="0">
                <a:latin typeface="Arial" charset="0"/>
              </a:rPr>
              <a:t>Гендердик</a:t>
            </a:r>
            <a:r>
              <a:rPr lang="ru-RU" sz="3100" b="1" dirty="0" smtClean="0">
                <a:latin typeface="Arial" charset="0"/>
              </a:rPr>
              <a:t> статистика </a:t>
            </a:r>
            <a:r>
              <a:rPr lang="ru-RU" sz="3100" b="1" dirty="0" err="1" smtClean="0">
                <a:latin typeface="Arial" charset="0"/>
              </a:rPr>
              <a:t>деген</a:t>
            </a:r>
            <a:r>
              <a:rPr lang="ru-RU" sz="3100" b="1" dirty="0" smtClean="0">
                <a:latin typeface="Arial" charset="0"/>
              </a:rPr>
              <a:t> </a:t>
            </a:r>
            <a:r>
              <a:rPr lang="ru-RU" sz="3100" b="1" dirty="0" err="1" smtClean="0">
                <a:latin typeface="Arial" charset="0"/>
              </a:rPr>
              <a:t>эмне</a:t>
            </a:r>
            <a:r>
              <a:rPr kumimoji="0" lang="ru-RU" sz="3100" b="1" dirty="0" smtClean="0">
                <a:solidFill>
                  <a:schemeClr val="tx1"/>
                </a:solidFill>
                <a:latin typeface="Arial" charset="0"/>
              </a:rPr>
              <a:t>?</a:t>
            </a:r>
            <a:r>
              <a:rPr kumimoji="0" lang="ru-RU" sz="29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kumimoji="0" lang="ru-RU" sz="2900" b="1" dirty="0" smtClean="0">
                <a:solidFill>
                  <a:schemeClr val="tx1"/>
                </a:solidFill>
                <a:latin typeface="Arial" charset="0"/>
              </a:rPr>
            </a:br>
            <a:endParaRPr kumimoji="0" lang="nn-NO" sz="29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340768"/>
            <a:ext cx="7416824" cy="4752528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buFontTx/>
              <a:buNone/>
            </a:pPr>
            <a:endParaRPr kumimoji="0" lang="ru-RU" sz="2800" dirty="0">
              <a:latin typeface="Arial" charset="0"/>
            </a:endParaRPr>
          </a:p>
          <a:p>
            <a:pPr lvl="0"/>
            <a:r>
              <a:rPr lang="ru-RU" sz="2800" b="1" dirty="0" err="1" smtClean="0"/>
              <a:t>Гендердик</a:t>
            </a:r>
            <a:r>
              <a:rPr lang="ru-RU" sz="2800" b="1" dirty="0" smtClean="0"/>
              <a:t> </a:t>
            </a:r>
            <a:r>
              <a:rPr lang="ru-RU" sz="2800" b="1" dirty="0"/>
              <a:t>статистика </a:t>
            </a:r>
            <a:r>
              <a:rPr lang="ru-RU" sz="2800" dirty="0"/>
              <a:t>– </a:t>
            </a:r>
            <a:r>
              <a:rPr lang="ru-RU" sz="2800" dirty="0" err="1"/>
              <a:t>аялдар</a:t>
            </a:r>
            <a:r>
              <a:rPr lang="ru-RU" sz="2800" dirty="0"/>
              <a:t> </a:t>
            </a:r>
            <a:r>
              <a:rPr lang="ru-RU" sz="2800" dirty="0" err="1"/>
              <a:t>жана</a:t>
            </a:r>
            <a:r>
              <a:rPr lang="ru-RU" sz="2800" dirty="0"/>
              <a:t> </a:t>
            </a:r>
            <a:r>
              <a:rPr lang="ru-RU" sz="2800" dirty="0" err="1"/>
              <a:t>эркектердин</a:t>
            </a:r>
            <a:r>
              <a:rPr lang="ru-RU" sz="2800" dirty="0"/>
              <a:t> </a:t>
            </a:r>
            <a:r>
              <a:rPr lang="ru-RU" sz="2800" dirty="0" err="1"/>
              <a:t>коомдук</a:t>
            </a:r>
            <a:r>
              <a:rPr lang="ru-RU" sz="2800" dirty="0"/>
              <a:t>  </a:t>
            </a:r>
            <a:r>
              <a:rPr lang="ru-RU" sz="2800" dirty="0" err="1"/>
              <a:t>жашоосунун</a:t>
            </a:r>
            <a:r>
              <a:rPr lang="ru-RU" sz="2800" dirty="0"/>
              <a:t> </a:t>
            </a:r>
            <a:r>
              <a:rPr lang="ru-RU" sz="2800" dirty="0" err="1"/>
              <a:t>бардык</a:t>
            </a:r>
            <a:r>
              <a:rPr lang="ru-RU" sz="2800" dirty="0"/>
              <a:t> </a:t>
            </a:r>
            <a:r>
              <a:rPr lang="ru-RU" sz="2800" dirty="0" err="1"/>
              <a:t>чɵйрɵлɵрүндɵгү</a:t>
            </a:r>
            <a:r>
              <a:rPr lang="ru-RU" sz="2800" dirty="0"/>
              <a:t> </a:t>
            </a:r>
            <a:r>
              <a:rPr lang="ru-RU" sz="2800" dirty="0" err="1"/>
              <a:t>абалдарын</a:t>
            </a:r>
            <a:r>
              <a:rPr lang="ru-RU" sz="2800" dirty="0"/>
              <a:t> </a:t>
            </a:r>
            <a:r>
              <a:rPr lang="ru-RU" sz="2800" dirty="0" err="1"/>
              <a:t>чагылдырган</a:t>
            </a:r>
            <a:r>
              <a:rPr lang="ru-RU" sz="2800" dirty="0"/>
              <a:t> </a:t>
            </a:r>
            <a:r>
              <a:rPr lang="ru-RU" sz="2800" dirty="0" err="1"/>
              <a:t>статистикалык</a:t>
            </a:r>
            <a:r>
              <a:rPr lang="ru-RU" sz="2800" dirty="0"/>
              <a:t> </a:t>
            </a:r>
            <a:r>
              <a:rPr lang="ru-RU" sz="2800" dirty="0" err="1"/>
              <a:t>кɵрсɵткүчтɵр</a:t>
            </a:r>
            <a:r>
              <a:rPr lang="ru-RU" sz="2800" dirty="0" smtClean="0"/>
              <a:t>.</a:t>
            </a:r>
            <a:endParaRPr lang="ru-RU" sz="2800" dirty="0" smtClean="0">
              <a:latin typeface="Arial" charset="0"/>
            </a:endParaRPr>
          </a:p>
          <a:p>
            <a:pPr lvl="0"/>
            <a:r>
              <a:rPr lang="ru-RU" sz="2800" dirty="0"/>
              <a:t>Ал </a:t>
            </a:r>
            <a:r>
              <a:rPr lang="ru-RU" sz="2800" dirty="0" err="1"/>
              <a:t>оптималдуу</a:t>
            </a:r>
            <a:r>
              <a:rPr lang="ru-RU" sz="2800" dirty="0"/>
              <a:t> </a:t>
            </a:r>
            <a:r>
              <a:rPr lang="ru-RU" sz="2800" dirty="0" err="1"/>
              <a:t>социалдык-демографиялык</a:t>
            </a:r>
            <a:r>
              <a:rPr lang="ru-RU" sz="2800" dirty="0"/>
              <a:t> </a:t>
            </a:r>
            <a:r>
              <a:rPr lang="ru-RU" sz="2800" dirty="0" err="1"/>
              <a:t>саясатты</a:t>
            </a:r>
            <a:r>
              <a:rPr lang="ru-RU" sz="2800" dirty="0"/>
              <a:t> </a:t>
            </a:r>
            <a:r>
              <a:rPr lang="ru-RU" sz="2800" dirty="0" err="1"/>
              <a:t>иштеп</a:t>
            </a:r>
            <a:r>
              <a:rPr lang="ru-RU" sz="2800" dirty="0"/>
              <a:t> </a:t>
            </a:r>
            <a:r>
              <a:rPr lang="ru-RU" sz="2800" dirty="0" err="1"/>
              <a:t>чыгууда</a:t>
            </a:r>
            <a:r>
              <a:rPr lang="ru-RU" sz="2800" dirty="0"/>
              <a:t> </a:t>
            </a:r>
            <a:r>
              <a:rPr lang="ru-RU" sz="2800" dirty="0" err="1"/>
              <a:t>аялдар</a:t>
            </a:r>
            <a:r>
              <a:rPr lang="ru-RU" sz="2800" dirty="0"/>
              <a:t> </a:t>
            </a:r>
            <a:r>
              <a:rPr lang="ru-RU" sz="2800" dirty="0" err="1"/>
              <a:t>менен</a:t>
            </a:r>
            <a:r>
              <a:rPr lang="ru-RU" sz="2800" dirty="0"/>
              <a:t> </a:t>
            </a:r>
            <a:r>
              <a:rPr lang="ru-RU" sz="2800" dirty="0" err="1"/>
              <a:t>эркектердин</a:t>
            </a:r>
            <a:r>
              <a:rPr lang="ru-RU" sz="2800" dirty="0"/>
              <a:t> </a:t>
            </a:r>
            <a:r>
              <a:rPr lang="ru-RU" sz="2800" dirty="0" err="1"/>
              <a:t>ɵзгɵчɵлүктɵрүн</a:t>
            </a:r>
            <a:r>
              <a:rPr lang="ru-RU" sz="2800" dirty="0"/>
              <a:t> </a:t>
            </a:r>
            <a:r>
              <a:rPr lang="ru-RU" sz="2800" dirty="0" err="1"/>
              <a:t>эске</a:t>
            </a:r>
            <a:r>
              <a:rPr lang="ru-RU" sz="2800" dirty="0"/>
              <a:t> </a:t>
            </a:r>
            <a:r>
              <a:rPr lang="ru-RU" sz="2800" dirty="0" err="1"/>
              <a:t>алууга</a:t>
            </a:r>
            <a:r>
              <a:rPr lang="ru-RU" sz="2800" dirty="0"/>
              <a:t>, </a:t>
            </a:r>
            <a:r>
              <a:rPr lang="ru-RU" sz="2800" dirty="0" err="1"/>
              <a:t>аялдар</a:t>
            </a:r>
            <a:r>
              <a:rPr lang="ru-RU" sz="2800" dirty="0"/>
              <a:t> </a:t>
            </a:r>
            <a:r>
              <a:rPr lang="ru-RU" sz="2800" dirty="0" err="1"/>
              <a:t>менен</a:t>
            </a:r>
            <a:r>
              <a:rPr lang="ru-RU" sz="2800" dirty="0"/>
              <a:t> </a:t>
            </a:r>
            <a:r>
              <a:rPr lang="ru-RU" sz="2800" dirty="0" err="1"/>
              <a:t>эркектердин</a:t>
            </a:r>
            <a:r>
              <a:rPr lang="ru-RU" sz="2800" dirty="0"/>
              <a:t> </a:t>
            </a:r>
            <a:r>
              <a:rPr lang="ru-RU" sz="2800" dirty="0" err="1"/>
              <a:t>бирдей</a:t>
            </a:r>
            <a:r>
              <a:rPr lang="ru-RU" sz="2800" dirty="0"/>
              <a:t> </a:t>
            </a:r>
            <a:r>
              <a:rPr lang="ru-RU" sz="2800" dirty="0" err="1"/>
              <a:t>укуктар</a:t>
            </a:r>
            <a:r>
              <a:rPr lang="ru-RU" sz="2800" dirty="0"/>
              <a:t> </a:t>
            </a:r>
            <a:r>
              <a:rPr lang="ru-RU" sz="2800" dirty="0" err="1"/>
              <a:t>жана</a:t>
            </a:r>
            <a:r>
              <a:rPr lang="ru-RU" sz="2800" dirty="0"/>
              <a:t> </a:t>
            </a:r>
            <a:r>
              <a:rPr lang="ru-RU" sz="2800" dirty="0" err="1"/>
              <a:t>мүмкүнчүлүктɵр</a:t>
            </a:r>
            <a:r>
              <a:rPr lang="ru-RU" sz="2800" dirty="0"/>
              <a:t> </a:t>
            </a:r>
            <a:r>
              <a:rPr lang="ru-RU" sz="2800" dirty="0" err="1"/>
              <a:t>принцибин</a:t>
            </a:r>
            <a:r>
              <a:rPr lang="ru-RU" sz="2800" dirty="0"/>
              <a:t> </a:t>
            </a:r>
            <a:r>
              <a:rPr lang="ru-RU" sz="2800" dirty="0" err="1"/>
              <a:t>ишке</a:t>
            </a:r>
            <a:r>
              <a:rPr lang="ru-RU" sz="2800" dirty="0"/>
              <a:t> </a:t>
            </a:r>
            <a:r>
              <a:rPr lang="ru-RU" sz="2800" dirty="0" err="1"/>
              <a:t>ашырууга</a:t>
            </a:r>
            <a:r>
              <a:rPr lang="ru-RU" sz="2800" dirty="0"/>
              <a:t> </a:t>
            </a:r>
            <a:r>
              <a:rPr lang="ru-RU" sz="2800" dirty="0" err="1"/>
              <a:t>жол</a:t>
            </a:r>
            <a:r>
              <a:rPr lang="ru-RU" sz="2800" dirty="0"/>
              <a:t> </a:t>
            </a:r>
            <a:r>
              <a:rPr lang="ru-RU" sz="2800" dirty="0" err="1"/>
              <a:t>ачат</a:t>
            </a:r>
            <a:r>
              <a:rPr lang="ru-RU" sz="2800" dirty="0"/>
              <a:t>. </a:t>
            </a:r>
          </a:p>
          <a:p>
            <a:pPr lvl="0"/>
            <a:r>
              <a:rPr lang="ru-RU" sz="2800" dirty="0"/>
              <a:t> Статистиканын ар </a:t>
            </a:r>
            <a:r>
              <a:rPr lang="ru-RU" sz="2800" dirty="0" err="1"/>
              <a:t>бир</a:t>
            </a:r>
            <a:r>
              <a:rPr lang="ru-RU" sz="2800" dirty="0"/>
              <a:t> </a:t>
            </a:r>
            <a:r>
              <a:rPr lang="ru-RU" sz="2800" dirty="0" err="1"/>
              <a:t>салттуу</a:t>
            </a:r>
            <a:r>
              <a:rPr lang="ru-RU" sz="2800" dirty="0"/>
              <a:t> </a:t>
            </a:r>
            <a:r>
              <a:rPr lang="ru-RU" sz="2800" dirty="0" err="1"/>
              <a:t>чɵйрɵсүнүн</a:t>
            </a:r>
            <a:r>
              <a:rPr lang="ru-RU" sz="2800" dirty="0"/>
              <a:t> </a:t>
            </a:r>
            <a:r>
              <a:rPr lang="ru-RU" sz="2800" dirty="0" err="1"/>
              <a:t>түзүүчү</a:t>
            </a:r>
            <a:r>
              <a:rPr lang="ru-RU" sz="2800" dirty="0"/>
              <a:t> </a:t>
            </a:r>
            <a:r>
              <a:rPr lang="ru-RU" sz="2800" dirty="0" err="1"/>
              <a:t>бɵлүгү</a:t>
            </a:r>
            <a:r>
              <a:rPr lang="ru-RU" sz="2800" dirty="0"/>
              <a:t> </a:t>
            </a:r>
            <a:r>
              <a:rPr lang="ru-RU" sz="2800" dirty="0" err="1"/>
              <a:t>болуп</a:t>
            </a:r>
            <a:r>
              <a:rPr lang="ru-RU" sz="2800" dirty="0"/>
              <a:t> </a:t>
            </a:r>
            <a:r>
              <a:rPr lang="ru-RU" sz="2800" dirty="0" err="1"/>
              <a:t>эсептелет</a:t>
            </a:r>
            <a:r>
              <a:rPr lang="ru-RU" sz="2800" dirty="0"/>
              <a:t>. </a:t>
            </a:r>
          </a:p>
          <a:p>
            <a:pPr marL="0" indent="0" eaLnBrk="1" hangingPunct="1"/>
            <a:endParaRPr kumimoji="0" lang="ru-RU" sz="2800" dirty="0" smtClean="0">
              <a:latin typeface="Arial" charset="0"/>
            </a:endParaRPr>
          </a:p>
          <a:p>
            <a:pPr marL="0" indent="0" eaLnBrk="1" hangingPunct="1"/>
            <a:endParaRPr kumimoji="0" lang="ru-RU" sz="2800" dirty="0">
              <a:latin typeface="Arial" charset="0"/>
            </a:endParaRPr>
          </a:p>
        </p:txBody>
      </p:sp>
      <p:sp>
        <p:nvSpPr>
          <p:cNvPr id="9218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ADAB7132-88FE-4842-8902-AF30996969F1}" type="slidenum">
              <a:rPr kumimoji="0" lang="nn-NO" sz="1400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kumimoji="0" lang="nn-NO" sz="140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31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4746"/>
            <a:ext cx="7422201" cy="115212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 </a:t>
            </a:r>
            <a:r>
              <a:rPr lang="ru-RU" sz="2200" b="1" dirty="0" err="1"/>
              <a:t>Гендердик</a:t>
            </a:r>
            <a:r>
              <a:rPr lang="ru-RU" sz="2200" b="1" dirty="0"/>
              <a:t> статистика </a:t>
            </a:r>
            <a:r>
              <a:rPr lang="ru-RU" sz="2200" b="1" dirty="0" err="1"/>
              <a:t>жана</a:t>
            </a:r>
            <a:r>
              <a:rPr lang="ru-RU" sz="2200" b="1" dirty="0"/>
              <a:t> </a:t>
            </a:r>
            <a:r>
              <a:rPr lang="ru-RU" sz="2200" b="1" dirty="0" err="1"/>
              <a:t>адам</a:t>
            </a:r>
            <a:r>
              <a:rPr lang="ru-RU" sz="2200" b="1" dirty="0"/>
              <a:t> </a:t>
            </a:r>
            <a:r>
              <a:rPr lang="ru-RU" sz="2200" b="1" dirty="0" err="1"/>
              <a:t>сатуу</a:t>
            </a:r>
            <a:r>
              <a:rPr lang="ru-RU" sz="2200" b="1" dirty="0"/>
              <a:t> </a:t>
            </a:r>
            <a:r>
              <a:rPr lang="ru-RU" sz="2200" b="1" dirty="0" err="1"/>
              <a:t>боюнча</a:t>
            </a:r>
            <a:r>
              <a:rPr lang="ru-RU" sz="2200" b="1" dirty="0"/>
              <a:t> статистика </a:t>
            </a:r>
            <a:r>
              <a:rPr lang="ru-RU" sz="2200" b="1" dirty="0" err="1"/>
              <a:t>кимге</a:t>
            </a:r>
            <a:r>
              <a:rPr lang="ru-RU" sz="2200" b="1" dirty="0"/>
              <a:t> </a:t>
            </a:r>
            <a:r>
              <a:rPr lang="ru-RU" sz="2200" b="1" dirty="0" err="1"/>
              <a:t>жана</a:t>
            </a:r>
            <a:r>
              <a:rPr lang="ru-RU" sz="2200" b="1" dirty="0"/>
              <a:t> </a:t>
            </a:r>
            <a:r>
              <a:rPr lang="ru-RU" sz="2200" b="1" dirty="0" err="1"/>
              <a:t>эмне</a:t>
            </a:r>
            <a:r>
              <a:rPr lang="ru-RU" sz="2200" b="1" dirty="0"/>
              <a:t> </a:t>
            </a:r>
            <a:r>
              <a:rPr lang="ru-RU" sz="2200" b="1" dirty="0" err="1"/>
              <a:t>үчүн</a:t>
            </a:r>
            <a:r>
              <a:rPr lang="ru-RU" sz="2200" b="1" dirty="0"/>
              <a:t> </a:t>
            </a:r>
            <a:r>
              <a:rPr lang="ru-RU" sz="2200" b="1" dirty="0" err="1"/>
              <a:t>керек</a:t>
            </a:r>
            <a:r>
              <a:rPr lang="ru-RU" sz="2200" b="1" dirty="0"/>
              <a:t>?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568952" cy="5794176"/>
          </a:xfrm>
        </p:spPr>
        <p:txBody>
          <a:bodyPr>
            <a:noAutofit/>
          </a:bodyPr>
          <a:lstStyle/>
          <a:p>
            <a:r>
              <a:rPr lang="ru-RU" sz="2300" b="1" dirty="0" smtClean="0"/>
              <a:t> </a:t>
            </a:r>
            <a:r>
              <a:rPr lang="ru-RU" b="1" dirty="0" err="1" smtClean="0"/>
              <a:t>Бардык</a:t>
            </a:r>
            <a:r>
              <a:rPr lang="ru-RU" b="1" dirty="0" smtClean="0"/>
              <a:t> </a:t>
            </a:r>
            <a:r>
              <a:rPr lang="ru-RU" b="1" dirty="0" err="1"/>
              <a:t>деңгээлдеги</a:t>
            </a:r>
            <a:r>
              <a:rPr lang="ru-RU" b="1" dirty="0"/>
              <a:t> </a:t>
            </a:r>
            <a:r>
              <a:rPr lang="ru-RU" b="1" dirty="0" err="1"/>
              <a:t>саясатчыларга</a:t>
            </a:r>
            <a:r>
              <a:rPr lang="ru-RU" b="1" dirty="0"/>
              <a:t>, </a:t>
            </a:r>
            <a:r>
              <a:rPr lang="ru-RU" b="1" dirty="0" err="1"/>
              <a:t>мамлекеттик</a:t>
            </a:r>
            <a:r>
              <a:rPr lang="ru-RU" b="1" dirty="0"/>
              <a:t> </a:t>
            </a:r>
            <a:r>
              <a:rPr lang="ru-RU" b="1" dirty="0" err="1"/>
              <a:t>органдарга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гендердик</a:t>
            </a:r>
            <a:r>
              <a:rPr lang="ru-RU" dirty="0"/>
              <a:t> </a:t>
            </a:r>
            <a:r>
              <a:rPr lang="ru-RU" dirty="0" err="1"/>
              <a:t>анализдин</a:t>
            </a:r>
            <a:r>
              <a:rPr lang="ru-RU" dirty="0"/>
              <a:t> </a:t>
            </a:r>
            <a:r>
              <a:rPr lang="ru-RU" dirty="0" err="1"/>
              <a:t>негизинде</a:t>
            </a:r>
            <a:r>
              <a:rPr lang="ru-RU" dirty="0"/>
              <a:t> </a:t>
            </a:r>
            <a:r>
              <a:rPr lang="ru-RU" dirty="0" err="1"/>
              <a:t>саясатты</a:t>
            </a:r>
            <a:r>
              <a:rPr lang="ru-RU" dirty="0"/>
              <a:t> </a:t>
            </a:r>
            <a:r>
              <a:rPr lang="ru-RU" dirty="0" err="1"/>
              <a:t>иштеп</a:t>
            </a:r>
            <a:r>
              <a:rPr lang="ru-RU" dirty="0"/>
              <a:t> </a:t>
            </a:r>
            <a:r>
              <a:rPr lang="ru-RU" dirty="0" err="1"/>
              <a:t>чыгуу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чечимдерди</a:t>
            </a:r>
            <a:r>
              <a:rPr lang="ru-RU" dirty="0"/>
              <a:t> </a:t>
            </a:r>
            <a:r>
              <a:rPr lang="ru-RU" dirty="0" err="1"/>
              <a:t>кабыл</a:t>
            </a:r>
            <a:r>
              <a:rPr lang="ru-RU" dirty="0"/>
              <a:t> </a:t>
            </a:r>
            <a:r>
              <a:rPr lang="ru-RU" dirty="0" err="1"/>
              <a:t>алуу</a:t>
            </a:r>
            <a:r>
              <a:rPr lang="ru-RU" dirty="0"/>
              <a:t> </a:t>
            </a:r>
            <a:r>
              <a:rPr lang="ru-RU" dirty="0" err="1"/>
              <a:t>үчүн</a:t>
            </a:r>
            <a:endParaRPr lang="ru-RU" dirty="0"/>
          </a:p>
          <a:p>
            <a:pPr lvl="0"/>
            <a:r>
              <a:rPr lang="ru-RU" b="1" dirty="0"/>
              <a:t> </a:t>
            </a:r>
            <a:r>
              <a:rPr lang="ru-RU" b="1" dirty="0" err="1"/>
              <a:t>Бардык</a:t>
            </a:r>
            <a:r>
              <a:rPr lang="ru-RU" b="1" dirty="0"/>
              <a:t> </a:t>
            </a:r>
            <a:r>
              <a:rPr lang="ru-RU" b="1" dirty="0" err="1"/>
              <a:t>мамлекеттик</a:t>
            </a:r>
            <a:r>
              <a:rPr lang="ru-RU" b="1" dirty="0"/>
              <a:t> </a:t>
            </a:r>
            <a:r>
              <a:rPr lang="ru-RU" b="1" dirty="0" err="1"/>
              <a:t>органдарга</a:t>
            </a:r>
            <a:r>
              <a:rPr lang="ru-RU" b="1" dirty="0"/>
              <a:t>, ЖКУ, </a:t>
            </a:r>
            <a:r>
              <a:rPr lang="ru-RU" b="1" dirty="0" err="1"/>
              <a:t>адамдарга</a:t>
            </a:r>
            <a:r>
              <a:rPr lang="ru-RU" b="1" dirty="0"/>
              <a:t> – </a:t>
            </a:r>
            <a:r>
              <a:rPr lang="ru-RU" dirty="0" err="1"/>
              <a:t>гендердик</a:t>
            </a:r>
            <a:r>
              <a:rPr lang="ru-RU" dirty="0"/>
              <a:t> </a:t>
            </a:r>
            <a:r>
              <a:rPr lang="ru-RU" dirty="0" err="1"/>
              <a:t>тең</a:t>
            </a:r>
            <a:r>
              <a:rPr lang="ru-RU" dirty="0"/>
              <a:t> </a:t>
            </a:r>
            <a:r>
              <a:rPr lang="ru-RU" dirty="0" err="1"/>
              <a:t>укуктуулук</a:t>
            </a:r>
            <a:r>
              <a:rPr lang="ru-RU" dirty="0"/>
              <a:t> </a:t>
            </a:r>
            <a:r>
              <a:rPr lang="ru-RU" dirty="0" err="1"/>
              <a:t>чɵйрɵсүндɵгү</a:t>
            </a:r>
            <a:r>
              <a:rPr lang="ru-RU" dirty="0"/>
              <a:t> </a:t>
            </a:r>
            <a:r>
              <a:rPr lang="ru-RU" dirty="0" err="1"/>
              <a:t>прогресске</a:t>
            </a:r>
            <a:r>
              <a:rPr lang="ru-RU" dirty="0"/>
              <a:t> </a:t>
            </a:r>
            <a:r>
              <a:rPr lang="ru-RU" dirty="0" err="1"/>
              <a:t>баа</a:t>
            </a:r>
            <a:r>
              <a:rPr lang="ru-RU" dirty="0"/>
              <a:t> </a:t>
            </a:r>
            <a:r>
              <a:rPr lang="ru-RU" dirty="0" err="1"/>
              <a:t>берүү</a:t>
            </a:r>
            <a:r>
              <a:rPr lang="ru-RU" dirty="0"/>
              <a:t> </a:t>
            </a:r>
            <a:r>
              <a:rPr lang="ru-RU" dirty="0" err="1"/>
              <a:t>үчүн</a:t>
            </a:r>
            <a:endParaRPr lang="ru-RU" dirty="0"/>
          </a:p>
          <a:p>
            <a:pPr lvl="0"/>
            <a:r>
              <a:rPr lang="ru-RU" b="1" dirty="0"/>
              <a:t> </a:t>
            </a:r>
            <a:r>
              <a:rPr lang="ru-RU" b="1" dirty="0" err="1"/>
              <a:t>Изилдɵɵчүлɵргɵ</a:t>
            </a:r>
            <a:r>
              <a:rPr lang="ru-RU" b="1" dirty="0"/>
              <a:t>, </a:t>
            </a:r>
            <a:r>
              <a:rPr lang="ru-RU" b="1" dirty="0" err="1"/>
              <a:t>аналитиктерге</a:t>
            </a:r>
            <a:r>
              <a:rPr lang="ru-RU" b="1" dirty="0"/>
              <a:t>, БӨУ, ММК –</a:t>
            </a:r>
            <a:r>
              <a:rPr lang="ru-RU" dirty="0"/>
              <a:t> </a:t>
            </a:r>
            <a:r>
              <a:rPr lang="ru-RU" dirty="0" err="1"/>
              <a:t>коомчулукка</a:t>
            </a:r>
            <a:r>
              <a:rPr lang="ru-RU" dirty="0"/>
              <a:t> </a:t>
            </a:r>
            <a:r>
              <a:rPr lang="ru-RU" dirty="0" err="1"/>
              <a:t>маалымат</a:t>
            </a:r>
            <a:r>
              <a:rPr lang="ru-RU" dirty="0"/>
              <a:t> </a:t>
            </a:r>
            <a:r>
              <a:rPr lang="ru-RU" dirty="0" err="1"/>
              <a:t>берүү</a:t>
            </a:r>
            <a:r>
              <a:rPr lang="ru-RU" dirty="0"/>
              <a:t> </a:t>
            </a:r>
            <a:r>
              <a:rPr lang="ru-RU" dirty="0" err="1"/>
              <a:t>үчүн</a:t>
            </a:r>
            <a:endParaRPr lang="ru-RU" dirty="0"/>
          </a:p>
          <a:p>
            <a:pPr lvl="0"/>
            <a:r>
              <a:rPr lang="ru-RU" b="1" dirty="0"/>
              <a:t> </a:t>
            </a:r>
            <a:r>
              <a:rPr lang="ru-RU" b="1" dirty="0" err="1"/>
              <a:t>Статистикалык</a:t>
            </a:r>
            <a:r>
              <a:rPr lang="ru-RU" b="1" dirty="0"/>
              <a:t> </a:t>
            </a:r>
            <a:r>
              <a:rPr lang="ru-RU" b="1" dirty="0" err="1"/>
              <a:t>органдарга</a:t>
            </a:r>
            <a:r>
              <a:rPr lang="ru-RU" b="1" dirty="0"/>
              <a:t> – </a:t>
            </a:r>
            <a:r>
              <a:rPr lang="ru-RU" dirty="0" err="1"/>
              <a:t>улуттук</a:t>
            </a:r>
            <a:r>
              <a:rPr lang="ru-RU" dirty="0"/>
              <a:t> </a:t>
            </a:r>
            <a:r>
              <a:rPr lang="ru-RU" dirty="0" err="1"/>
              <a:t>статистикалык</a:t>
            </a:r>
            <a:r>
              <a:rPr lang="ru-RU" dirty="0"/>
              <a:t> </a:t>
            </a:r>
            <a:r>
              <a:rPr lang="ru-RU" dirty="0" err="1"/>
              <a:t>системаны</a:t>
            </a:r>
            <a:r>
              <a:rPr lang="ru-RU" dirty="0"/>
              <a:t> </a:t>
            </a:r>
            <a:r>
              <a:rPr lang="ru-RU" dirty="0" err="1"/>
              <a:t>жакшыртуу</a:t>
            </a:r>
            <a:r>
              <a:rPr lang="ru-RU" dirty="0"/>
              <a:t> </a:t>
            </a:r>
            <a:r>
              <a:rPr lang="ru-RU" dirty="0" err="1"/>
              <a:t>үчүн</a:t>
            </a:r>
            <a:r>
              <a:rPr lang="ru-RU" dirty="0"/>
              <a:t> (</a:t>
            </a:r>
            <a:r>
              <a:rPr lang="ru-RU" dirty="0" err="1"/>
              <a:t>жаңы</a:t>
            </a:r>
            <a:r>
              <a:rPr lang="ru-RU" dirty="0"/>
              <a:t> </a:t>
            </a:r>
            <a:r>
              <a:rPr lang="ru-RU" dirty="0" err="1"/>
              <a:t>кɵрсɵткүчтɵрдү</a:t>
            </a:r>
            <a:r>
              <a:rPr lang="ru-RU" dirty="0"/>
              <a:t> </a:t>
            </a:r>
            <a:r>
              <a:rPr lang="ru-RU" dirty="0" err="1"/>
              <a:t>чогултушат</a:t>
            </a:r>
            <a:r>
              <a:rPr lang="ru-RU" dirty="0"/>
              <a:t>, </a:t>
            </a:r>
            <a:r>
              <a:rPr lang="ru-RU" dirty="0" err="1"/>
              <a:t>чогултууну</a:t>
            </a:r>
            <a:r>
              <a:rPr lang="ru-RU" dirty="0"/>
              <a:t>, </a:t>
            </a:r>
            <a:r>
              <a:rPr lang="ru-RU" dirty="0" err="1"/>
              <a:t>усулдарды</a:t>
            </a:r>
            <a:r>
              <a:rPr lang="ru-RU" dirty="0"/>
              <a:t> </a:t>
            </a:r>
            <a:r>
              <a:rPr lang="ru-RU" dirty="0" err="1"/>
              <a:t>ж.б</a:t>
            </a:r>
            <a:r>
              <a:rPr lang="ru-RU" dirty="0"/>
              <a:t>. </a:t>
            </a:r>
            <a:r>
              <a:rPr lang="ru-RU" dirty="0" err="1"/>
              <a:t>жакшыртышат</a:t>
            </a:r>
            <a:r>
              <a:rPr lang="ru-RU" dirty="0"/>
              <a:t>, </a:t>
            </a:r>
            <a:r>
              <a:rPr lang="ru-RU" dirty="0" err="1"/>
              <a:t>жайылтууну</a:t>
            </a:r>
            <a:r>
              <a:rPr lang="ru-RU" dirty="0"/>
              <a:t> </a:t>
            </a:r>
            <a:r>
              <a:rPr lang="ru-RU" dirty="0" err="1"/>
              <a:t>жакшыртышат</a:t>
            </a:r>
            <a:r>
              <a:rPr lang="ru-RU" dirty="0"/>
              <a:t>)</a:t>
            </a:r>
          </a:p>
          <a:p>
            <a:pPr lvl="0"/>
            <a:r>
              <a:rPr lang="ru-RU" b="1" dirty="0"/>
              <a:t> </a:t>
            </a:r>
            <a:r>
              <a:rPr lang="ru-RU" b="1" dirty="0" err="1"/>
              <a:t>Жалпы</a:t>
            </a:r>
            <a:r>
              <a:rPr lang="ru-RU" b="1" dirty="0"/>
              <a:t> </a:t>
            </a:r>
            <a:r>
              <a:rPr lang="ru-RU" b="1" dirty="0" err="1"/>
              <a:t>коомчулукка</a:t>
            </a:r>
            <a:r>
              <a:rPr lang="ru-RU" b="1" dirty="0"/>
              <a:t> - </a:t>
            </a:r>
            <a:r>
              <a:rPr lang="ru-RU" dirty="0" err="1"/>
              <a:t>ɵнүгүү</a:t>
            </a:r>
            <a:r>
              <a:rPr lang="ru-RU" dirty="0"/>
              <a:t>, прогресс </a:t>
            </a:r>
            <a:r>
              <a:rPr lang="ru-RU" dirty="0" err="1"/>
              <a:t>үчүн</a:t>
            </a:r>
            <a:endParaRPr lang="ru-RU" dirty="0"/>
          </a:p>
          <a:p>
            <a:pPr lvl="0"/>
            <a:r>
              <a:rPr lang="ru-RU" b="1" dirty="0"/>
              <a:t> Ар </a:t>
            </a:r>
            <a:r>
              <a:rPr lang="ru-RU" b="1" dirty="0" err="1"/>
              <a:t>бир</a:t>
            </a:r>
            <a:r>
              <a:rPr lang="ru-RU" b="1" dirty="0"/>
              <a:t> </a:t>
            </a:r>
            <a:r>
              <a:rPr lang="ru-RU" b="1" dirty="0" err="1"/>
              <a:t>адамга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коомдук</a:t>
            </a:r>
            <a:r>
              <a:rPr lang="ru-RU" dirty="0"/>
              <a:t> </a:t>
            </a:r>
            <a:r>
              <a:rPr lang="ru-RU" dirty="0" err="1"/>
              <a:t>ɵнүгүүнү</a:t>
            </a:r>
            <a:r>
              <a:rPr lang="ru-RU" dirty="0"/>
              <a:t> </a:t>
            </a:r>
            <a:r>
              <a:rPr lang="ru-RU" dirty="0" err="1"/>
              <a:t>түшүнүү</a:t>
            </a:r>
            <a:r>
              <a:rPr lang="ru-RU" dirty="0"/>
              <a:t>, </a:t>
            </a:r>
            <a:r>
              <a:rPr lang="ru-RU" dirty="0" err="1"/>
              <a:t>стереотиптик</a:t>
            </a:r>
            <a:r>
              <a:rPr lang="ru-RU" dirty="0"/>
              <a:t> ой-</a:t>
            </a:r>
            <a:r>
              <a:rPr lang="ru-RU" dirty="0" err="1"/>
              <a:t>жүгүртүүнү</a:t>
            </a:r>
            <a:r>
              <a:rPr lang="ru-RU" dirty="0"/>
              <a:t> </a:t>
            </a:r>
            <a:r>
              <a:rPr lang="ru-RU" dirty="0" err="1"/>
              <a:t>жеңүү</a:t>
            </a:r>
            <a:r>
              <a:rPr lang="ru-RU" dirty="0"/>
              <a:t> </a:t>
            </a:r>
            <a:r>
              <a:rPr lang="ru-RU" dirty="0" err="1"/>
              <a:t>үчүн</a:t>
            </a:r>
            <a:endParaRPr lang="ru-RU" dirty="0"/>
          </a:p>
          <a:p>
            <a:pPr>
              <a:spcBef>
                <a:spcPts val="600"/>
              </a:spcBef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09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69" y="0"/>
            <a:ext cx="6896472" cy="1152128"/>
          </a:xfrm>
        </p:spPr>
        <p:txBody>
          <a:bodyPr>
            <a:noAutofit/>
          </a:bodyPr>
          <a:lstStyle/>
          <a:p>
            <a:pPr algn="l"/>
            <a:r>
              <a:rPr lang="ru-RU" sz="2200" b="1" dirty="0" err="1"/>
              <a:t>Гендердик</a:t>
            </a:r>
            <a:r>
              <a:rPr lang="ru-RU" sz="2200" b="1" dirty="0"/>
              <a:t> анализ </a:t>
            </a:r>
            <a:r>
              <a:rPr lang="ru-RU" sz="2200" b="1" dirty="0" err="1"/>
              <a:t>жасоо</a:t>
            </a:r>
            <a:r>
              <a:rPr lang="ru-RU" sz="2200" b="1" dirty="0"/>
              <a:t>  </a:t>
            </a:r>
            <a:r>
              <a:rPr lang="ru-RU" sz="2200" b="1" dirty="0" err="1"/>
              <a:t>жана</a:t>
            </a:r>
            <a:r>
              <a:rPr lang="ru-RU" sz="2200" b="1" dirty="0"/>
              <a:t> </a:t>
            </a:r>
            <a:r>
              <a:rPr lang="ru-RU" sz="2200" b="1" dirty="0" err="1"/>
              <a:t>адам</a:t>
            </a:r>
            <a:r>
              <a:rPr lang="ru-RU" sz="2200" b="1" dirty="0"/>
              <a:t> </a:t>
            </a:r>
            <a:r>
              <a:rPr lang="ru-RU" sz="2200" b="1" dirty="0" err="1"/>
              <a:t>сатууга</a:t>
            </a:r>
            <a:r>
              <a:rPr lang="ru-RU" sz="2200" b="1" dirty="0"/>
              <a:t> анализ </a:t>
            </a:r>
            <a:r>
              <a:rPr lang="ru-RU" sz="2200" b="1" dirty="0" err="1"/>
              <a:t>жасоо</a:t>
            </a:r>
            <a:r>
              <a:rPr lang="ru-RU" sz="2200" b="1" dirty="0"/>
              <a:t> </a:t>
            </a:r>
            <a:r>
              <a:rPr lang="ru-RU" sz="2200" b="1" dirty="0" err="1"/>
              <a:t>үчүн</a:t>
            </a:r>
            <a:r>
              <a:rPr lang="ru-RU" sz="2200" b="1" dirty="0"/>
              <a:t> </a:t>
            </a:r>
            <a:r>
              <a:rPr lang="ru-RU" sz="2200" b="1" dirty="0" err="1"/>
              <a:t>кайсы</a:t>
            </a:r>
            <a:r>
              <a:rPr lang="ru-RU" sz="2200" b="1" dirty="0"/>
              <a:t> </a:t>
            </a:r>
            <a:r>
              <a:rPr lang="ru-RU" sz="2200" b="1" dirty="0" err="1"/>
              <a:t>социалдык</a:t>
            </a:r>
            <a:r>
              <a:rPr lang="ru-RU" sz="2200" b="1" dirty="0"/>
              <a:t> </a:t>
            </a:r>
            <a:r>
              <a:rPr lang="ru-RU" sz="2200" b="1" dirty="0" err="1"/>
              <a:t>категориялар</a:t>
            </a:r>
            <a:r>
              <a:rPr lang="ru-RU" sz="2200" b="1" dirty="0"/>
              <a:t> </a:t>
            </a:r>
            <a:r>
              <a:rPr lang="ru-RU" sz="2200" b="1" dirty="0" err="1"/>
              <a:t>маанилүү</a:t>
            </a:r>
            <a:r>
              <a:rPr lang="ru-RU" sz="2200" b="1" dirty="0"/>
              <a:t> </a:t>
            </a:r>
            <a:r>
              <a:rPr lang="ru-RU" sz="2200" b="1" dirty="0" err="1"/>
              <a:t>болуп</a:t>
            </a:r>
            <a:r>
              <a:rPr lang="ru-RU" sz="2200" b="1" dirty="0"/>
              <a:t> </a:t>
            </a:r>
            <a:r>
              <a:rPr lang="ru-RU" sz="2200" b="1" dirty="0" err="1"/>
              <a:t>эсептелет</a:t>
            </a:r>
            <a:r>
              <a:rPr lang="ru-RU" sz="2200" b="1" dirty="0" smtClean="0"/>
              <a:t>?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392" y="1301688"/>
            <a:ext cx="8568952" cy="471405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dirty="0" err="1"/>
              <a:t>д</a:t>
            </a:r>
            <a:r>
              <a:rPr lang="ru-RU" sz="2400" dirty="0" err="1" smtClean="0"/>
              <a:t>емографиялык</a:t>
            </a:r>
            <a:r>
              <a:rPr lang="ru-RU" sz="2400" dirty="0" smtClean="0"/>
              <a:t> </a:t>
            </a:r>
            <a:r>
              <a:rPr lang="ru-RU" sz="2400" dirty="0" err="1" smtClean="0"/>
              <a:t>м</a:t>
            </a:r>
            <a:r>
              <a:rPr lang="ru-RU" sz="2400" dirty="0" err="1" smtClean="0">
                <a:latin typeface="Calibri"/>
                <a:cs typeface="Calibri"/>
              </a:rPr>
              <a:t>үнөздөмөлөр</a:t>
            </a:r>
            <a:r>
              <a:rPr lang="ru-RU" sz="2400" dirty="0" smtClean="0"/>
              <a:t>;</a:t>
            </a:r>
            <a:endParaRPr lang="ru-RU" sz="2400" dirty="0"/>
          </a:p>
          <a:p>
            <a:pPr>
              <a:spcBef>
                <a:spcPts val="600"/>
              </a:spcBef>
            </a:pPr>
            <a:r>
              <a:rPr lang="ru-RU" sz="2400" dirty="0" err="1"/>
              <a:t>ш</a:t>
            </a:r>
            <a:r>
              <a:rPr lang="ru-RU" sz="2400" dirty="0" err="1" smtClean="0"/>
              <a:t>аардык</a:t>
            </a:r>
            <a:r>
              <a:rPr lang="ru-RU" sz="2400" dirty="0" smtClean="0"/>
              <a:t> же </a:t>
            </a:r>
            <a:r>
              <a:rPr lang="ru-RU" sz="2400" dirty="0" err="1" smtClean="0"/>
              <a:t>айылдык</a:t>
            </a:r>
            <a:r>
              <a:rPr lang="ru-RU" sz="2400" dirty="0" smtClean="0"/>
              <a:t> </a:t>
            </a:r>
            <a:r>
              <a:rPr lang="ru-RU" sz="2400" dirty="0" err="1" smtClean="0"/>
              <a:t>жашоочунун</a:t>
            </a:r>
            <a:r>
              <a:rPr lang="ru-RU" sz="2400" dirty="0" smtClean="0"/>
              <a:t> </a:t>
            </a:r>
            <a:r>
              <a:rPr lang="ru-RU" sz="2400" dirty="0" err="1" smtClean="0"/>
              <a:t>макамы</a:t>
            </a:r>
            <a:r>
              <a:rPr lang="ru-RU" sz="2400" dirty="0" smtClean="0"/>
              <a:t>;</a:t>
            </a:r>
            <a:endParaRPr lang="ru-RU" sz="2400" dirty="0"/>
          </a:p>
          <a:p>
            <a:pPr>
              <a:spcBef>
                <a:spcPts val="600"/>
              </a:spcBef>
            </a:pPr>
            <a:r>
              <a:rPr lang="ru-RU" sz="2400" dirty="0" err="1"/>
              <a:t>э</a:t>
            </a:r>
            <a:r>
              <a:rPr lang="ru-RU" sz="2400" dirty="0" err="1" smtClean="0"/>
              <a:t>тникалык</a:t>
            </a:r>
            <a:r>
              <a:rPr lang="ru-RU" sz="2400" dirty="0" smtClean="0"/>
              <a:t> </a:t>
            </a:r>
            <a:r>
              <a:rPr lang="ru-RU" sz="2400" dirty="0" err="1" smtClean="0"/>
              <a:t>тиешел</a:t>
            </a:r>
            <a:r>
              <a:rPr lang="ru-RU" sz="2400" dirty="0" err="1" smtClean="0">
                <a:latin typeface="Calibri"/>
                <a:cs typeface="Calibri"/>
              </a:rPr>
              <a:t>үүлүгү</a:t>
            </a:r>
            <a:r>
              <a:rPr lang="ru-RU" sz="2400" dirty="0" smtClean="0"/>
              <a:t>;</a:t>
            </a:r>
            <a:endParaRPr lang="ru-RU" sz="2400" dirty="0"/>
          </a:p>
          <a:p>
            <a:pPr>
              <a:spcBef>
                <a:spcPts val="600"/>
              </a:spcBef>
            </a:pPr>
            <a:r>
              <a:rPr lang="ru-RU" sz="2400" dirty="0" err="1"/>
              <a:t>д</a:t>
            </a:r>
            <a:r>
              <a:rPr lang="ru-RU" sz="2400" dirty="0" err="1" smtClean="0"/>
              <a:t>иний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ишенимдери</a:t>
            </a:r>
            <a:r>
              <a:rPr lang="ru-RU" sz="2400" dirty="0" smtClean="0"/>
              <a:t>;</a:t>
            </a:r>
            <a:endParaRPr lang="ru-RU" sz="2400" dirty="0"/>
          </a:p>
          <a:p>
            <a:pPr>
              <a:spcBef>
                <a:spcPts val="600"/>
              </a:spcBef>
            </a:pPr>
            <a:r>
              <a:rPr lang="ru-RU" sz="2400" dirty="0" err="1"/>
              <a:t>м</a:t>
            </a:r>
            <a:r>
              <a:rPr lang="ru-RU" sz="2400" dirty="0" err="1" smtClean="0"/>
              <a:t>айыптыгы</a:t>
            </a:r>
            <a:r>
              <a:rPr lang="ru-RU" sz="2400" dirty="0" smtClean="0"/>
              <a:t> бар </a:t>
            </a:r>
            <a:r>
              <a:rPr lang="ru-RU" sz="2400" dirty="0" err="1" smtClean="0"/>
              <a:t>жарандарга</a:t>
            </a:r>
            <a:r>
              <a:rPr lang="ru-RU" sz="2400" dirty="0" smtClean="0"/>
              <a:t> </a:t>
            </a:r>
            <a:r>
              <a:rPr lang="ru-RU" sz="2400" dirty="0" err="1" smtClean="0"/>
              <a:t>тиешел</a:t>
            </a:r>
            <a:r>
              <a:rPr lang="ru-RU" sz="2400" dirty="0" err="1" smtClean="0">
                <a:latin typeface="Calibri"/>
                <a:cs typeface="Calibri"/>
              </a:rPr>
              <a:t>үүлүгү</a:t>
            </a:r>
            <a:r>
              <a:rPr lang="ru-RU" sz="2400" dirty="0" smtClean="0"/>
              <a:t>;</a:t>
            </a:r>
            <a:endParaRPr lang="ru-RU" sz="2400" dirty="0"/>
          </a:p>
          <a:p>
            <a:pPr lvl="0">
              <a:spcBef>
                <a:spcPts val="600"/>
              </a:spcBef>
            </a:pPr>
            <a:r>
              <a:rPr lang="ru-RU" sz="2400" b="1" dirty="0" smtClean="0"/>
              <a:t> </a:t>
            </a:r>
            <a:r>
              <a:rPr lang="ru-RU" sz="2400" dirty="0" err="1"/>
              <a:t>жакыр</a:t>
            </a:r>
            <a:r>
              <a:rPr lang="ru-RU" sz="2400" dirty="0"/>
              <a:t> </a:t>
            </a:r>
            <a:r>
              <a:rPr lang="ru-RU" sz="2400" dirty="0" err="1"/>
              <a:t>жана</a:t>
            </a:r>
            <a:r>
              <a:rPr lang="ru-RU" sz="2400" dirty="0"/>
              <a:t> </a:t>
            </a:r>
            <a:r>
              <a:rPr lang="ru-RU" sz="2400" dirty="0" err="1"/>
              <a:t>социалдык</a:t>
            </a:r>
            <a:r>
              <a:rPr lang="ru-RU" sz="2400" dirty="0"/>
              <a:t> </a:t>
            </a:r>
            <a:r>
              <a:rPr lang="ru-RU" sz="2400" dirty="0" err="1"/>
              <a:t>жактан</a:t>
            </a:r>
            <a:r>
              <a:rPr lang="ru-RU" sz="2400" dirty="0"/>
              <a:t> </a:t>
            </a:r>
            <a:r>
              <a:rPr lang="ru-RU" sz="2400" dirty="0" err="1"/>
              <a:t>четтетилген</a:t>
            </a:r>
            <a:r>
              <a:rPr lang="ru-RU" sz="2400" dirty="0"/>
              <a:t>, </a:t>
            </a:r>
            <a:r>
              <a:rPr lang="ru-RU" sz="2400" dirty="0" err="1"/>
              <a:t>маргиналдашкан</a:t>
            </a:r>
            <a:r>
              <a:rPr lang="ru-RU" sz="2400" dirty="0"/>
              <a:t> </a:t>
            </a:r>
            <a:r>
              <a:rPr lang="ru-RU" sz="2400" dirty="0" err="1"/>
              <a:t>социалдык</a:t>
            </a:r>
            <a:r>
              <a:rPr lang="ru-RU" sz="2400" dirty="0"/>
              <a:t> </a:t>
            </a:r>
            <a:r>
              <a:rPr lang="ru-RU" sz="2400" dirty="0" err="1"/>
              <a:t>топторго</a:t>
            </a:r>
            <a:r>
              <a:rPr lang="ru-RU" sz="2400" dirty="0"/>
              <a:t> </a:t>
            </a:r>
            <a:r>
              <a:rPr lang="ru-RU" sz="2400" dirty="0" err="1"/>
              <a:t>тиешелүүлүгү</a:t>
            </a:r>
            <a:r>
              <a:rPr lang="ru-RU" sz="2400" dirty="0" smtClean="0"/>
              <a:t>;</a:t>
            </a:r>
            <a:endParaRPr lang="ru-RU" sz="2400" dirty="0"/>
          </a:p>
          <a:p>
            <a:pPr>
              <a:spcBef>
                <a:spcPts val="600"/>
              </a:spcBef>
            </a:pPr>
            <a:r>
              <a:rPr lang="ru-RU" sz="2400" dirty="0" err="1"/>
              <a:t>с</a:t>
            </a:r>
            <a:r>
              <a:rPr lang="ru-RU" sz="2400" dirty="0" err="1" smtClean="0"/>
              <a:t>ексуалдык</a:t>
            </a:r>
            <a:r>
              <a:rPr lang="ru-RU" sz="2400" dirty="0" smtClean="0"/>
              <a:t> </a:t>
            </a:r>
            <a:r>
              <a:rPr lang="ru-RU" sz="2400" dirty="0" err="1" smtClean="0"/>
              <a:t>багыты</a:t>
            </a:r>
            <a:r>
              <a:rPr lang="ru-RU" sz="2400" dirty="0" smtClean="0"/>
              <a:t>;</a:t>
            </a:r>
            <a:endParaRPr lang="ru-RU" sz="2400" dirty="0"/>
          </a:p>
          <a:p>
            <a:pPr>
              <a:spcBef>
                <a:spcPts val="600"/>
              </a:spcBef>
            </a:pPr>
            <a:r>
              <a:rPr lang="ru-RU" sz="2400" dirty="0" err="1"/>
              <a:t>м</a:t>
            </a:r>
            <a:r>
              <a:rPr lang="ru-RU" sz="2400" dirty="0" err="1" smtClean="0"/>
              <a:t>играциялык</a:t>
            </a:r>
            <a:r>
              <a:rPr lang="ru-RU" sz="2400" dirty="0" smtClean="0"/>
              <a:t> </a:t>
            </a:r>
            <a:r>
              <a:rPr lang="ru-RU" sz="2400" dirty="0" err="1" smtClean="0"/>
              <a:t>жана</a:t>
            </a:r>
            <a:r>
              <a:rPr lang="ru-RU" sz="2400" dirty="0" smtClean="0"/>
              <a:t> </a:t>
            </a:r>
            <a:r>
              <a:rPr lang="ru-RU" sz="2400" dirty="0" err="1" smtClean="0"/>
              <a:t>жарандык</a:t>
            </a:r>
            <a:r>
              <a:rPr lang="ru-RU" sz="2400" dirty="0" smtClean="0"/>
              <a:t> </a:t>
            </a:r>
            <a:r>
              <a:rPr lang="ru-RU" sz="2400" dirty="0" err="1" smtClean="0"/>
              <a:t>макамы</a:t>
            </a:r>
            <a:r>
              <a:rPr lang="ru-RU" sz="2400" dirty="0" smtClean="0"/>
              <a:t>;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Адам </a:t>
            </a:r>
            <a:r>
              <a:rPr lang="ru-RU" sz="2400" dirty="0" err="1" smtClean="0"/>
              <a:t>сатуунун</a:t>
            </a:r>
            <a:r>
              <a:rPr lang="ru-RU" sz="2400" dirty="0" smtClean="0"/>
              <a:t> </a:t>
            </a:r>
            <a:r>
              <a:rPr lang="ru-RU" sz="2400" dirty="0" err="1" smtClean="0"/>
              <a:t>агымдары</a:t>
            </a:r>
            <a:r>
              <a:rPr lang="ru-RU" sz="2400" dirty="0" smtClean="0"/>
              <a:t> </a:t>
            </a:r>
            <a:r>
              <a:rPr lang="ru-RU" sz="2400" dirty="0" err="1" smtClean="0"/>
              <a:t>жана</a:t>
            </a:r>
            <a:r>
              <a:rPr lang="ru-RU" sz="2400" dirty="0" smtClean="0"/>
              <a:t> </a:t>
            </a:r>
            <a:r>
              <a:rPr lang="ru-RU" sz="2400" dirty="0" err="1" smtClean="0"/>
              <a:t>ж</a:t>
            </a:r>
            <a:r>
              <a:rPr lang="ru-RU" sz="2400" dirty="0" err="1" smtClean="0">
                <a:latin typeface="Calibri"/>
                <a:cs typeface="Calibri"/>
              </a:rPr>
              <a:t>өнөтүлгөн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dirty="0" err="1" smtClean="0">
                <a:latin typeface="Calibri"/>
                <a:cs typeface="Calibri"/>
              </a:rPr>
              <a:t>өлкөлөр</a:t>
            </a:r>
            <a:r>
              <a:rPr lang="ru-RU" sz="2400" dirty="0" smtClean="0"/>
              <a:t>;</a:t>
            </a:r>
          </a:p>
          <a:p>
            <a:pPr>
              <a:spcBef>
                <a:spcPts val="600"/>
              </a:spcBef>
            </a:pPr>
            <a:r>
              <a:rPr lang="ru-RU" sz="2400" dirty="0" err="1"/>
              <a:t>ч</a:t>
            </a:r>
            <a:r>
              <a:rPr lang="ru-RU" sz="2400" dirty="0" err="1" smtClean="0"/>
              <a:t>ыгарып</a:t>
            </a:r>
            <a:r>
              <a:rPr lang="ru-RU" sz="2400" dirty="0" smtClean="0"/>
              <a:t> </a:t>
            </a:r>
            <a:r>
              <a:rPr lang="ru-RU" sz="2400" dirty="0" err="1" smtClean="0"/>
              <a:t>кет</a:t>
            </a:r>
            <a:r>
              <a:rPr lang="ru-RU" sz="2400" dirty="0" err="1" smtClean="0">
                <a:latin typeface="Calibri"/>
                <a:cs typeface="Calibri"/>
              </a:rPr>
              <a:t>үү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dirty="0" err="1" smtClean="0">
                <a:latin typeface="Calibri"/>
                <a:cs typeface="Calibri"/>
              </a:rPr>
              <a:t>жолдору</a:t>
            </a:r>
            <a:r>
              <a:rPr lang="ru-RU" sz="2400" dirty="0" smtClean="0"/>
              <a:t>;</a:t>
            </a:r>
          </a:p>
          <a:p>
            <a:pPr marL="0" indent="0">
              <a:spcBef>
                <a:spcPts val="600"/>
              </a:spcBef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29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116632"/>
            <a:ext cx="6896472" cy="1008112"/>
          </a:xfrm>
        </p:spPr>
        <p:txBody>
          <a:bodyPr>
            <a:normAutofit fontScale="90000"/>
          </a:bodyPr>
          <a:lstStyle/>
          <a:p>
            <a:pPr algn="l"/>
            <a:r>
              <a:rPr kumimoji="0" lang="ru-RU" sz="2800" b="1" dirty="0" smtClean="0">
                <a:latin typeface="Arial" charset="0"/>
              </a:rPr>
              <a:t> </a:t>
            </a:r>
            <a:r>
              <a:rPr lang="ru-RU" sz="2800" b="1" dirty="0"/>
              <a:t> 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400" b="1" dirty="0" err="1"/>
              <a:t>Гендердик</a:t>
            </a:r>
            <a:r>
              <a:rPr lang="ru-RU" sz="2400" b="1" dirty="0"/>
              <a:t> </a:t>
            </a:r>
            <a:r>
              <a:rPr lang="ru-RU" sz="2400" b="1" dirty="0" err="1"/>
              <a:t>статистиканы</a:t>
            </a:r>
            <a:r>
              <a:rPr lang="ru-RU" sz="2400" b="1" dirty="0"/>
              <a:t> </a:t>
            </a:r>
            <a:r>
              <a:rPr lang="ru-RU" sz="2400" b="1" dirty="0" err="1"/>
              <a:t>жана</a:t>
            </a:r>
            <a:r>
              <a:rPr lang="ru-RU" sz="2400" b="1" dirty="0"/>
              <a:t> </a:t>
            </a:r>
            <a:r>
              <a:rPr lang="ru-RU" sz="2400" b="1" dirty="0" err="1"/>
              <a:t>адам</a:t>
            </a:r>
            <a:r>
              <a:rPr lang="ru-RU" sz="2400" b="1" dirty="0"/>
              <a:t> </a:t>
            </a:r>
            <a:r>
              <a:rPr lang="ru-RU" sz="2400" b="1" dirty="0" err="1"/>
              <a:t>сатуу</a:t>
            </a:r>
            <a:r>
              <a:rPr lang="ru-RU" sz="2400" b="1" dirty="0"/>
              <a:t> </a:t>
            </a:r>
            <a:r>
              <a:rPr lang="ru-RU" sz="2400" b="1" dirty="0" err="1"/>
              <a:t>боюнча</a:t>
            </a:r>
            <a:r>
              <a:rPr lang="ru-RU" sz="2400" b="1" dirty="0"/>
              <a:t> </a:t>
            </a:r>
            <a:r>
              <a:rPr lang="ru-RU" sz="2400" b="1" dirty="0" err="1"/>
              <a:t>статистиканы</a:t>
            </a:r>
            <a:r>
              <a:rPr lang="ru-RU" sz="2400" b="1" dirty="0"/>
              <a:t> </a:t>
            </a:r>
            <a:r>
              <a:rPr lang="ru-RU" sz="2400" b="1" dirty="0" err="1"/>
              <a:t>ɵнүктүрүүдɵгү</a:t>
            </a:r>
            <a:r>
              <a:rPr lang="ru-RU" sz="2400" b="1" dirty="0"/>
              <a:t> </a:t>
            </a:r>
            <a:r>
              <a:rPr lang="ru-RU" sz="2400" b="1" dirty="0" err="1"/>
              <a:t>негизги</a:t>
            </a:r>
            <a:r>
              <a:rPr lang="ru-RU" sz="2400" b="1" dirty="0"/>
              <a:t> </a:t>
            </a:r>
            <a:r>
              <a:rPr lang="ru-RU" sz="2400" b="1" dirty="0" err="1"/>
              <a:t>кыйынчылыктар</a:t>
            </a:r>
            <a:r>
              <a:rPr lang="ru-RU" sz="2400" b="1" dirty="0"/>
              <a:t> (</a:t>
            </a:r>
            <a:r>
              <a:rPr lang="ru-RU" sz="2400" b="1" dirty="0" err="1"/>
              <a:t>татаалдыктар</a:t>
            </a:r>
            <a:r>
              <a:rPr lang="ru-RU" sz="2400" b="1" dirty="0"/>
              <a:t>) </a:t>
            </a:r>
            <a:r>
              <a:rPr lang="ru-RU" sz="2400" b="1" dirty="0" err="1"/>
              <a:t>кайсылар</a:t>
            </a:r>
            <a:r>
              <a:rPr lang="ru-RU" sz="2400" b="1" dirty="0"/>
              <a:t>?</a:t>
            </a:r>
            <a:r>
              <a:rPr lang="ru-RU" sz="2400" dirty="0"/>
              <a:t/>
            </a:r>
            <a:br>
              <a:rPr lang="ru-RU" sz="2400" dirty="0"/>
            </a:br>
            <a:endParaRPr kumimoji="0" lang="nn-NO" sz="2400" b="1" i="1" dirty="0">
              <a:latin typeface="Arial" charset="0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196752"/>
            <a:ext cx="8120608" cy="525658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kumimoji="0" lang="ru-RU" sz="2200" dirty="0" smtClean="0">
                <a:latin typeface="Arial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Гендердик</a:t>
            </a:r>
            <a:r>
              <a:rPr lang="ru-RU" dirty="0">
                <a:latin typeface="Arial" pitchFamily="34" charset="0"/>
                <a:cs typeface="Arial" pitchFamily="34" charset="0"/>
              </a:rPr>
              <a:t> статистика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жана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адам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сатуу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боюнча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статистиканын</a:t>
            </a:r>
            <a:r>
              <a:rPr lang="ru-RU" dirty="0">
                <a:latin typeface="Arial" pitchFamily="34" charset="0"/>
                <a:cs typeface="Arial" pitchFamily="34" charset="0"/>
              </a:rPr>
              <a:t> зарыл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экендигине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ишендирүү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керек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«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Жыныстык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айырмачылык</a:t>
            </a:r>
            <a:r>
              <a:rPr lang="ru-RU" dirty="0">
                <a:latin typeface="Arial" pitchFamily="34" charset="0"/>
                <a:cs typeface="Arial" pitchFamily="34" charset="0"/>
              </a:rPr>
              <a:t>»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жана</a:t>
            </a:r>
            <a:r>
              <a:rPr lang="ru-RU" dirty="0">
                <a:latin typeface="Arial" pitchFamily="34" charset="0"/>
                <a:cs typeface="Arial" pitchFamily="34" charset="0"/>
              </a:rPr>
              <a:t> «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гендер</a:t>
            </a:r>
            <a:r>
              <a:rPr lang="ru-RU" dirty="0">
                <a:latin typeface="Arial" pitchFamily="34" charset="0"/>
                <a:cs typeface="Arial" pitchFamily="34" charset="0"/>
              </a:rPr>
              <a:t>»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терминдеринин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айырмачылыгын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түшүнүүдɵ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жаңылыштырып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алмаштырып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алуу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кɵп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 Адам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сатуунун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формаларын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аныктоодо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кыйынчылыктар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кɵп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Гендердик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маселелер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жана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адам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сатуу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боюнча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кɵрсɵткүчтɵрдүн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толук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эместиги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Жыныстык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айырмачылыгы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боюнча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бɵлүштүрүлгɵн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кɵрсɵткүчтɵр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гендердик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маселелерге</a:t>
            </a:r>
            <a:r>
              <a:rPr lang="ru-RU" dirty="0">
                <a:latin typeface="Arial" pitchFamily="34" charset="0"/>
                <a:cs typeface="Arial" pitchFamily="34" charset="0"/>
              </a:rPr>
              <a:t> анализ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жүргүзүүгɵ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жол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ачат</a:t>
            </a:r>
            <a:r>
              <a:rPr lang="ru-RU" dirty="0">
                <a:latin typeface="Arial" pitchFamily="34" charset="0"/>
                <a:cs typeface="Arial" pitchFamily="34" charset="0"/>
              </a:rPr>
              <a:t>. Бирок, 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гендердик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анализди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толук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кандуу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жүргүзүү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үчүн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бул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кɵрсɵткүчтɵр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жетишсиз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Гендердик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мамиле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бир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гана</a:t>
            </a:r>
            <a:r>
              <a:rPr lang="ru-RU" dirty="0">
                <a:latin typeface="Arial" pitchFamily="34" charset="0"/>
                <a:cs typeface="Arial" pitchFamily="34" charset="0"/>
              </a:rPr>
              <a:t>  </a:t>
            </a:r>
            <a:r>
              <a:rPr lang="ru-RU" u="sng" dirty="0" err="1">
                <a:latin typeface="Arial" pitchFamily="34" charset="0"/>
                <a:cs typeface="Arial" pitchFamily="34" charset="0"/>
              </a:rPr>
              <a:t>аялдарга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эле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эмес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ошондой</a:t>
            </a:r>
            <a:r>
              <a:rPr lang="ru-RU" dirty="0">
                <a:latin typeface="Arial" pitchFamily="34" charset="0"/>
                <a:cs typeface="Arial" pitchFamily="34" charset="0"/>
              </a:rPr>
              <a:t> эле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u="sng" dirty="0" err="1">
                <a:latin typeface="Arial" pitchFamily="34" charset="0"/>
                <a:cs typeface="Arial" pitchFamily="34" charset="0"/>
              </a:rPr>
              <a:t>эркектерге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дагы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багытталат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эркектердин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абалдарын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ɵздɵштүрүү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аялдардын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абалдарын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түшүнүү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үчүн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абдан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маанилүү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 Башка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категориялар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дагы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чогуу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эске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алынышы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керек</a:t>
            </a:r>
            <a:r>
              <a:rPr lang="ru-RU" dirty="0">
                <a:latin typeface="Arial" pitchFamily="34" charset="0"/>
                <a:cs typeface="Arial" pitchFamily="34" charset="0"/>
              </a:rPr>
              <a:t> (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жаш-курагы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жашаган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жери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кедейлерге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мигранттарга</a:t>
            </a:r>
            <a:r>
              <a:rPr lang="ru-RU" dirty="0">
                <a:latin typeface="Arial" pitchFamily="34" charset="0"/>
                <a:cs typeface="Arial" pitchFamily="34" charset="0"/>
              </a:rPr>
              <a:t>, ДМЧА,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этникалык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топторго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тиешелүүлүгү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ж.б</a:t>
            </a:r>
            <a:r>
              <a:rPr lang="ru-RU" dirty="0">
                <a:latin typeface="Arial" pitchFamily="34" charset="0"/>
                <a:cs typeface="Arial" pitchFamily="34" charset="0"/>
              </a:rPr>
              <a:t>.)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Кɵрсɵткүчтɵрдү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чогултуудагы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кууш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мекемелик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мамиле</a:t>
            </a:r>
            <a:r>
              <a:rPr lang="ru-RU" dirty="0">
                <a:latin typeface="Arial" pitchFamily="34" charset="0"/>
                <a:cs typeface="Arial" pitchFamily="34" charset="0"/>
              </a:rPr>
              <a:t>, 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мисалы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адам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сатуу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боюнча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 err="1">
                <a:latin typeface="Arial" pitchFamily="34" charset="0"/>
                <a:cs typeface="Arial" pitchFamily="34" charset="0"/>
              </a:rPr>
              <a:t>Ведомстволордогу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каттоонун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толук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эместиги</a:t>
            </a:r>
            <a:r>
              <a:rPr lang="ru-RU" dirty="0">
                <a:latin typeface="Arial" pitchFamily="34" charset="0"/>
                <a:cs typeface="Arial" pitchFamily="34" charset="0"/>
              </a:rPr>
              <a:t> ( зарыл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кɵрсɵткүчтɵр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белгиленбейт</a:t>
            </a:r>
            <a:r>
              <a:rPr lang="ru-RU" dirty="0">
                <a:latin typeface="Arial" pitchFamily="34" charset="0"/>
                <a:cs typeface="Arial" pitchFamily="34" charset="0"/>
              </a:rPr>
              <a:t>)</a:t>
            </a:r>
          </a:p>
          <a:p>
            <a:pPr eaLnBrk="1" hangingPunct="1">
              <a:buFontTx/>
              <a:buNone/>
            </a:pPr>
            <a:endParaRPr kumimoji="0" lang="en-GB" sz="1700" dirty="0">
              <a:latin typeface="Arial" charset="0"/>
            </a:endParaRPr>
          </a:p>
        </p:txBody>
      </p:sp>
      <p:sp>
        <p:nvSpPr>
          <p:cNvPr id="10242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E04E0108-2A51-BB47-AA50-6989F50F02E5}" type="slidenum">
              <a:rPr kumimoji="0" lang="nn-NO" sz="1400">
                <a:latin typeface="Arial" charset="0"/>
              </a:rPr>
              <a:pPr eaLnBrk="1" hangingPunct="1"/>
              <a:t>6</a:t>
            </a:fld>
            <a:endParaRPr kumimoji="0" lang="nn-NO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69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allAtOnce"/>
    </p:bldLst>
  </p:timing>
</p:sld>
</file>

<file path=ppt/theme/theme1.xml><?xml version="1.0" encoding="utf-8"?>
<a:theme xmlns:a="http://schemas.openxmlformats.org/drawingml/2006/main" name="Theme_Mod_theme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413</Words>
  <Application>Microsoft Office PowerPoint</Application>
  <PresentationFormat>Экран (4:3)</PresentationFormat>
  <Paragraphs>52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Courier New</vt:lpstr>
      <vt:lpstr>Trebuchet MS</vt:lpstr>
      <vt:lpstr>Wingdings</vt:lpstr>
      <vt:lpstr>Theme_Mod_theme</vt:lpstr>
      <vt:lpstr>  Кыргыз Республикасында гендердик статистиканы жана адам сатуу боюнча статистиканы ɵнүктүрүү </vt:lpstr>
      <vt:lpstr>Презентация PowerPoint</vt:lpstr>
      <vt:lpstr>Гендердик статистика деген эмне? </vt:lpstr>
      <vt:lpstr> Гендердик статистика жана адам сатуу боюнча статистика кимге жана эмне үчүн керек? </vt:lpstr>
      <vt:lpstr>Гендердик анализ жасоо  жана адам сатууга анализ жасоо үчүн кайсы социалдык категориялар маанилүү болуп эсептелет?</vt:lpstr>
      <vt:lpstr>   Гендердик статистиканы жана адам сатуу боюнча статистиканы ɵнүктүрүүдɵгү негизги кыйынчылыктар (татаалдыктар) кайсылар? </vt:lpstr>
    </vt:vector>
  </TitlesOfParts>
  <Company>DG Win&amp;Soft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dsoorombaeva</cp:lastModifiedBy>
  <cp:revision>39</cp:revision>
  <cp:lastPrinted>2018-10-11T15:45:48Z</cp:lastPrinted>
  <dcterms:created xsi:type="dcterms:W3CDTF">2013-08-23T15:24:16Z</dcterms:created>
  <dcterms:modified xsi:type="dcterms:W3CDTF">2018-11-21T08:18:11Z</dcterms:modified>
</cp:coreProperties>
</file>