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1" r:id="rId3"/>
    <p:sldId id="269" r:id="rId4"/>
    <p:sldId id="318" r:id="rId5"/>
    <p:sldId id="319" r:id="rId6"/>
    <p:sldId id="316" r:id="rId7"/>
    <p:sldId id="303" r:id="rId8"/>
    <p:sldId id="320" r:id="rId9"/>
    <p:sldId id="321" r:id="rId10"/>
    <p:sldId id="312" r:id="rId11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99CCFF"/>
    <a:srgbClr val="0066FF"/>
    <a:srgbClr val="FF0000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109" d="100"/>
          <a:sy n="109" d="100"/>
        </p:scale>
        <p:origin x="16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85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2019</c:v>
                </c:pt>
              </c:strCache>
            </c:strRef>
          </c:tx>
          <c:spPr>
            <a:ln w="55536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7998162241232468E-2"/>
                  <c:y val="1.819190120022799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140887123652928E-2"/>
                  <c:y val="-3.647833968790046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877138651260942E-2"/>
                  <c:y val="3.518567083698716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81443728474667E-2"/>
                  <c:y val="3.769743558707844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6822714142873013E-2"/>
                  <c:y val="4.339162605321064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5132624152871902E-2"/>
                  <c:y val="-3.145481018771782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5132161241343553E-2"/>
                  <c:y val="-3.241363188129597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14203514424334E-2"/>
                  <c:y val="-4.341377704943192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5646455949338964E-2"/>
                  <c:y val="-3.943965099523248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3804114357663964E-2"/>
                  <c:y val="-3.10604433442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3804114357664068E-2"/>
                  <c:y val="-4.35486607942793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4985649742621296E-2"/>
                  <c:y val="-3.880795204942212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0.4</c:v>
                </c:pt>
                <c:pt idx="1">
                  <c:v>0.2</c:v>
                </c:pt>
                <c:pt idx="2">
                  <c:v>0</c:v>
                </c:pt>
                <c:pt idx="3">
                  <c:v>-0.4</c:v>
                </c:pt>
                <c:pt idx="4">
                  <c:v>-0.3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0.6</c:v>
                </c:pt>
                <c:pt idx="9">
                  <c:v>1.2</c:v>
                </c:pt>
                <c:pt idx="10">
                  <c:v>2.1</c:v>
                </c:pt>
                <c:pt idx="11">
                  <c:v>3.1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2020</c:v>
                </c:pt>
              </c:strCache>
            </c:strRef>
          </c:tx>
          <c:spPr>
            <a:ln w="32563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8800665666777763E-2"/>
                  <c:y val="-2.57271954505019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083250009258258E-2"/>
                  <c:y val="-1.5974428257076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265132577861776E-2"/>
                  <c:y val="-3.33781891006814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4538292041625007E-2"/>
                  <c:y val="-3.2221986208631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7783440728807963E-2"/>
                  <c:y val="-3.012021266538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756297911343184E-2"/>
                  <c:y val="-4.46022175520538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4391433359256381E-2"/>
                  <c:y val="-4.72925747091792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03651446135612E-2"/>
                  <c:y val="-3.7361215108719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2102798763100501E-2"/>
                  <c:y val="-4.9219315826926353E-2"/>
                </c:manualLayout>
              </c:layout>
              <c:tx>
                <c:rich>
                  <a:bodyPr/>
                  <a:lstStyle/>
                  <a:p>
                    <a:pPr>
                      <a:defRPr sz="1744" b="1" i="0" u="none" strike="noStrike" baseline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fld id="{FA81618E-E49F-41B2-BD7C-012CEAD39AC6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744" b="1" i="0" u="none" strike="noStrike" baseline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 w="55536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4.1152834870199606E-2"/>
                  <c:y val="-4.0188236001460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7320019997778131E-2"/>
                  <c:y val="-4.7723530251734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7320019997778027E-2"/>
                  <c:y val="-2.0094118000730195E-2"/>
                </c:manualLayout>
              </c:layout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55536">
                <a:noFill/>
              </a:ln>
            </c:spPr>
            <c:txPr>
              <a:bodyPr/>
              <a:lstStyle/>
              <a:p>
                <a:pPr>
                  <a:defRPr sz="174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>
                  <c:v>0.6</c:v>
                </c:pt>
                <c:pt idx="1">
                  <c:v>1.2</c:v>
                </c:pt>
                <c:pt idx="2">
                  <c:v>2.7</c:v>
                </c:pt>
                <c:pt idx="3">
                  <c:v>5</c:v>
                </c:pt>
                <c:pt idx="4">
                  <c:v>3.7</c:v>
                </c:pt>
                <c:pt idx="5">
                  <c:v>3</c:v>
                </c:pt>
                <c:pt idx="6">
                  <c:v>2.5</c:v>
                </c:pt>
                <c:pt idx="7">
                  <c:v>2.2000000000000002</c:v>
                </c:pt>
                <c:pt idx="8">
                  <c:v>2.9</c:v>
                </c:pt>
                <c:pt idx="9">
                  <c:v>5.3</c:v>
                </c:pt>
                <c:pt idx="10">
                  <c:v>7.2</c:v>
                </c:pt>
                <c:pt idx="11">
                  <c:v>9.6999999999999993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727216"/>
        <c:axId val="144726432"/>
      </c:lineChart>
      <c:catAx>
        <c:axId val="1447272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604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41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4726432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144726432"/>
        <c:scaling>
          <c:orientation val="minMax"/>
          <c:max val="10"/>
          <c:min val="-2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60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36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4727216"/>
        <c:crosses val="autoZero"/>
        <c:crossBetween val="between"/>
        <c:majorUnit val="2"/>
        <c:minorUnit val="0.2"/>
      </c:valAx>
      <c:spPr>
        <a:noFill/>
        <a:ln w="26050">
          <a:noFill/>
        </a:ln>
      </c:spPr>
    </c:plotArea>
    <c:legend>
      <c:legendPos val="b"/>
      <c:layout>
        <c:manualLayout>
          <c:xMode val="edge"/>
          <c:yMode val="edge"/>
          <c:x val="1.0901525258661815E-2"/>
          <c:y val="0.90689094075846799"/>
          <c:w val="0.97932811820425891"/>
          <c:h val="7.0888651977746298E-2"/>
        </c:manualLayout>
      </c:layout>
      <c:overlay val="0"/>
      <c:spPr>
        <a:noFill/>
        <a:ln w="55536">
          <a:noFill/>
        </a:ln>
      </c:spPr>
      <c:txPr>
        <a:bodyPr/>
        <a:lstStyle/>
        <a:p>
          <a:pPr>
            <a:defRPr sz="153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94156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2020-жыл</a:t>
            </a:r>
            <a:r>
              <a:rPr lang="ky-KG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дын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жана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јзгјрілүшү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810681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 январь-</a:t>
            </a:r>
            <a:r>
              <a:rPr lang="ru-RU" sz="1800" b="1" i="0" dirty="0" err="1" smtClean="0">
                <a:latin typeface="Kyrghyz Times" pitchFamily="2" charset="0"/>
              </a:rPr>
              <a:t>декабрындагы</a:t>
            </a:r>
            <a:r>
              <a:rPr lang="ru-RU" sz="1800" b="1" i="0" dirty="0" smtClean="0">
                <a:latin typeface="Kyrghyz Times" pitchFamily="2" charset="0"/>
              </a:rPr>
              <a:t> 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 </a:t>
            </a:r>
            <a:r>
              <a:rPr lang="ru-RU" sz="1800" b="1" i="0" dirty="0" err="1" smtClean="0">
                <a:latin typeface="Kyrghyz Times" pitchFamily="2" charset="0"/>
              </a:rPr>
              <a:t>инфляциянын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600285"/>
              </p:ext>
            </p:extLst>
          </p:nvPr>
        </p:nvGraphicFramePr>
        <p:xfrm>
          <a:off x="162420" y="1655634"/>
          <a:ext cx="8640960" cy="505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810682"/>
            <a:ext cx="8320980" cy="890126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854796"/>
              </p:ext>
            </p:extLst>
          </p:nvPr>
        </p:nvGraphicFramePr>
        <p:xfrm>
          <a:off x="553266" y="1844824"/>
          <a:ext cx="7887792" cy="461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2019-2020жж. </a:t>
                      </a:r>
                    </a:p>
                    <a:p>
                      <a:pPr algn="ctr"/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2019-жылы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2020-жылы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3,1</a:t>
                      </a:r>
                      <a:endParaRPr lang="ru-RU" sz="2000" b="1" dirty="0" smtClean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9,7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5,7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17,6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3,4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6,7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0,6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2,4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0,4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3,0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104" y="324906"/>
            <a:ext cx="485775" cy="48577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94431" y="980728"/>
            <a:ext cx="8229600" cy="648073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2019-2020жж.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тилкеде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935548"/>
              </p:ext>
            </p:extLst>
          </p:nvPr>
        </p:nvGraphicFramePr>
        <p:xfrm>
          <a:off x="683568" y="1704606"/>
          <a:ext cx="7675216" cy="4600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2020-жылы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6,3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Ысык-Кјл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4,1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3,3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9,9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3,0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2,6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2,6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2,6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2,5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2,3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800" b="1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800" b="1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548275" y="2492114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04248" y="4221088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86287" cy="928469"/>
          </a:xfrm>
        </p:spPr>
        <p:txBody>
          <a:bodyPr/>
          <a:lstStyle/>
          <a:p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2019-2020жж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ЕАЭБдин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466977"/>
              </p:ext>
            </p:extLst>
          </p:nvPr>
        </p:nvGraphicFramePr>
        <p:xfrm>
          <a:off x="683568" y="1988840"/>
          <a:ext cx="7954479" cy="374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580"/>
                <a:gridCol w="2808312"/>
                <a:gridCol w="2827587"/>
              </a:tblGrid>
              <a:tr h="1008112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2019-жылдын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2018-жылдын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2019-жылдын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0" i="0" u="none" strike="noStrike" dirty="0" err="1" smtClean="0">
                          <a:latin typeface="Kyrghyz Times" pitchFamily="2" charset="0"/>
                        </a:rPr>
                        <a:t>Казакстан</a:t>
                      </a:r>
                      <a:endParaRPr lang="ru-RU" sz="2400" b="0" i="0" u="none" strike="noStrike" dirty="0"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Kyrghyz Times" pitchFamily="2" charset="0"/>
                          <a:cs typeface="Times New Roman" pitchFamily="18" charset="0"/>
                        </a:rPr>
                        <a:t>5,4</a:t>
                      </a:r>
                      <a:endParaRPr lang="ru-RU" sz="20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Kyrghyz Times" pitchFamily="2" charset="0"/>
                          <a:cs typeface="Times New Roman" pitchFamily="18" charset="0"/>
                        </a:rPr>
                        <a:t>7,5</a:t>
                      </a:r>
                      <a:endParaRPr lang="ru-RU" sz="20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ky-KG" sz="2400" b="0" i="0" u="none" strike="noStrike" dirty="0" smtClean="0">
                          <a:latin typeface="Kyrghyz Times" pitchFamily="2" charset="0"/>
                        </a:rPr>
                        <a:t>Беларусь</a:t>
                      </a:r>
                      <a:endParaRPr lang="ru-RU" sz="2400" b="0" i="0" u="none" strike="noStrike" dirty="0"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latin typeface="Kyrghyz Times" pitchFamily="2" charset="0"/>
                          <a:cs typeface="Times New Roman" pitchFamily="18" charset="0"/>
                        </a:rPr>
                        <a:t>4,7</a:t>
                      </a:r>
                      <a:endParaRPr lang="ru-RU" sz="20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latin typeface="Kyrghyz Times" pitchFamily="2" charset="0"/>
                          <a:cs typeface="Times New Roman" pitchFamily="18" charset="0"/>
                        </a:rPr>
                        <a:t>7,4</a:t>
                      </a:r>
                      <a:endParaRPr lang="ru-RU" sz="20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algn="l"/>
                      <a:r>
                        <a:rPr lang="ky-KG" sz="2400" dirty="0" smtClean="0">
                          <a:latin typeface="Kyrghyz Times" pitchFamily="2" charset="0"/>
                        </a:rPr>
                        <a:t>   </a:t>
                      </a:r>
                      <a:r>
                        <a:rPr lang="ky-KG" sz="2400" baseline="0" dirty="0" smtClean="0">
                          <a:latin typeface="Kyrghyz Times" pitchFamily="2" charset="0"/>
                        </a:rPr>
                        <a:t> </a:t>
                      </a:r>
                      <a:r>
                        <a:rPr lang="ky-KG" sz="2400" dirty="0" smtClean="0">
                          <a:latin typeface="Kyrghyz Times" pitchFamily="2" charset="0"/>
                        </a:rPr>
                        <a:t>Россия</a:t>
                      </a:r>
                      <a:endParaRPr lang="ru-RU" sz="2400" dirty="0">
                        <a:latin typeface="Kyrghyz Times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latin typeface="Kyrghyz Times" pitchFamily="2" charset="0"/>
                        </a:rPr>
                        <a:t>3,0</a:t>
                      </a:r>
                      <a:endParaRPr lang="ru-RU" sz="2000" b="1" dirty="0">
                        <a:latin typeface="Kyrghyz Times" pitchFamily="2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b="1" dirty="0" smtClean="0">
                          <a:latin typeface="Kyrghyz Times" pitchFamily="2" charset="0"/>
                          <a:cs typeface="Times New Roman" pitchFamily="18" charset="0"/>
                        </a:rPr>
                        <a:t>4,9</a:t>
                      </a:r>
                      <a:endParaRPr lang="ru-RU" sz="2000" b="1" dirty="0" smtClean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4000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Kyrghyz Times" pitchFamily="2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3,1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9,7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994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810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тірлјрінө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болгон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жана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 smtClean="0">
                <a:latin typeface="Kyrghyz Times" pitchFamily="2" charset="0"/>
              </a:rPr>
              <a:t>1 </a:t>
            </a:r>
            <a:r>
              <a:rPr lang="ru-RU" sz="1400" i="0" dirty="0">
                <a:latin typeface="Kyrghyz Times" pitchFamily="2" charset="0"/>
              </a:rPr>
              <a:t>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 smtClean="0">
                <a:latin typeface="Kyrghyz Times" pitchFamily="2" charset="0"/>
              </a:rPr>
              <a:t> сом </a:t>
            </a:r>
            <a:r>
              <a:rPr lang="ru-RU" sz="1400" i="0" dirty="0" err="1" smtClean="0">
                <a:latin typeface="Kyrghyz Times" pitchFamily="2" charset="0"/>
              </a:rPr>
              <a:t>менен</a:t>
            </a:r>
            <a:r>
              <a:rPr lang="ru-RU" sz="1400" i="0" dirty="0" smtClean="0">
                <a:latin typeface="Kyrghyz Times" pitchFamily="2" charset="0"/>
              </a:rPr>
              <a:t>;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433190"/>
              </p:ext>
            </p:extLst>
          </p:nvPr>
        </p:nvGraphicFramePr>
        <p:xfrm>
          <a:off x="553266" y="1709840"/>
          <a:ext cx="769114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368152"/>
                <a:gridCol w="1368152"/>
                <a:gridCol w="1384684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2019-жылдын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2020-жылдын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2019-жылдын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33,55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39,44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18,4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42,35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48,05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12,8</a:t>
                      </a:r>
                      <a:endParaRPr lang="ru-RU" sz="1700" b="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78,22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81,83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4,9</a:t>
                      </a:r>
                      <a:endParaRPr lang="ru-RU" sz="1700" b="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46,36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48,41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4,5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63,92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66,91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5,1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38,32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39,01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1,7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345,96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435,53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26,0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307,76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411,95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34,1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257462"/>
              </p:ext>
            </p:extLst>
          </p:nvPr>
        </p:nvGraphicFramePr>
        <p:xfrm>
          <a:off x="557546" y="1800314"/>
          <a:ext cx="7470838" cy="4564536"/>
        </p:xfrm>
        <a:graphic>
          <a:graphicData uri="http://schemas.openxmlformats.org/drawingml/2006/table">
            <a:tbl>
              <a:tblPr/>
              <a:tblGrid>
                <a:gridCol w="2809131"/>
                <a:gridCol w="1601635"/>
                <a:gridCol w="1475896"/>
                <a:gridCol w="1584176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2019-жылдын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2020-жылдын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2020-жылдын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2019-жылдын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41,60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54,22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31,2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95,17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145,73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51,9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334,50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336,57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700" kern="12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81,41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93,74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kern="12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15,0</a:t>
                      </a:r>
                      <a:endParaRPr lang="ru-RU" sz="1700" kern="12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700" dirty="0" smtClean="0">
                          <a:latin typeface="Kyrghyz Times" pitchFamily="2" charset="0"/>
                          <a:cs typeface="Times New Roman" pitchFamily="18" charset="0"/>
                        </a:rPr>
                        <a:t>40,22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34,49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-14,3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700" dirty="0" smtClean="0">
                          <a:latin typeface="Kyrghyz Times" pitchFamily="2" charset="0"/>
                          <a:cs typeface="Times New Roman" pitchFamily="18" charset="0"/>
                        </a:rPr>
                        <a:t>44,46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34,76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-22,1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700" dirty="0" smtClean="0">
                          <a:latin typeface="Kyrghyz Times" pitchFamily="2" charset="0"/>
                          <a:cs typeface="Times New Roman" pitchFamily="18" charset="0"/>
                        </a:rPr>
                        <a:t>4 544,94</a:t>
                      </a:r>
                      <a:endParaRPr lang="ru-RU" sz="1700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4 576,69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700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700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90872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тірлјрінө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болгон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жана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 smtClean="0">
                <a:latin typeface="Kyrghyz Times" pitchFamily="2" charset="0"/>
              </a:rPr>
              <a:t>1 </a:t>
            </a:r>
            <a:r>
              <a:rPr lang="ru-RU" sz="1400" i="0" dirty="0">
                <a:latin typeface="Kyrghyz Times" pitchFamily="2" charset="0"/>
              </a:rPr>
              <a:t>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 smtClean="0">
                <a:latin typeface="Kyrghyz Times" pitchFamily="2" charset="0"/>
              </a:rPr>
              <a:t> сом </a:t>
            </a:r>
            <a:r>
              <a:rPr lang="ru-RU" sz="1400" i="0" dirty="0" err="1" smtClean="0">
                <a:latin typeface="Kyrghyz Times" pitchFamily="2" charset="0"/>
              </a:rPr>
              <a:t>менен</a:t>
            </a:r>
            <a:r>
              <a:rPr lang="ru-RU" sz="1400" i="0" dirty="0" smtClean="0">
                <a:latin typeface="Kyrghyz Times" pitchFamily="2" charset="0"/>
              </a:rPr>
              <a:t>;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9" name="Овал 8"/>
          <p:cNvSpPr/>
          <p:nvPr/>
        </p:nvSpPr>
        <p:spPr bwMode="auto">
          <a:xfrm>
            <a:off x="6588225" y="4941168"/>
            <a:ext cx="1296143" cy="100811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121552"/>
              </p:ext>
            </p:extLst>
          </p:nvPr>
        </p:nvGraphicFramePr>
        <p:xfrm>
          <a:off x="971600" y="1916832"/>
          <a:ext cx="7928520" cy="444049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793859"/>
                <a:gridCol w="1283665"/>
                <a:gridCol w="1510195"/>
                <a:gridCol w="1181033"/>
                <a:gridCol w="1159768"/>
              </a:tblGrid>
              <a:tr h="5169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Бишкек ш.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Нур</a:t>
                      </a:r>
                      <a:r>
                        <a:rPr lang="ru-RU" sz="1600" b="1" dirty="0" smtClean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-Султан </a:t>
                      </a:r>
                      <a:r>
                        <a:rPr lang="ru-RU" sz="1600" b="1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 ш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Минск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Уйдун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5,36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5,22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Койдун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4,80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6,06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 (каймак) май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3,79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6,94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Пастеризацияланган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сі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Kyrghyz Times" pitchFamily="2" charset="0"/>
                        </a:rPr>
                        <a:t>т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Kyrghyz Times" pitchFamily="2" charset="0"/>
                        </a:rPr>
                        <a:t>литр</a:t>
                      </a:r>
                      <a:endParaRPr lang="ru-RU" sz="1600" b="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0,67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0,71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ky-KG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умуртка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ондук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1,06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0,94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буудай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0,48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0,62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Биринчи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сорттогу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ундан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жасалган</a:t>
                      </a: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нан</a:t>
                      </a:r>
                      <a:endParaRPr lang="ru-RU" sz="1600" b="0" dirty="0">
                        <a:effectLst/>
                        <a:latin typeface="Kyrghyz Times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0,55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Kyrghyz Times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0,36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y-KG" sz="1600" b="0" dirty="0" smtClean="0">
                          <a:latin typeface="Kyrghyz Times" pitchFamily="2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600" b="0" dirty="0"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0,39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71600" y="908720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2020-жылдын декабрына карата ЕЭАБге </a:t>
            </a:r>
            <a:r>
              <a:rPr lang="ky-KG" sz="1400" b="1" i="0" dirty="0">
                <a:latin typeface="Kyrghyz Times" pitchFamily="2" charset="0"/>
              </a:rPr>
              <a:t>міч¼-мамлекеттеринин борборлорундагы негизги тамак-аш азыктарынын </a:t>
            </a:r>
            <a:endParaRPr lang="ky-KG" sz="1400" b="1" i="0" dirty="0" smtClean="0">
              <a:latin typeface="Kyrghyz Times" pitchFamily="2" charset="0"/>
            </a:endParaRPr>
          </a:p>
          <a:p>
            <a:pPr algn="ctr"/>
            <a:r>
              <a:rPr lang="ky-KG" sz="1400" b="1" i="0" dirty="0" smtClean="0">
                <a:latin typeface="Kyrghyz Times" pitchFamily="2" charset="0"/>
              </a:rPr>
              <a:t>орточо </a:t>
            </a:r>
            <a:r>
              <a:rPr lang="ky-KG" sz="1400" b="1" i="0" dirty="0">
                <a:latin typeface="Kyrghyz Times" pitchFamily="2" charset="0"/>
              </a:rPr>
              <a:t>керектјј баалары 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ч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н АКШ </a:t>
            </a:r>
            <a:r>
              <a:rPr lang="ky-KG" sz="1300" i="0" dirty="0" smtClean="0">
                <a:latin typeface="Kyrghyz Times" pitchFamily="2" charset="0"/>
              </a:rPr>
              <a:t>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407750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5495" y="963955"/>
            <a:ext cx="73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2020-жылдын декабрындагы </a:t>
            </a:r>
            <a:r>
              <a:rPr lang="ky-KG" sz="1400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ky-KG" sz="1300" i="0" dirty="0" smtClean="0">
                <a:latin typeface="Kyrghyz Times" pitchFamily="2" charset="0"/>
              </a:rPr>
              <a:t>іч</a:t>
            </a:r>
            <a:r>
              <a:rPr lang="ky-KG" sz="1300" i="0" dirty="0">
                <a:latin typeface="Kyrghyz Times" pitchFamily="2" charset="0"/>
              </a:rPr>
              <a:t>і</a:t>
            </a:r>
            <a:r>
              <a:rPr lang="ky-KG" sz="1300" i="0" dirty="0" smtClean="0">
                <a:latin typeface="Kyrghyz Times" pitchFamily="2" charset="0"/>
              </a:rPr>
              <a:t>н </a:t>
            </a:r>
            <a:r>
              <a:rPr lang="ky-KG" sz="1300" i="0" dirty="0">
                <a:latin typeface="Kyrghyz Times" pitchFamily="2" charset="0"/>
              </a:rPr>
              <a:t>АКШ 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2097781"/>
            <a:ext cx="5832648" cy="356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2947</TotalTime>
  <Words>467</Words>
  <Application>Microsoft Office PowerPoint</Application>
  <PresentationFormat>Экран (4:3)</PresentationFormat>
  <Paragraphs>228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2019-2020жж. аймактык тилкеде инфляциянын деѕгээлинин јзгјріісі  (јсіі (+), тјмјндјј (-); мурунку жылдын декабрына пайыз менен)</vt:lpstr>
      <vt:lpstr>2019-2020жж. ЕАЭБдин айрым јлкјлјрі боюнча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Ibraeva</cp:lastModifiedBy>
  <cp:revision>329</cp:revision>
  <cp:lastPrinted>2021-01-14T02:40:51Z</cp:lastPrinted>
  <dcterms:created xsi:type="dcterms:W3CDTF">2014-06-07T05:17:30Z</dcterms:created>
  <dcterms:modified xsi:type="dcterms:W3CDTF">2021-01-14T03:39:19Z</dcterms:modified>
</cp:coreProperties>
</file>