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66" r:id="rId2"/>
    <p:sldId id="278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5" r:id="rId11"/>
    <p:sldId id="274" r:id="rId12"/>
    <p:sldId id="279" r:id="rId13"/>
    <p:sldId id="281" r:id="rId1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180" autoAdjust="0"/>
  </p:normalViewPr>
  <p:slideViewPr>
    <p:cSldViewPr>
      <p:cViewPr varScale="1">
        <p:scale>
          <a:sx n="41" d="100"/>
          <a:sy n="41" d="100"/>
        </p:scale>
        <p:origin x="-1517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0;&#1056;&#1059;&#1043;&#1051;&#1067;&#1049;%20&#1057;&#1058;&#1054;&#1051;_23062016\&#1044;&#1086;&#1089;&#1090;&#1091;&#1087;%20&#1082;%20&#1095;.&#1087;.%20&#1074;&#1086;&#1076;&#1077;\&#1043;&#1088;&#1072;&#1092;&#1080;&#1082;_&#1088;&#1077;&#1087;&#1088;&#1077;&#1079;&#1077;&#1085;&#1090;&#1072;&#1090;&#1080;&#1074;&#1085;&#1086;&#1089;&#1090;&#1100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44;&#1086;&#1089;&#1090;&#1091;&#1087;%20&#1082;%20&#1095;.&#1087;.%20&#1074;&#1086;&#1076;&#1077;\&#1044;&#1080;&#1085;&#1072;&#1084;&#1080;&#1082;&#1072;%20&#1085;&#1072;&#1096;&#1080;&#1093;%20&#1080;&#1085;&#1076;&#1080;&#1082;&#1072;&#1090;&#1086;&#1088;&#1086;&#1074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444444444444445E-2"/>
          <c:y val="3.7037037037037035E-2"/>
          <c:w val="0.93888888888888888"/>
          <c:h val="0.738603455818022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Лист1!$J$11</c:f>
              <c:strCache>
                <c:ptCount val="1"/>
                <c:pt idx="0">
                  <c:v>Численность постоянного населения на 01.01.2009г.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 b="1">
                    <a:latin typeface="Times New Roman UniToktom" pitchFamily="18" charset="0"/>
                    <a:ea typeface="Times New Roman UniToktom" pitchFamily="18" charset="0"/>
                    <a:cs typeface="Times New Roman UniToktom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Лист1!$I$12:$I$13</c:f>
              <c:strCache>
                <c:ptCount val="2"/>
                <c:pt idx="0">
                  <c:v>Оценка, текущей статистики</c:v>
                </c:pt>
                <c:pt idx="1">
                  <c:v>Итоги переписи населения и жилищного фонда, передвинутого на начало года</c:v>
                </c:pt>
              </c:strCache>
            </c:strRef>
          </c:cat>
          <c:val>
            <c:numRef>
              <c:f>Лист1!$J$12:$J$13</c:f>
              <c:numCache>
                <c:formatCode>#,##0.0</c:formatCode>
                <c:ptCount val="2"/>
                <c:pt idx="0">
                  <c:v>5276.1</c:v>
                </c:pt>
                <c:pt idx="1">
                  <c:v>5348.3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495488"/>
        <c:axId val="56689792"/>
      </c:barChart>
      <c:catAx>
        <c:axId val="56495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defRPr>
            </a:pPr>
            <a:endParaRPr lang="ru-RU"/>
          </a:p>
        </c:txPr>
        <c:crossAx val="56689792"/>
        <c:crosses val="autoZero"/>
        <c:auto val="1"/>
        <c:lblAlgn val="ctr"/>
        <c:lblOffset val="100"/>
        <c:noMultiLvlLbl val="0"/>
      </c:catAx>
      <c:valAx>
        <c:axId val="56689792"/>
        <c:scaling>
          <c:orientation val="minMax"/>
          <c:min val="5000"/>
        </c:scaling>
        <c:delete val="1"/>
        <c:axPos val="l"/>
        <c:numFmt formatCode="#,##0.0" sourceLinked="1"/>
        <c:majorTickMark val="out"/>
        <c:minorTickMark val="none"/>
        <c:tickLblPos val="nextTo"/>
        <c:crossAx val="564954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Данные на начало 2009/2010 </a:t>
            </a:r>
            <a:r>
              <a:rPr lang="ru-RU" dirty="0" smtClean="0"/>
              <a:t>учебного</a:t>
            </a:r>
            <a:r>
              <a:rPr lang="ru-RU" baseline="0" dirty="0" smtClean="0"/>
              <a:t> года</a:t>
            </a:r>
            <a:r>
              <a:rPr lang="ru-RU" dirty="0" smtClean="0"/>
              <a:t> </a:t>
            </a:r>
            <a:endParaRPr lang="ru-RU" b="0" i="1" dirty="0"/>
          </a:p>
        </c:rich>
      </c:tx>
      <c:layout>
        <c:manualLayout>
          <c:xMode val="edge"/>
          <c:yMode val="edge"/>
          <c:x val="0.12740204942736608"/>
          <c:y val="1.692046926456716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Лист1!$B$4</c:f>
              <c:strCache>
                <c:ptCount val="1"/>
                <c:pt idx="0">
                  <c:v>Данные на начало 2009/2010 учебного года (в процентах)</c:v>
                </c:pt>
              </c:strCache>
            </c:strRef>
          </c:tx>
          <c:invertIfNegative val="0"/>
          <c:dLbls>
            <c:dLbl>
              <c:idx val="9"/>
              <c:layout>
                <c:manualLayout>
                  <c:x val="-3.2334370255156855E-2"/>
                  <c:y val="-3.2560484732465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Лист1!$A$5:$A$14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Лист1!$B$5:$B$14</c:f>
              <c:numCache>
                <c:formatCode>0.0</c:formatCode>
                <c:ptCount val="10"/>
                <c:pt idx="0">
                  <c:v>96.7</c:v>
                </c:pt>
                <c:pt idx="1">
                  <c:v>96.2</c:v>
                </c:pt>
                <c:pt idx="2">
                  <c:v>96</c:v>
                </c:pt>
                <c:pt idx="3">
                  <c:v>97.2</c:v>
                </c:pt>
                <c:pt idx="4">
                  <c:v>98</c:v>
                </c:pt>
                <c:pt idx="5">
                  <c:v>90.1</c:v>
                </c:pt>
                <c:pt idx="6">
                  <c:v>95.5</c:v>
                </c:pt>
                <c:pt idx="7">
                  <c:v>105.7</c:v>
                </c:pt>
                <c:pt idx="8">
                  <c:v>93.7</c:v>
                </c:pt>
                <c:pt idx="9">
                  <c:v>116.8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232000"/>
        <c:axId val="56737152"/>
      </c:barChart>
      <c:catAx>
        <c:axId val="3323200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ru-RU"/>
          </a:p>
        </c:txPr>
        <c:crossAx val="56737152"/>
        <c:crosses val="autoZero"/>
        <c:auto val="1"/>
        <c:lblAlgn val="ctr"/>
        <c:lblOffset val="100"/>
        <c:noMultiLvlLbl val="0"/>
      </c:catAx>
      <c:valAx>
        <c:axId val="56737152"/>
        <c:scaling>
          <c:orientation val="minMax"/>
          <c:max val="120"/>
        </c:scaling>
        <c:delete val="0"/>
        <c:axPos val="b"/>
        <c:numFmt formatCode="#,##0" sourceLinked="0"/>
        <c:majorTickMark val="out"/>
        <c:minorTickMark val="none"/>
        <c:tickLblPos val="nextTo"/>
        <c:crossAx val="332320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Данные переписи 2009г. </a:t>
            </a:r>
            <a:endParaRPr lang="ru-RU" b="0" i="1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6291809962649382"/>
          <c:y val="0.12136242603280874"/>
          <c:w val="0.7017727346494288"/>
          <c:h val="0.784725649791189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Лист1!$B$17</c:f>
              <c:strCache>
                <c:ptCount val="1"/>
                <c:pt idx="0">
                  <c:v>Данные переписи 2009г. (в процентах)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Лист1!$A$18:$A$27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Лист1!$B$18:$B$27</c:f>
              <c:numCache>
                <c:formatCode>0.0</c:formatCode>
                <c:ptCount val="10"/>
                <c:pt idx="0">
                  <c:v>97</c:v>
                </c:pt>
                <c:pt idx="1">
                  <c:v>97.4</c:v>
                </c:pt>
                <c:pt idx="2">
                  <c:v>97.1</c:v>
                </c:pt>
                <c:pt idx="3">
                  <c:v>96.9</c:v>
                </c:pt>
                <c:pt idx="4">
                  <c:v>97.1</c:v>
                </c:pt>
                <c:pt idx="5">
                  <c:v>97.4</c:v>
                </c:pt>
                <c:pt idx="6">
                  <c:v>96.3</c:v>
                </c:pt>
                <c:pt idx="7">
                  <c:v>96.3</c:v>
                </c:pt>
                <c:pt idx="8">
                  <c:v>96.5</c:v>
                </c:pt>
                <c:pt idx="9">
                  <c:v>96.5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05344"/>
        <c:axId val="8107136"/>
      </c:barChart>
      <c:catAx>
        <c:axId val="810534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ru-RU"/>
          </a:p>
        </c:txPr>
        <c:crossAx val="8107136"/>
        <c:crosses val="autoZero"/>
        <c:auto val="1"/>
        <c:lblAlgn val="ctr"/>
        <c:lblOffset val="100"/>
        <c:noMultiLvlLbl val="0"/>
      </c:catAx>
      <c:valAx>
        <c:axId val="8107136"/>
        <c:scaling>
          <c:orientation val="minMax"/>
          <c:max val="100"/>
        </c:scaling>
        <c:delete val="0"/>
        <c:axPos val="b"/>
        <c:numFmt formatCode="#,##0" sourceLinked="0"/>
        <c:majorTickMark val="out"/>
        <c:minorTickMark val="none"/>
        <c:tickLblPos val="nextTo"/>
        <c:crossAx val="810534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764717854664601"/>
          <c:y val="2.6084564177553848E-2"/>
          <c:w val="0.7460845652850957"/>
          <c:h val="0.88042569305702467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Лист2!$B$29</c:f>
              <c:strCache>
                <c:ptCount val="1"/>
                <c:pt idx="0">
                  <c:v>Данные на начало 2009/2010 уч. года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Лист2!$A$30:$A$39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Лист2!$B$30:$B$39</c:f>
              <c:numCache>
                <c:formatCode>0.0</c:formatCode>
                <c:ptCount val="10"/>
                <c:pt idx="0">
                  <c:v>67.7</c:v>
                </c:pt>
                <c:pt idx="1">
                  <c:v>65.8</c:v>
                </c:pt>
                <c:pt idx="2">
                  <c:v>61.6</c:v>
                </c:pt>
                <c:pt idx="3">
                  <c:v>64.099999999999994</c:v>
                </c:pt>
                <c:pt idx="4">
                  <c:v>67.5</c:v>
                </c:pt>
                <c:pt idx="5">
                  <c:v>52.4</c:v>
                </c:pt>
                <c:pt idx="6">
                  <c:v>63</c:v>
                </c:pt>
                <c:pt idx="7">
                  <c:v>58.1</c:v>
                </c:pt>
                <c:pt idx="8">
                  <c:v>94.6</c:v>
                </c:pt>
                <c:pt idx="9">
                  <c:v>118.7</c:v>
                </c:pt>
              </c:numCache>
            </c:numRef>
          </c:val>
        </c:ser>
        <c:ser>
          <c:idx val="1"/>
          <c:order val="1"/>
          <c:tx>
            <c:strRef>
              <c:f>Лист2!$C$29</c:f>
              <c:strCache>
                <c:ptCount val="1"/>
                <c:pt idx="0">
                  <c:v>Данные переписи 2009г.</c:v>
                </c:pt>
              </c:strCache>
            </c:strRef>
          </c:tx>
          <c:spPr>
            <a:gradFill>
              <a:gsLst>
                <a:gs pos="300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Лист2!$A$30:$A$39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Лист2!$C$30:$C$39</c:f>
              <c:numCache>
                <c:formatCode>0.0</c:formatCode>
                <c:ptCount val="10"/>
                <c:pt idx="0">
                  <c:v>65.8</c:v>
                </c:pt>
                <c:pt idx="1">
                  <c:v>64.7</c:v>
                </c:pt>
                <c:pt idx="2">
                  <c:v>64.5</c:v>
                </c:pt>
                <c:pt idx="3">
                  <c:v>69.400000000000006</c:v>
                </c:pt>
                <c:pt idx="4">
                  <c:v>72</c:v>
                </c:pt>
                <c:pt idx="5">
                  <c:v>61.3</c:v>
                </c:pt>
                <c:pt idx="6">
                  <c:v>68.3</c:v>
                </c:pt>
                <c:pt idx="7">
                  <c:v>63.4</c:v>
                </c:pt>
                <c:pt idx="8">
                  <c:v>70.900000000000006</c:v>
                </c:pt>
                <c:pt idx="9">
                  <c:v>69.7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618880"/>
        <c:axId val="24620416"/>
        <c:axId val="0"/>
      </c:bar3DChart>
      <c:catAx>
        <c:axId val="246188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ru-RU"/>
          </a:p>
        </c:txPr>
        <c:crossAx val="24620416"/>
        <c:crosses val="autoZero"/>
        <c:auto val="1"/>
        <c:lblAlgn val="ctr"/>
        <c:lblOffset val="100"/>
        <c:noMultiLvlLbl val="0"/>
      </c:catAx>
      <c:valAx>
        <c:axId val="2462041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crossAx val="24618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782273281110888"/>
          <c:y val="0.37883440878941416"/>
          <c:w val="0.25350336756753805"/>
          <c:h val="0.21611412545753186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200568678915128E-2"/>
          <c:y val="2.7703631775401586E-2"/>
          <c:w val="0.93858224030500459"/>
          <c:h val="0.720139140384113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Лист3!$B$3</c:f>
              <c:strCache>
                <c:ptCount val="1"/>
                <c:pt idx="0">
                  <c:v>Данные на конец 2009г.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Лист3!$A$4:$A$13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Лист3!$B$4:$B$13</c:f>
              <c:numCache>
                <c:formatCode>General</c:formatCode>
                <c:ptCount val="10"/>
                <c:pt idx="0">
                  <c:v>12</c:v>
                </c:pt>
                <c:pt idx="1">
                  <c:v>9.5</c:v>
                </c:pt>
                <c:pt idx="2">
                  <c:v>10.5</c:v>
                </c:pt>
                <c:pt idx="3">
                  <c:v>10.6</c:v>
                </c:pt>
                <c:pt idx="4">
                  <c:v>9.5</c:v>
                </c:pt>
                <c:pt idx="5">
                  <c:v>5.4</c:v>
                </c:pt>
                <c:pt idx="6">
                  <c:v>7.7</c:v>
                </c:pt>
                <c:pt idx="7">
                  <c:v>10</c:v>
                </c:pt>
                <c:pt idx="8">
                  <c:v>29</c:v>
                </c:pt>
                <c:pt idx="9">
                  <c:v>24.2</c:v>
                </c:pt>
              </c:numCache>
            </c:numRef>
          </c:val>
        </c:ser>
        <c:ser>
          <c:idx val="1"/>
          <c:order val="1"/>
          <c:tx>
            <c:strRef>
              <c:f>Лист3!$C$3</c:f>
              <c:strCache>
                <c:ptCount val="1"/>
                <c:pt idx="0">
                  <c:v>Данные переписи 2009г.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Лист3!$A$4:$A$13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Лист3!$C$4:$C$13</c:f>
              <c:numCache>
                <c:formatCode>General</c:formatCode>
                <c:ptCount val="10"/>
                <c:pt idx="0">
                  <c:v>9.9</c:v>
                </c:pt>
                <c:pt idx="1">
                  <c:v>7.2</c:v>
                </c:pt>
                <c:pt idx="2">
                  <c:v>8</c:v>
                </c:pt>
                <c:pt idx="3">
                  <c:v>8.8000000000000007</c:v>
                </c:pt>
                <c:pt idx="4">
                  <c:v>8.2000000000000011</c:v>
                </c:pt>
                <c:pt idx="5">
                  <c:v>5.7</c:v>
                </c:pt>
                <c:pt idx="6">
                  <c:v>6.6</c:v>
                </c:pt>
                <c:pt idx="7">
                  <c:v>8.1</c:v>
                </c:pt>
                <c:pt idx="8">
                  <c:v>24.4</c:v>
                </c:pt>
                <c:pt idx="9">
                  <c:v>17.600000000000001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17952"/>
        <c:axId val="24732032"/>
      </c:barChart>
      <c:catAx>
        <c:axId val="247179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Arial Narrow" pitchFamily="34" charset="0"/>
              </a:defRPr>
            </a:pPr>
            <a:endParaRPr lang="ru-RU"/>
          </a:p>
        </c:txPr>
        <c:crossAx val="24732032"/>
        <c:crosses val="autoZero"/>
        <c:auto val="1"/>
        <c:lblAlgn val="ctr"/>
        <c:lblOffset val="100"/>
        <c:noMultiLvlLbl val="0"/>
      </c:catAx>
      <c:valAx>
        <c:axId val="24732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47179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8846558739010438E-2"/>
          <c:y val="0.93929336134368913"/>
          <c:w val="0.83671200007587165"/>
          <c:h val="6.0706638656310985E-2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337343248760576"/>
          <c:y val="1.8536317602137777E-2"/>
          <c:w val="0.695465271702148"/>
          <c:h val="0.767069375332565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'Лист1'!$B$1</c:f>
              <c:strCache>
                <c:ptCount val="1"/>
                <c:pt idx="0">
                  <c:v>данные переписи 2009г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Кыргызская Республика</c:v>
                </c:pt>
                <c:pt idx="1">
                  <c:v>Баткенская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'Лист1'!$B$2:$B$11</c:f>
              <c:numCache>
                <c:formatCode>General</c:formatCode>
                <c:ptCount val="10"/>
                <c:pt idx="0">
                  <c:v>1105.5</c:v>
                </c:pt>
                <c:pt idx="1">
                  <c:v>76.7</c:v>
                </c:pt>
                <c:pt idx="2">
                  <c:v>181.8</c:v>
                </c:pt>
                <c:pt idx="3">
                  <c:v>100.4</c:v>
                </c:pt>
                <c:pt idx="4">
                  <c:v>50.9</c:v>
                </c:pt>
                <c:pt idx="5">
                  <c:v>180.8</c:v>
                </c:pt>
                <c:pt idx="6">
                  <c:v>43.3</c:v>
                </c:pt>
                <c:pt idx="7">
                  <c:v>202.6</c:v>
                </c:pt>
                <c:pt idx="8">
                  <c:v>213.6</c:v>
                </c:pt>
                <c:pt idx="9">
                  <c:v>55.4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отчет за 2009г.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Кыргызская Республика</c:v>
                </c:pt>
                <c:pt idx="1">
                  <c:v>Баткенская</c:v>
                </c:pt>
                <c:pt idx="2">
                  <c:v>Джалал-Абадская </c:v>
                </c:pt>
                <c:pt idx="3">
                  <c:v>Иссык-Кульская</c:v>
                </c:pt>
                <c:pt idx="4">
                  <c:v>Нарынская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'Лист1'!$C$2:$C$11</c:f>
              <c:numCache>
                <c:formatCode>General</c:formatCode>
                <c:ptCount val="10"/>
                <c:pt idx="0" formatCode="0.0">
                  <c:v>1114</c:v>
                </c:pt>
                <c:pt idx="1">
                  <c:v>85.2</c:v>
                </c:pt>
                <c:pt idx="2">
                  <c:v>175.1</c:v>
                </c:pt>
                <c:pt idx="3">
                  <c:v>113.2</c:v>
                </c:pt>
                <c:pt idx="4">
                  <c:v>48.1</c:v>
                </c:pt>
                <c:pt idx="5">
                  <c:v>165</c:v>
                </c:pt>
                <c:pt idx="6">
                  <c:v>51.6</c:v>
                </c:pt>
                <c:pt idx="7">
                  <c:v>224</c:v>
                </c:pt>
                <c:pt idx="8">
                  <c:v>198</c:v>
                </c:pt>
                <c:pt idx="9">
                  <c:v>53.8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283008"/>
        <c:axId val="24284544"/>
      </c:barChart>
      <c:catAx>
        <c:axId val="242830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ru-RU"/>
          </a:p>
        </c:txPr>
        <c:crossAx val="24284544"/>
        <c:crosses val="autoZero"/>
        <c:auto val="1"/>
        <c:lblAlgn val="ctr"/>
        <c:lblOffset val="100"/>
        <c:noMultiLvlLbl val="0"/>
      </c:catAx>
      <c:valAx>
        <c:axId val="24284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42830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7578584415678573"/>
          <c:w val="0.96320999805579899"/>
          <c:h val="0.10213503900788852"/>
        </c:manualLayout>
      </c:layout>
      <c:overlay val="0"/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63495722697482"/>
          <c:y val="0"/>
          <c:w val="0.72011371341881592"/>
          <c:h val="0.928097419895094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'Лист1'!$B$1</c:f>
              <c:strCache>
                <c:ptCount val="1"/>
                <c:pt idx="0">
                  <c:v>данные переписи 2009г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 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'Лист1'!$B$2:$B$11</c:f>
              <c:numCache>
                <c:formatCode>General</c:formatCode>
                <c:ptCount val="10"/>
                <c:pt idx="0">
                  <c:v>83.7</c:v>
                </c:pt>
                <c:pt idx="1">
                  <c:v>6.6</c:v>
                </c:pt>
                <c:pt idx="2">
                  <c:v>14.8</c:v>
                </c:pt>
                <c:pt idx="3">
                  <c:v>7.1</c:v>
                </c:pt>
                <c:pt idx="4">
                  <c:v>4.0999999999999996</c:v>
                </c:pt>
                <c:pt idx="5">
                  <c:v>17.2</c:v>
                </c:pt>
                <c:pt idx="6">
                  <c:v>4</c:v>
                </c:pt>
                <c:pt idx="7">
                  <c:v>14</c:v>
                </c:pt>
                <c:pt idx="8">
                  <c:v>12.2</c:v>
                </c:pt>
                <c:pt idx="9">
                  <c:v>3.7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отчет за 2009г.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 </c:v>
                </c:pt>
                <c:pt idx="3">
                  <c:v>Иссык-Кульская </c:v>
                </c:pt>
                <c:pt idx="4">
                  <c:v>Нарынская </c:v>
                </c:pt>
                <c:pt idx="5">
                  <c:v>Ошская </c:v>
                </c:pt>
                <c:pt idx="6">
                  <c:v>Таласская</c:v>
                </c:pt>
                <c:pt idx="7">
                  <c:v>Чуйская</c:v>
                </c:pt>
                <c:pt idx="8">
                  <c:v>г.Бишкек</c:v>
                </c:pt>
                <c:pt idx="9">
                  <c:v>г.Ош</c:v>
                </c:pt>
              </c:strCache>
            </c:strRef>
          </c:cat>
          <c:val>
            <c:numRef>
              <c:f>'Лист1'!$C$2:$C$11</c:f>
              <c:numCache>
                <c:formatCode>General</c:formatCode>
                <c:ptCount val="10"/>
                <c:pt idx="0">
                  <c:v>76.400000000000006</c:v>
                </c:pt>
                <c:pt idx="1">
                  <c:v>5.9</c:v>
                </c:pt>
                <c:pt idx="2">
                  <c:v>10.6</c:v>
                </c:pt>
                <c:pt idx="3">
                  <c:v>7.2</c:v>
                </c:pt>
                <c:pt idx="4">
                  <c:v>3.5</c:v>
                </c:pt>
                <c:pt idx="5">
                  <c:v>12.1</c:v>
                </c:pt>
                <c:pt idx="6">
                  <c:v>3.4</c:v>
                </c:pt>
                <c:pt idx="7">
                  <c:v>12.4</c:v>
                </c:pt>
                <c:pt idx="8">
                  <c:v>18.3</c:v>
                </c:pt>
                <c:pt idx="9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5054592"/>
        <c:axId val="32941184"/>
      </c:barChart>
      <c:catAx>
        <c:axId val="25054592"/>
        <c:scaling>
          <c:orientation val="minMax"/>
        </c:scaling>
        <c:delete val="0"/>
        <c:axPos val="l"/>
        <c:majorTickMark val="none"/>
        <c:minorTickMark val="none"/>
        <c:tickLblPos val="low"/>
        <c:txPr>
          <a:bodyPr rot="0"/>
          <a:lstStyle/>
          <a:p>
            <a:pPr>
              <a:defRPr/>
            </a:pPr>
            <a:endParaRPr lang="ru-RU"/>
          </a:p>
        </c:txPr>
        <c:crossAx val="32941184"/>
        <c:crosses val="autoZero"/>
        <c:auto val="1"/>
        <c:lblAlgn val="ctr"/>
        <c:lblOffset val="100"/>
        <c:noMultiLvlLbl val="0"/>
      </c:catAx>
      <c:valAx>
        <c:axId val="3294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50545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270535627491005E-2"/>
          <c:y val="3.6976882046980943E-2"/>
          <c:w val="0.94294599060960249"/>
          <c:h val="0.6351580338172013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Лист1!$L$3</c:f>
              <c:strCache>
                <c:ptCount val="1"/>
                <c:pt idx="0">
                  <c:v>KIHS 2015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strRef>
              <c:f>Лист1!$J$4:$J$104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100++</c:v>
                </c:pt>
              </c:strCache>
            </c:strRef>
          </c:cat>
          <c:val>
            <c:numRef>
              <c:f>Лист1!$L$4:$L$104</c:f>
              <c:numCache>
                <c:formatCode>####.0</c:formatCode>
                <c:ptCount val="101"/>
                <c:pt idx="0">
                  <c:v>1.6340837282780412</c:v>
                </c:pt>
                <c:pt idx="1">
                  <c:v>1.8513033175355451</c:v>
                </c:pt>
                <c:pt idx="2">
                  <c:v>2.4239731437598735</c:v>
                </c:pt>
                <c:pt idx="3">
                  <c:v>2.4140995260663507</c:v>
                </c:pt>
                <c:pt idx="4">
                  <c:v>2.3795418641390205</c:v>
                </c:pt>
                <c:pt idx="5">
                  <c:v>2.3548578199052135</c:v>
                </c:pt>
                <c:pt idx="6">
                  <c:v>2.1771327014218009</c:v>
                </c:pt>
                <c:pt idx="7">
                  <c:v>2.2610584518167456</c:v>
                </c:pt>
                <c:pt idx="8">
                  <c:v>2.0290284360189572</c:v>
                </c:pt>
                <c:pt idx="9">
                  <c:v>1.9056082148499209</c:v>
                </c:pt>
                <c:pt idx="10">
                  <c:v>2.1475118483412321</c:v>
                </c:pt>
                <c:pt idx="11">
                  <c:v>1.9500394944707742</c:v>
                </c:pt>
                <c:pt idx="12">
                  <c:v>1.7871248025276461</c:v>
                </c:pt>
                <c:pt idx="13">
                  <c:v>1.8661137440758293</c:v>
                </c:pt>
                <c:pt idx="14">
                  <c:v>1.8759873617693523</c:v>
                </c:pt>
                <c:pt idx="15">
                  <c:v>1.7821879936808847</c:v>
                </c:pt>
                <c:pt idx="16">
                  <c:v>1.8315560821484993</c:v>
                </c:pt>
                <c:pt idx="17">
                  <c:v>1.7130726698262244</c:v>
                </c:pt>
                <c:pt idx="18">
                  <c:v>1.8513033175355451</c:v>
                </c:pt>
                <c:pt idx="19">
                  <c:v>1.7278830963665086</c:v>
                </c:pt>
                <c:pt idx="20">
                  <c:v>1.6044628751974723</c:v>
                </c:pt>
                <c:pt idx="21">
                  <c:v>1.5699052132701421</c:v>
                </c:pt>
                <c:pt idx="22">
                  <c:v>1.6637045813586098</c:v>
                </c:pt>
                <c:pt idx="23">
                  <c:v>1.3329383886255923</c:v>
                </c:pt>
                <c:pt idx="24">
                  <c:v>1.5156003159557663</c:v>
                </c:pt>
                <c:pt idx="25">
                  <c:v>1.3773696682464456</c:v>
                </c:pt>
                <c:pt idx="26">
                  <c:v>1.3872432859399684</c:v>
                </c:pt>
                <c:pt idx="27">
                  <c:v>1.3033175355450237</c:v>
                </c:pt>
                <c:pt idx="28">
                  <c:v>1.3329383886255923</c:v>
                </c:pt>
                <c:pt idx="29">
                  <c:v>1.3477488151658767</c:v>
                </c:pt>
                <c:pt idx="30">
                  <c:v>1.1601500789889416</c:v>
                </c:pt>
                <c:pt idx="31">
                  <c:v>1.1798973143759874</c:v>
                </c:pt>
                <c:pt idx="32">
                  <c:v>1.1700236966824644</c:v>
                </c:pt>
                <c:pt idx="33">
                  <c:v>1.1897709320695102</c:v>
                </c:pt>
                <c:pt idx="34">
                  <c:v>1.0712875197472354</c:v>
                </c:pt>
                <c:pt idx="35">
                  <c:v>1.1700236966824644</c:v>
                </c:pt>
                <c:pt idx="36">
                  <c:v>1.1700236966824644</c:v>
                </c:pt>
                <c:pt idx="37">
                  <c:v>1.1354660347551342</c:v>
                </c:pt>
                <c:pt idx="38">
                  <c:v>1.0564770932069509</c:v>
                </c:pt>
                <c:pt idx="39">
                  <c:v>1.0910347551342812</c:v>
                </c:pt>
                <c:pt idx="40">
                  <c:v>1.1996445497630333</c:v>
                </c:pt>
                <c:pt idx="41">
                  <c:v>1.2539494470774091</c:v>
                </c:pt>
                <c:pt idx="42">
                  <c:v>1.15521327014218</c:v>
                </c:pt>
                <c:pt idx="43">
                  <c:v>1.1897709320695102</c:v>
                </c:pt>
                <c:pt idx="44">
                  <c:v>1.2736966824644549</c:v>
                </c:pt>
                <c:pt idx="45">
                  <c:v>1.0959715639810426</c:v>
                </c:pt>
                <c:pt idx="46">
                  <c:v>1.2786334913112165</c:v>
                </c:pt>
                <c:pt idx="47">
                  <c:v>1.2045813586097947</c:v>
                </c:pt>
                <c:pt idx="48">
                  <c:v>1.1749605055292258</c:v>
                </c:pt>
                <c:pt idx="49">
                  <c:v>1.2638230647709321</c:v>
                </c:pt>
                <c:pt idx="50">
                  <c:v>1.1947077409162716</c:v>
                </c:pt>
                <c:pt idx="51">
                  <c:v>1.3428120063191153</c:v>
                </c:pt>
                <c:pt idx="52">
                  <c:v>1.2193917851500791</c:v>
                </c:pt>
                <c:pt idx="53">
                  <c:v>1.2835703001579779</c:v>
                </c:pt>
                <c:pt idx="54">
                  <c:v>1.3576224328593998</c:v>
                </c:pt>
                <c:pt idx="55">
                  <c:v>1.1305292259083728</c:v>
                </c:pt>
                <c:pt idx="56">
                  <c:v>1.1255924170616114</c:v>
                </c:pt>
                <c:pt idx="57">
                  <c:v>1.0021721958925751</c:v>
                </c:pt>
                <c:pt idx="58">
                  <c:v>1.0169826224328593</c:v>
                </c:pt>
                <c:pt idx="59">
                  <c:v>0.86887835703001581</c:v>
                </c:pt>
                <c:pt idx="60">
                  <c:v>0.87875197472353872</c:v>
                </c:pt>
                <c:pt idx="61">
                  <c:v>0.85900473933649291</c:v>
                </c:pt>
                <c:pt idx="62">
                  <c:v>0.65165876777251186</c:v>
                </c:pt>
                <c:pt idx="63">
                  <c:v>0.88368878357030012</c:v>
                </c:pt>
                <c:pt idx="64">
                  <c:v>0.69115323854660349</c:v>
                </c:pt>
                <c:pt idx="65">
                  <c:v>0.58748025276461291</c:v>
                </c:pt>
                <c:pt idx="66">
                  <c:v>0.4986176935229068</c:v>
                </c:pt>
                <c:pt idx="67">
                  <c:v>0.46899684044233808</c:v>
                </c:pt>
                <c:pt idx="68">
                  <c:v>0.424565560821485</c:v>
                </c:pt>
                <c:pt idx="69">
                  <c:v>0.20734597156398105</c:v>
                </c:pt>
                <c:pt idx="70">
                  <c:v>0.18266192733017378</c:v>
                </c:pt>
                <c:pt idx="71">
                  <c:v>0.18759873617693523</c:v>
                </c:pt>
                <c:pt idx="72">
                  <c:v>0.29127172195892576</c:v>
                </c:pt>
                <c:pt idx="73">
                  <c:v>0.3603870458135861</c:v>
                </c:pt>
                <c:pt idx="74">
                  <c:v>0.38507109004739337</c:v>
                </c:pt>
                <c:pt idx="75">
                  <c:v>0.39988151658767773</c:v>
                </c:pt>
                <c:pt idx="76">
                  <c:v>0.38507109004739337</c:v>
                </c:pt>
                <c:pt idx="77">
                  <c:v>0.34557661927330174</c:v>
                </c:pt>
                <c:pt idx="78">
                  <c:v>0.30608214849921012</c:v>
                </c:pt>
                <c:pt idx="79">
                  <c:v>0.18266192733017378</c:v>
                </c:pt>
                <c:pt idx="80">
                  <c:v>0.1382306477093207</c:v>
                </c:pt>
                <c:pt idx="81">
                  <c:v>0.18759873617693523</c:v>
                </c:pt>
                <c:pt idx="82">
                  <c:v>0.2122827804107425</c:v>
                </c:pt>
                <c:pt idx="83">
                  <c:v>0.15304107424960506</c:v>
                </c:pt>
                <c:pt idx="84">
                  <c:v>0.13329383886255924</c:v>
                </c:pt>
                <c:pt idx="85">
                  <c:v>0.1382306477093207</c:v>
                </c:pt>
                <c:pt idx="86">
                  <c:v>0.12342022116903634</c:v>
                </c:pt>
                <c:pt idx="87">
                  <c:v>6.9115323854660349E-2</c:v>
                </c:pt>
                <c:pt idx="88">
                  <c:v>4.9368088467614535E-2</c:v>
                </c:pt>
                <c:pt idx="89">
                  <c:v>3.4557661927330174E-2</c:v>
                </c:pt>
                <c:pt idx="90">
                  <c:v>4.9368088467614535E-2</c:v>
                </c:pt>
                <c:pt idx="91">
                  <c:v>1.481042654028436E-2</c:v>
                </c:pt>
                <c:pt idx="92">
                  <c:v>4.4431279620853081E-2</c:v>
                </c:pt>
                <c:pt idx="93">
                  <c:v>9.873617693522907E-3</c:v>
                </c:pt>
                <c:pt idx="94">
                  <c:v>1.481042654028436E-2</c:v>
                </c:pt>
                <c:pt idx="96">
                  <c:v>4.9368088467614535E-3</c:v>
                </c:pt>
                <c:pt idx="99">
                  <c:v>4.9368088467614535E-3</c:v>
                </c:pt>
                <c:pt idx="100">
                  <c:v>4.9368088467614535E-3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Лист1!$T$3</c:f>
              <c:strCache>
                <c:ptCount val="1"/>
                <c:pt idx="0">
                  <c:v>Среднегодовая численность, 2015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Лист1!$J$4:$J$104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100++</c:v>
                </c:pt>
              </c:strCache>
            </c:strRef>
          </c:cat>
          <c:val>
            <c:numRef>
              <c:f>Лист1!$T$4:$T$104</c:f>
              <c:numCache>
                <c:formatCode>0.0</c:formatCode>
                <c:ptCount val="101"/>
                <c:pt idx="0">
                  <c:v>2.6695329164645449</c:v>
                </c:pt>
                <c:pt idx="1">
                  <c:v>2.6350615003289319</c:v>
                </c:pt>
                <c:pt idx="2">
                  <c:v>2.5313980609620765</c:v>
                </c:pt>
                <c:pt idx="3">
                  <c:v>2.521098167948062</c:v>
                </c:pt>
                <c:pt idx="4">
                  <c:v>2.4295287965073395</c:v>
                </c:pt>
                <c:pt idx="5">
                  <c:v>2.3783948115119582</c:v>
                </c:pt>
                <c:pt idx="6">
                  <c:v>2.1769654521653035</c:v>
                </c:pt>
                <c:pt idx="7">
                  <c:v>1.9253656462019975</c:v>
                </c:pt>
                <c:pt idx="8">
                  <c:v>2.0585665206961399</c:v>
                </c:pt>
                <c:pt idx="9">
                  <c:v>1.8564394266614392</c:v>
                </c:pt>
                <c:pt idx="10">
                  <c:v>1.7850212975207163</c:v>
                </c:pt>
                <c:pt idx="11">
                  <c:v>1.8276495644142017</c:v>
                </c:pt>
                <c:pt idx="12">
                  <c:v>1.7139021975320128</c:v>
                </c:pt>
                <c:pt idx="13">
                  <c:v>1.639344262295082</c:v>
                </c:pt>
                <c:pt idx="14">
                  <c:v>1.5706007827918689</c:v>
                </c:pt>
                <c:pt idx="15">
                  <c:v>1.637782665612312</c:v>
                </c:pt>
                <c:pt idx="16">
                  <c:v>1.6768059699508928</c:v>
                </c:pt>
                <c:pt idx="17">
                  <c:v>1.7251822416554252</c:v>
                </c:pt>
                <c:pt idx="18">
                  <c:v>1.6851123352847754</c:v>
                </c:pt>
                <c:pt idx="19">
                  <c:v>1.781266820389801</c:v>
                </c:pt>
                <c:pt idx="20">
                  <c:v>1.8800295042096662</c:v>
                </c:pt>
                <c:pt idx="21">
                  <c:v>1.9341870061865809</c:v>
                </c:pt>
                <c:pt idx="22">
                  <c:v>1.8799298278256593</c:v>
                </c:pt>
                <c:pt idx="23">
                  <c:v>1.9119591725531109</c:v>
                </c:pt>
                <c:pt idx="24">
                  <c:v>1.8792154804069456</c:v>
                </c:pt>
                <c:pt idx="25">
                  <c:v>1.974954647245277</c:v>
                </c:pt>
                <c:pt idx="26">
                  <c:v>1.9631762212018313</c:v>
                </c:pt>
                <c:pt idx="27">
                  <c:v>1.9540724447958961</c:v>
                </c:pt>
                <c:pt idx="28">
                  <c:v>1.9057293985526989</c:v>
                </c:pt>
                <c:pt idx="29">
                  <c:v>1.835009004100022</c:v>
                </c:pt>
                <c:pt idx="30">
                  <c:v>1.7065261451155251</c:v>
                </c:pt>
                <c:pt idx="31">
                  <c:v>1.6344102812867558</c:v>
                </c:pt>
                <c:pt idx="32">
                  <c:v>1.5178553629217142</c:v>
                </c:pt>
                <c:pt idx="33">
                  <c:v>1.4456232099782707</c:v>
                </c:pt>
                <c:pt idx="34">
                  <c:v>1.3578415411297986</c:v>
                </c:pt>
                <c:pt idx="35">
                  <c:v>1.3379561025204834</c:v>
                </c:pt>
                <c:pt idx="36">
                  <c:v>1.2715716307720932</c:v>
                </c:pt>
                <c:pt idx="37">
                  <c:v>1.2634646182062237</c:v>
                </c:pt>
                <c:pt idx="38">
                  <c:v>1.1650175762690465</c:v>
                </c:pt>
                <c:pt idx="39">
                  <c:v>1.1819127233581639</c:v>
                </c:pt>
                <c:pt idx="40">
                  <c:v>1.1555981579804235</c:v>
                </c:pt>
                <c:pt idx="41">
                  <c:v>1.1175051665592377</c:v>
                </c:pt>
                <c:pt idx="42">
                  <c:v>1.1064577006651737</c:v>
                </c:pt>
                <c:pt idx="43">
                  <c:v>1.0950613674270868</c:v>
                </c:pt>
                <c:pt idx="44">
                  <c:v>1.0744449686683901</c:v>
                </c:pt>
                <c:pt idx="45">
                  <c:v>1.0994305155927091</c:v>
                </c:pt>
                <c:pt idx="46">
                  <c:v>1.0510210184268409</c:v>
                </c:pt>
                <c:pt idx="47">
                  <c:v>1.0757739871218113</c:v>
                </c:pt>
                <c:pt idx="48">
                  <c:v>0.98744409816130307</c:v>
                </c:pt>
                <c:pt idx="49">
                  <c:v>0.9741539136270907</c:v>
                </c:pt>
                <c:pt idx="50">
                  <c:v>0.97638001953657128</c:v>
                </c:pt>
                <c:pt idx="51">
                  <c:v>0.98187883338760151</c:v>
                </c:pt>
                <c:pt idx="52">
                  <c:v>0.98071594224085801</c:v>
                </c:pt>
                <c:pt idx="53">
                  <c:v>0.96747559589864907</c:v>
                </c:pt>
                <c:pt idx="54">
                  <c:v>0.94534743864918558</c:v>
                </c:pt>
                <c:pt idx="55">
                  <c:v>0.95980051433014157</c:v>
                </c:pt>
                <c:pt idx="56">
                  <c:v>0.87559058257523914</c:v>
                </c:pt>
                <c:pt idx="57">
                  <c:v>0.84537202549057389</c:v>
                </c:pt>
                <c:pt idx="58">
                  <c:v>0.73199013868307561</c:v>
                </c:pt>
                <c:pt idx="59">
                  <c:v>0.68205227029577309</c:v>
                </c:pt>
                <c:pt idx="60">
                  <c:v>0.63269584748184227</c:v>
                </c:pt>
                <c:pt idx="61">
                  <c:v>0.58177782798514155</c:v>
                </c:pt>
                <c:pt idx="62">
                  <c:v>0.52928159907500316</c:v>
                </c:pt>
                <c:pt idx="63">
                  <c:v>0.49344793902463335</c:v>
                </c:pt>
                <c:pt idx="64">
                  <c:v>0.44684922950155165</c:v>
                </c:pt>
                <c:pt idx="65">
                  <c:v>0.43997155900509677</c:v>
                </c:pt>
                <c:pt idx="66">
                  <c:v>0.40767641058696102</c:v>
                </c:pt>
                <c:pt idx="67">
                  <c:v>0.34926604955909812</c:v>
                </c:pt>
                <c:pt idx="68">
                  <c:v>0.29341404905407115</c:v>
                </c:pt>
                <c:pt idx="69">
                  <c:v>0.27166798460996633</c:v>
                </c:pt>
                <c:pt idx="70">
                  <c:v>0.15610983008499074</c:v>
                </c:pt>
                <c:pt idx="71">
                  <c:v>0.11760152039711072</c:v>
                </c:pt>
                <c:pt idx="72">
                  <c:v>0.1079329111484713</c:v>
                </c:pt>
                <c:pt idx="73">
                  <c:v>0.158286097802468</c:v>
                </c:pt>
                <c:pt idx="74">
                  <c:v>0.2057486693202735</c:v>
                </c:pt>
                <c:pt idx="75">
                  <c:v>0.2109650667499518</c:v>
                </c:pt>
                <c:pt idx="76">
                  <c:v>0.2218131798760026</c:v>
                </c:pt>
                <c:pt idx="77">
                  <c:v>0.21081555217394193</c:v>
                </c:pt>
                <c:pt idx="78">
                  <c:v>0.17868653106248381</c:v>
                </c:pt>
                <c:pt idx="79">
                  <c:v>0.16817067254978835</c:v>
                </c:pt>
                <c:pt idx="80">
                  <c:v>0.13604165143833022</c:v>
                </c:pt>
                <c:pt idx="81">
                  <c:v>0.10115491703602306</c:v>
                </c:pt>
                <c:pt idx="82">
                  <c:v>8.6884581392412633E-2</c:v>
                </c:pt>
                <c:pt idx="83">
                  <c:v>9.2001302438084354E-2</c:v>
                </c:pt>
                <c:pt idx="84">
                  <c:v>8.7166997813764649E-2</c:v>
                </c:pt>
                <c:pt idx="85">
                  <c:v>6.2015323582767942E-2</c:v>
                </c:pt>
                <c:pt idx="86">
                  <c:v>7.7531614026460763E-2</c:v>
                </c:pt>
                <c:pt idx="87">
                  <c:v>5.7928591838497683E-2</c:v>
                </c:pt>
                <c:pt idx="88">
                  <c:v>5.7363758995793657E-2</c:v>
                </c:pt>
                <c:pt idx="89">
                  <c:v>3.616591466372511E-2</c:v>
                </c:pt>
                <c:pt idx="90">
                  <c:v>2.8391156711210935E-2</c:v>
                </c:pt>
                <c:pt idx="91">
                  <c:v>2.272621555350296E-2</c:v>
                </c:pt>
                <c:pt idx="92">
                  <c:v>1.8722547462571518E-2</c:v>
                </c:pt>
                <c:pt idx="93">
                  <c:v>9.1868400592742226E-3</c:v>
                </c:pt>
                <c:pt idx="94">
                  <c:v>9.2532909819452829E-3</c:v>
                </c:pt>
                <c:pt idx="95">
                  <c:v>4.7180155096453518E-3</c:v>
                </c:pt>
                <c:pt idx="96">
                  <c:v>9.8679620166526004E-3</c:v>
                </c:pt>
                <c:pt idx="97">
                  <c:v>2.8241642135201045E-3</c:v>
                </c:pt>
                <c:pt idx="98">
                  <c:v>2.84077694418787E-3</c:v>
                </c:pt>
                <c:pt idx="99">
                  <c:v>1.4286948374278177E-3</c:v>
                </c:pt>
                <c:pt idx="100">
                  <c:v>4.6515645869742899E-3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293824"/>
        <c:axId val="55295360"/>
      </c:lineChart>
      <c:catAx>
        <c:axId val="55293824"/>
        <c:scaling>
          <c:orientation val="minMax"/>
        </c:scaling>
        <c:delete val="0"/>
        <c:axPos val="b"/>
        <c:majorTickMark val="out"/>
        <c:minorTickMark val="none"/>
        <c:tickLblPos val="nextTo"/>
        <c:crossAx val="55295360"/>
        <c:crosses val="autoZero"/>
        <c:auto val="1"/>
        <c:lblAlgn val="ctr"/>
        <c:lblOffset val="100"/>
        <c:noMultiLvlLbl val="0"/>
      </c:catAx>
      <c:valAx>
        <c:axId val="552953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###.0" sourceLinked="1"/>
        <c:majorTickMark val="out"/>
        <c:minorTickMark val="none"/>
        <c:tickLblPos val="nextTo"/>
        <c:crossAx val="552938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450503422776487E-2"/>
          <c:y val="3.2963813446994623E-2"/>
          <c:w val="0.92245759210654221"/>
          <c:h val="0.8201262361181482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Динамика!$AD$21</c:f>
              <c:strCache>
                <c:ptCount val="1"/>
                <c:pt idx="0">
                  <c:v>город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Динамика!$AE$19:$AH$19</c:f>
              <c:strCache>
                <c:ptCount val="4"/>
                <c:pt idx="0">
                  <c:v>2006 MICS</c:v>
                </c:pt>
                <c:pt idx="1">
                  <c:v>2012 DHS</c:v>
                </c:pt>
                <c:pt idx="2">
                  <c:v>2013 ИОДХ</c:v>
                </c:pt>
                <c:pt idx="3">
                  <c:v>2014 MICS</c:v>
                </c:pt>
              </c:strCache>
            </c:strRef>
          </c:cat>
          <c:val>
            <c:numRef>
              <c:f>Динамика!$AE$21:$AH$21</c:f>
              <c:numCache>
                <c:formatCode>0.0</c:formatCode>
                <c:ptCount val="4"/>
                <c:pt idx="0">
                  <c:v>98.7</c:v>
                </c:pt>
                <c:pt idx="1">
                  <c:v>94.4</c:v>
                </c:pt>
                <c:pt idx="2">
                  <c:v>99.539694725293245</c:v>
                </c:pt>
                <c:pt idx="3">
                  <c:v>98.2</c:v>
                </c:pt>
              </c:numCache>
            </c:numRef>
          </c:val>
        </c:ser>
        <c:ser>
          <c:idx val="2"/>
          <c:order val="2"/>
          <c:tx>
            <c:strRef>
              <c:f>Динамика!$AD$22</c:f>
              <c:strCache>
                <c:ptCount val="1"/>
                <c:pt idx="0">
                  <c:v>село</c:v>
                </c:pt>
              </c:strCache>
            </c:strRef>
          </c:tx>
          <c:invertIfNegative val="0"/>
          <c:dLbls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Динамика!$AE$19:$AH$19</c:f>
              <c:strCache>
                <c:ptCount val="4"/>
                <c:pt idx="0">
                  <c:v>2006 MICS</c:v>
                </c:pt>
                <c:pt idx="1">
                  <c:v>2012 DHS</c:v>
                </c:pt>
                <c:pt idx="2">
                  <c:v>2013 ИОДХ</c:v>
                </c:pt>
                <c:pt idx="3">
                  <c:v>2014 MICS</c:v>
                </c:pt>
              </c:strCache>
            </c:strRef>
          </c:cat>
          <c:val>
            <c:numRef>
              <c:f>Динамика!$AE$22:$AH$22</c:f>
              <c:numCache>
                <c:formatCode>0.0</c:formatCode>
                <c:ptCount val="4"/>
                <c:pt idx="0">
                  <c:v>81.8</c:v>
                </c:pt>
                <c:pt idx="1">
                  <c:v>81.900000000000006</c:v>
                </c:pt>
                <c:pt idx="2">
                  <c:v>84.436041176903899</c:v>
                </c:pt>
                <c:pt idx="3">
                  <c:v>81.8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950784"/>
        <c:axId val="56951936"/>
      </c:barChart>
      <c:lineChart>
        <c:grouping val="standard"/>
        <c:varyColors val="0"/>
        <c:ser>
          <c:idx val="0"/>
          <c:order val="0"/>
          <c:tx>
            <c:strRef>
              <c:f>Динамика!$AD$20</c:f>
              <c:strCache>
                <c:ptCount val="1"/>
                <c:pt idx="0">
                  <c:v>всего</c:v>
                </c:pt>
              </c:strCache>
            </c:strRef>
          </c:tx>
          <c:dLbls>
            <c:dLbl>
              <c:idx val="0"/>
              <c:layout>
                <c:manualLayout>
                  <c:x val="-1.0063429571303593E-2"/>
                  <c:y val="-4.74084741744464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4337999416739649E-3"/>
                  <c:y val="-4.74086951219000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5374258773208917E-3"/>
                  <c:y val="-3.81781733522788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054194614563217E-3"/>
                  <c:y val="-3.6553988620764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Динамика!$AE$19:$AH$19</c:f>
              <c:strCache>
                <c:ptCount val="4"/>
                <c:pt idx="0">
                  <c:v>2006 MICS</c:v>
                </c:pt>
                <c:pt idx="1">
                  <c:v>2012 DHS</c:v>
                </c:pt>
                <c:pt idx="2">
                  <c:v>2013 ИОДХ</c:v>
                </c:pt>
                <c:pt idx="3">
                  <c:v>2014 MICS</c:v>
                </c:pt>
              </c:strCache>
            </c:strRef>
          </c:cat>
          <c:val>
            <c:numRef>
              <c:f>Динамика!$AE$20:$AH$20</c:f>
              <c:numCache>
                <c:formatCode>0.0</c:formatCode>
                <c:ptCount val="4"/>
                <c:pt idx="0">
                  <c:v>88.2</c:v>
                </c:pt>
                <c:pt idx="1">
                  <c:v>85.9</c:v>
                </c:pt>
                <c:pt idx="2">
                  <c:v>89.584599196239949</c:v>
                </c:pt>
                <c:pt idx="3">
                  <c:v>86.99851452044183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50784"/>
        <c:axId val="56951936"/>
      </c:lineChart>
      <c:catAx>
        <c:axId val="56950784"/>
        <c:scaling>
          <c:orientation val="minMax"/>
        </c:scaling>
        <c:delete val="0"/>
        <c:axPos val="b"/>
        <c:majorTickMark val="out"/>
        <c:minorTickMark val="none"/>
        <c:tickLblPos val="nextTo"/>
        <c:crossAx val="56951936"/>
        <c:crosses val="autoZero"/>
        <c:auto val="1"/>
        <c:lblAlgn val="ctr"/>
        <c:lblOffset val="100"/>
        <c:noMultiLvlLbl val="0"/>
      </c:catAx>
      <c:valAx>
        <c:axId val="5695193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.0" sourceLinked="1"/>
        <c:majorTickMark val="out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crossAx val="569507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6412181829067886"/>
          <c:y val="0.94567520768508295"/>
          <c:w val="0.2922153151631709"/>
          <c:h val="5.432479231491730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B7DB0-3079-49E0-A41D-81A16613A273}" type="datetimeFigureOut">
              <a:rPr lang="ru-RU" smtClean="0"/>
              <a:t>23.06.2016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29699-5925-4F1A-8A0A-6EC49F7F4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382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30B1E-B426-4434-BC77-D38FEE7FC59B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EA302-ED54-435A-BAB6-8C7872B1E9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805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Уважаемый друзья,</a:t>
            </a:r>
          </a:p>
          <a:p>
            <a:r>
              <a:rPr lang="ru-RU" dirty="0" smtClean="0"/>
              <a:t>Данной презентацией я хочу познакомить</a:t>
            </a:r>
            <a:r>
              <a:rPr lang="ru-RU" baseline="0" dirty="0" smtClean="0"/>
              <a:t> вас с некоторыми подходами, которыми пользуется государственная статистика для подтверждения данных.</a:t>
            </a:r>
          </a:p>
          <a:p>
            <a:r>
              <a:rPr lang="ru-RU" baseline="0" dirty="0" smtClean="0"/>
              <a:t> Наряду с такими методами сбора данных, как сплошная отчетность  или выборочные обследования, как правило с определенной периодичностью каждое из них имеет возможность сравнить отдельные данные с переписью: социально-демографическая статистика,  статистика образования  и выборочные обследования населения с переписью населения; статистика торговли с переписью субъектов торговли, статистика промышленности с переписью промышленных предприятий. Сегодня мы не будем останавливаться на методологических подходах, принятых в статистической практике корректировки ряда данных на основе итогов переписей, а сравним отдельные соответствующие показатели массовой статистики и переписи</a:t>
            </a:r>
            <a:r>
              <a:rPr lang="en-US" baseline="0" dirty="0" smtClean="0"/>
              <a:t> </a:t>
            </a:r>
            <a:r>
              <a:rPr lang="ru-RU" baseline="0" dirty="0" smtClean="0"/>
              <a:t>населения, а также показатели отдельных исследований.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EA302-ED54-435A-BAB6-8C7872B1E90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Сопоставление оценки текущей статистики и переписи населения показывают, что отклонение по численности постоянного населения составило 1,4%. И это достаточно неплохой результат. Тем не менее статистика Кыргызстана</a:t>
            </a:r>
            <a:r>
              <a:rPr lang="ru-RU" baseline="0" dirty="0" smtClean="0"/>
              <a:t> принимает итоги переписи и производит пересчет динамического ряда и отправной точкой для дальнейшей оценки численности населения принимает итоги переписи.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EA302-ED54-435A-BAB6-8C7872B1E90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897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EA302-ED54-435A-BAB6-8C7872B1E9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203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Итоги переписи населения 2009г. подтверждают основные тенденции, наблюдавшиеся с начала 90-х годов: охват обучением в возрасте от 7 до 15 лет в республике по-прежнему достаточно высок. Уровень охвата образованием в рамках обязательного обучения (в 1-9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 составил  97%, при этом не отмечалось существенных различий по регионам.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Различия с данными на начало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уч.г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–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г.Ош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Чуйской обл. превышение 100% объясняется наличием в контингенте учащихся более младшего или более старшего возраста по сравнению с установленным, а также влиянием внутренних миграционных процессов. В этот период в высших и средних профессиональных учебных заведениях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г.Ош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увеличилась численность студентов - граждан Узбекистана и Таджикистана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2165D-9BB7-427D-886D-2537E38DDDA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165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Показатель совокупного коэффициента охвата характеризует доступ населения к системе образования, используется для расчета международного индикатора «ИЧР». По данным переписи, из общей численности населения в возрасте 7-24 лет учащиеся на всех ступенях образования и во всех видах формального образования составляли  почти 66%  (включая учащихся во всех типах общеобразовательных школ,  профессионально-технических учебных заведениях, средних и высших профессиональных учебных заведениях). Данные на начало 2009/2010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уч.г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составили около 68%.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гг.Бишкек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Ош охват значительно выше в сравнении с данными переписи и превышает 100%, в связи с тем, что в них было сосредоточено 2/3 всех средних и высших профессиональных учебных заведений, в которых обучались студенты из всех регионов республики.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2165D-9BB7-427D-886D-2537E38DDDA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87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данным на момент переписи дошкольные организации посещали почти 10% от численности детей в возрасте до 6 лет, а по данным статистики  на конец 2009г. этот показатель составлял 12%. При этом наиболее высокий охват детей дошкольным образованием наблюдался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гг.Бишкек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(отчет – 29%, перепись – 24%) и Ош (отчет – 24%, перепись – 17%). Как видно по данным переписи и текущей отчетности, среди регионов самый низкий процент охвата отмечен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Ошской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области,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Баткенской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Нарынской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Таласской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областях.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2165D-9BB7-427D-886D-2537E38DDDA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350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EA302-ED54-435A-BAB6-8C7872B1E90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13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 smtClean="0"/>
              <a:t>По</a:t>
            </a:r>
            <a:r>
              <a:rPr lang="ky-KG" baseline="0" dirty="0" smtClean="0"/>
              <a:t> переписи 2009г для сравнения был выбран показатель количество жилых помещений занятых под постоянное проживание. Как видно на графике, по данным на момент переписи и данным статистики на конец 2009г. значительных различий не отмечено. При сопоставлении показателей следует учитывать методологическую составляющую как в части содержания вопроса/показателя, так и в части периода представления показателя. В данном случае на показатели влияет период представления данных. Даже с учетом влияния периода, разница в показателе в целом по стране составляет 0,7 процента.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40DD3-8FC5-4611-BE55-6E5313B56FD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449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графике представлен показатель общей площади жилфонда по данным переписи и данным отчетности на конец 2009г. Как видно из графика, общая площадь жилфонда по данным переписи составила 83,7 </a:t>
            </a:r>
            <a:r>
              <a:rPr lang="ru-RU" dirty="0" err="1" smtClean="0"/>
              <a:t>млн.кв.м</a:t>
            </a:r>
            <a:r>
              <a:rPr lang="ru-RU" dirty="0" smtClean="0"/>
              <a:t>, а по отчету – 76,4 </a:t>
            </a:r>
            <a:r>
              <a:rPr lang="ru-RU" dirty="0" err="1" smtClean="0"/>
              <a:t>млн.кв.м</a:t>
            </a:r>
            <a:r>
              <a:rPr lang="ru-RU" dirty="0" smtClean="0"/>
              <a:t>.</a:t>
            </a:r>
            <a:r>
              <a:rPr lang="ru-RU" baseline="0" dirty="0" smtClean="0"/>
              <a:t> Также можно отметить некоторые региональные различия в данных, что объясняется различиями в методологии сбора данных о наличии жилфонда.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Заполнение переписной документации переписчиками проводилось путем опроса населения без требования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документов,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 ежегодный отчет по жилфонду представляется всеми предприятиями и организациями,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айыл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окмоту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районными/городскими управлениями по землеустройству и регистрации прав на недвижимое имущество (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Госрегистр</a:t>
            </a:r>
            <a:r>
              <a:rPr lang="ru-RU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40DD3-8FC5-4611-BE55-6E5313B56FD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203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Представительность данных по итогам выборочных обследований измеряется на соответствие демографической статистики.</a:t>
            </a:r>
          </a:p>
          <a:p>
            <a:r>
              <a:rPr lang="ru-RU" dirty="0" smtClean="0"/>
              <a:t>Данный слайд демонстрирует две линии, которые отражают возрастной состав населения. В</a:t>
            </a:r>
            <a:r>
              <a:rPr lang="ru-RU" baseline="0" dirty="0" smtClean="0"/>
              <a:t> условиях трудовых отношений со странами СНГ и с 2015г. – ЕАЭС, отмечается длительное отсутствие в домохозяйствах лиц в возрасте от 20 до 40 лет.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EA302-ED54-435A-BAB6-8C7872B1E90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306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Альтернативные источники информации:</a:t>
            </a:r>
          </a:p>
          <a:p>
            <a:pPr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Кластерное обследование по многим показателям, 2006 год;</a:t>
            </a:r>
          </a:p>
          <a:p>
            <a:pPr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Медико-демографическое исследование, 2012г.;</a:t>
            </a:r>
          </a:p>
          <a:p>
            <a:pPr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Кластерное обследование по многим показателям, 2014 год.</a:t>
            </a:r>
          </a:p>
          <a:p>
            <a:pPr>
              <a:buFontTx/>
              <a:buChar char="-"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Методология этих</a:t>
            </a:r>
            <a:r>
              <a:rPr lang="ru-RU" sz="1200" baseline="0" dirty="0" smtClean="0">
                <a:solidFill>
                  <a:schemeClr val="tx1"/>
                </a:solidFill>
              </a:rPr>
              <a:t> исследований одинакова: </a:t>
            </a:r>
            <a:r>
              <a:rPr lang="ru-RU" sz="1200" dirty="0" smtClean="0">
                <a:solidFill>
                  <a:schemeClr val="tx1"/>
                </a:solidFill>
              </a:rPr>
              <a:t>Население, использующее воду из открытых водоемов (река, пруд, озеро, арык, родник и т д.) отнесено к категории, не имеющее доступа к чистой питьевой воде.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Следует учитывать, что данный показатель является </a:t>
            </a:r>
            <a:r>
              <a:rPr lang="ru-RU" sz="1200" dirty="0" err="1" smtClean="0">
                <a:solidFill>
                  <a:schemeClr val="tx1"/>
                </a:solidFill>
              </a:rPr>
              <a:t>кластерно-зависимым</a:t>
            </a:r>
            <a:r>
              <a:rPr lang="ru-RU" sz="1200" dirty="0" smtClean="0">
                <a:solidFill>
                  <a:schemeClr val="tx1"/>
                </a:solidFill>
              </a:rPr>
              <a:t>, поэтому, чем больше кластеров</a:t>
            </a:r>
            <a:r>
              <a:rPr lang="ru-RU" sz="1200" baseline="0" dirty="0" smtClean="0">
                <a:solidFill>
                  <a:schemeClr val="tx1"/>
                </a:solidFill>
              </a:rPr>
              <a:t> в обследовании, тем точнее показатель.</a:t>
            </a:r>
            <a:endParaRPr lang="ru-RU" sz="1200" dirty="0" smtClean="0">
              <a:solidFill>
                <a:schemeClr val="tx1"/>
              </a:solidFill>
            </a:endParaRPr>
          </a:p>
          <a:p>
            <a:pPr rtl="0" eaLnBrk="1" fontAlgn="b" latinLnBrk="0" hangingPunct="1"/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Размер выборки и распространенность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обследований</a:t>
            </a:r>
            <a:endParaRPr lang="ru-RU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" latinLnBrk="0" hangingPunct="1"/>
            <a:r>
              <a:rPr lang="ru-RU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rtl="0" eaLnBrk="1" fontAlgn="b" latinLnBrk="0" hangingPunct="1"/>
            <a:r>
              <a:rPr lang="ru-RU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число кластеров    размер кластера   размер выборки,  домохозяйств</a:t>
            </a:r>
          </a:p>
          <a:p>
            <a:pPr rtl="0" eaLnBrk="1" fontAlgn="b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MICS-2006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400                      13                          5200</a:t>
            </a:r>
          </a:p>
          <a:p>
            <a:pPr rtl="0" eaLnBrk="1" fontAlgn="b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DHS-2012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 316                      26                          8216</a:t>
            </a:r>
          </a:p>
          <a:p>
            <a:pPr rtl="0" eaLnBrk="1" fontAlgn="b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KIHS-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(2003-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5)                      456                      11                          5016</a:t>
            </a:r>
          </a:p>
          <a:p>
            <a:pPr rtl="0" eaLnBrk="1" fontAlgn="b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MICS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2014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400                      18                          7200</a:t>
            </a:r>
          </a:p>
          <a:p>
            <a:pPr rtl="0" eaLnBrk="1" fontAlgn="b" latinLnBrk="0" hangingPunct="1"/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rtl="0" eaLnBrk="1" fontAlgn="b" latinLnBrk="0" hangingPunct="1"/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rtl="0" eaLnBrk="1" fontAlgn="b" latinLnBrk="0" hangingPunct="1"/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rtl="0" eaLnBrk="1" fontAlgn="b" latinLnBrk="0" hangingPunct="1"/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rtl="0" eaLnBrk="1" fontAlgn="b" latinLnBrk="0" hangingPunct="1"/>
            <a:endParaRPr lang="ru-RU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" latinLnBrk="0" hangingPunct="1"/>
            <a:endParaRPr lang="ru-RU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" latinLnBrk="0" hangingPunct="1"/>
            <a:endParaRPr lang="ru-RU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" latinLnBrk="0" hangingPunct="1"/>
            <a:endParaRPr lang="ru-RU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EA302-ED54-435A-BAB6-8C7872B1E90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C41DFF74-E06F-46F1-B7F2-7C62B9E1F8A3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12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515" name="Rectangle 7"/>
          <p:cNvSpPr txBox="1">
            <a:spLocks noGrp="1" noChangeArrowheads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D522956C-C17C-4A59-914E-CBDCBDCE12AC}" type="slidenum">
              <a:rPr lang="ru-RU" altLang="ru-RU" sz="1200">
                <a:solidFill>
                  <a:srgbClr val="000000"/>
                </a:solidFill>
                <a:latin typeface="Arial" pitchFamily="34" charset="0"/>
              </a:rPr>
              <a:pPr algn="r" eaLnBrk="1" hangingPunct="1"/>
              <a:t>12</a:t>
            </a:fld>
            <a:endParaRPr lang="ru-RU" altLang="ru-RU" sz="12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4516" name="Rectangle 7"/>
          <p:cNvSpPr txBox="1">
            <a:spLocks noGrp="1" noChangeArrowheads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C35D50E2-F890-4791-9901-EEE3ED94190F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12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51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64518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altLang="ru-RU" b="0" dirty="0" smtClean="0">
                <a:solidFill>
                  <a:schemeClr val="tx1"/>
                </a:solidFill>
                <a:cs typeface="Arial" pitchFamily="34" charset="0"/>
              </a:rPr>
              <a:t> Коэффициент</a:t>
            </a:r>
            <a:r>
              <a:rPr lang="ru-RU" altLang="ru-RU" b="0" baseline="0" dirty="0" smtClean="0">
                <a:solidFill>
                  <a:schemeClr val="tx1"/>
                </a:solidFill>
                <a:cs typeface="Arial" pitchFamily="34" charset="0"/>
              </a:rPr>
              <a:t> детской смертности – один из чувствительных показателей. Применение международных критериев живорождения, регулярное взаимодействие с МЗ, совместное обучение специалистов применению МКБ-10 позволили за прошедшее десятилетие значительно приблизить данные, получаемые официальной статистикой и  международных исследований, таких как МДИ и МИКС.</a:t>
            </a:r>
            <a:endParaRPr lang="ru-RU" altLang="ru-RU" b="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C41DFF74-E06F-46F1-B7F2-7C62B9E1F8A3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13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515" name="Rectangle 7"/>
          <p:cNvSpPr txBox="1">
            <a:spLocks noGrp="1" noChangeArrowheads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D522956C-C17C-4A59-914E-CBDCBDCE12AC}" type="slidenum">
              <a:rPr lang="ru-RU" altLang="ru-RU" sz="1200">
                <a:solidFill>
                  <a:srgbClr val="000000"/>
                </a:solidFill>
                <a:latin typeface="Arial" pitchFamily="34" charset="0"/>
              </a:rPr>
              <a:pPr algn="r" eaLnBrk="1" hangingPunct="1"/>
              <a:t>13</a:t>
            </a:fld>
            <a:endParaRPr lang="ru-RU" altLang="ru-RU" sz="12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4516" name="Rectangle 7"/>
          <p:cNvSpPr txBox="1">
            <a:spLocks noGrp="1" noChangeArrowheads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fld id="{C35D50E2-F890-4791-9901-EEE3ED94190F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13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451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64518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ru-RU" altLang="ru-RU" b="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26AE52D-17C8-458F-9507-57D09159F584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537D80F-4B0C-449A-9AB2-ED486468F7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928662" y="3429000"/>
            <a:ext cx="7607300" cy="18002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3000" b="1" dirty="0" smtClean="0">
                <a:solidFill>
                  <a:schemeClr val="tx1"/>
                </a:solidFill>
              </a:rPr>
              <a:t>Сопоставление показателей отраслевых отделов статистики с данными переписи и другими источниками информации</a:t>
            </a:r>
            <a:endParaRPr lang="ru-RU" sz="3000" b="1" cap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52438" y="1308100"/>
            <a:ext cx="8064500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y-KG" sz="2000" b="1" dirty="0">
                <a:latin typeface="Times New Roman" pitchFamily="18" charset="0"/>
              </a:rPr>
              <a:t>КРУГЛЫЙ СТОЛ НА ТЕМУ:</a:t>
            </a:r>
            <a:endParaRPr lang="ru-RU" sz="2000" dirty="0">
              <a:latin typeface="Times New Roman" pitchFamily="18" charset="0"/>
            </a:endParaRPr>
          </a:p>
          <a:p>
            <a:pPr algn="ctr"/>
            <a:r>
              <a:rPr lang="ky-KG" sz="2800" b="1" i="1" dirty="0" smtClean="0">
                <a:solidFill>
                  <a:srgbClr val="CC0066"/>
                </a:solidFill>
                <a:latin typeface="Times New Roman" pitchFamily="18" charset="0"/>
              </a:rPr>
              <a:t>“</a:t>
            </a:r>
            <a:r>
              <a:rPr lang="ru-RU" sz="2800" b="1" i="1" dirty="0" smtClean="0">
                <a:solidFill>
                  <a:srgbClr val="CC0066"/>
                </a:solidFill>
                <a:latin typeface="Times New Roman" pitchFamily="18" charset="0"/>
              </a:rPr>
              <a:t>Повышение уровня доверия к официальным статистическим данным.</a:t>
            </a:r>
            <a:r>
              <a:rPr lang="ky-KG" sz="2800" b="1" i="1" dirty="0" smtClean="0">
                <a:solidFill>
                  <a:srgbClr val="CC0066"/>
                </a:solidFill>
                <a:latin typeface="Times New Roman" pitchFamily="18" charset="0"/>
              </a:rPr>
              <a:t>”</a:t>
            </a:r>
            <a:endParaRPr lang="ky-KG" sz="2800" b="1" i="1" dirty="0">
              <a:solidFill>
                <a:srgbClr val="CC0066"/>
              </a:solidFill>
              <a:latin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itchFamily="18" charset="0"/>
              </a:rPr>
              <a:t>г. Бишкек,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23 июня 2016г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  <a:p>
            <a:pPr algn="ctr"/>
            <a:endParaRPr lang="ru-RU" sz="2400" dirty="0">
              <a:solidFill>
                <a:srgbClr val="CC0066"/>
              </a:solidFill>
              <a:latin typeface="Times New Roman" pitchFamily="18" charset="0"/>
            </a:endParaRPr>
          </a:p>
        </p:txBody>
      </p:sp>
      <p:pic>
        <p:nvPicPr>
          <p:cNvPr id="4100" name="Picture 5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1258888" y="5876925"/>
            <a:ext cx="71294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 UniToktom" pitchFamily="18" charset="0"/>
                <a:cs typeface="Times New Roman UniToktom" pitchFamily="18" charset="0"/>
              </a:rPr>
              <a:t>Управление статистики устойчивого развития и окружающей среды</a:t>
            </a:r>
          </a:p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 UniToktom" pitchFamily="18" charset="0"/>
                <a:cs typeface="Times New Roman UniToktom" pitchFamily="18" charset="0"/>
              </a:rPr>
              <a:t>Отдел статистики домашних хозяйств </a:t>
            </a:r>
            <a:endParaRPr lang="ru-RU" sz="1600" b="1" dirty="0">
              <a:solidFill>
                <a:srgbClr val="000000"/>
              </a:solidFill>
              <a:latin typeface="Times New Roman" pitchFamily="18" charset="0"/>
              <a:ea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24025" y="258763"/>
            <a:ext cx="6985000" cy="708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small" dirty="0">
                <a:latin typeface="Times New Roman" pitchFamily="18" charset="0"/>
                <a:cs typeface="Times New Roman" pitchFamily="18" charset="0"/>
              </a:rPr>
              <a:t>Национальный статистический комитет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small" dirty="0">
                <a:latin typeface="Times New Roman" pitchFamily="18" charset="0"/>
                <a:cs typeface="Times New Roman" pitchFamily="18" charset="0"/>
              </a:rPr>
              <a:t>Кыргызской Республики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3813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tx1"/>
                </a:solidFill>
              </a:rPr>
              <a:t>Сравнительный анализ текущей статистики </a:t>
            </a:r>
            <a:r>
              <a:rPr lang="ru-RU" sz="2400" b="1" dirty="0" smtClean="0">
                <a:solidFill>
                  <a:schemeClr val="tx1"/>
                </a:solidFill>
              </a:rPr>
              <a:t>численности населения </a:t>
            </a:r>
            <a:r>
              <a:rPr lang="ru-RU" sz="2400" b="1" dirty="0">
                <a:solidFill>
                  <a:schemeClr val="tx1"/>
                </a:solidFill>
              </a:rPr>
              <a:t>и данных переписи населения </a:t>
            </a:r>
            <a:r>
              <a:rPr lang="ru-RU" sz="2400" b="1" dirty="0" smtClean="0">
                <a:solidFill>
                  <a:schemeClr val="tx1"/>
                </a:solidFill>
              </a:rPr>
              <a:t>(</a:t>
            </a:r>
            <a:r>
              <a:rPr lang="ru-RU" sz="2700" b="1" dirty="0" smtClean="0">
                <a:latin typeface="Times New Roman UniToktom" pitchFamily="18" charset="0"/>
                <a:ea typeface="Times New Roman UniToktom" pitchFamily="18" charset="0"/>
                <a:cs typeface="Times New Roman UniToktom" pitchFamily="18" charset="0"/>
              </a:rPr>
              <a:t>на 01.01.2009г.)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0088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98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643966" cy="9397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chemeClr val="tx1"/>
                </a:solidFill>
              </a:rPr>
              <a:t>Сравнительный анализ данных переписи </a:t>
            </a:r>
            <a:r>
              <a:rPr lang="ru-RU" sz="2800" b="1" dirty="0" smtClean="0">
                <a:solidFill>
                  <a:schemeClr val="tx1"/>
                </a:solidFill>
              </a:rPr>
              <a:t>населения  </a:t>
            </a:r>
            <a:r>
              <a:rPr lang="ru-RU" sz="2800" b="1" dirty="0">
                <a:solidFill>
                  <a:schemeClr val="tx1"/>
                </a:solidFill>
              </a:rPr>
              <a:t>и текущей статистики образования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Данные переписи населения характеризуют уровень образования населения в целом, а также являются источником информации о посещении учащимися разных возрастных групп различных типов образовательных организаций на момент переписи.</a:t>
            </a:r>
          </a:p>
          <a:p>
            <a:r>
              <a:rPr lang="ru-RU" sz="2000" dirty="0" smtClean="0"/>
              <a:t>Данные переписи и текущей статистики образования (на начало учебного года) используются </a:t>
            </a:r>
            <a:r>
              <a:rPr lang="ru-RU" sz="2000" dirty="0"/>
              <a:t>для </a:t>
            </a:r>
            <a:r>
              <a:rPr lang="ru-RU" sz="2000" dirty="0" smtClean="0"/>
              <a:t>проведения сравнительного </a:t>
            </a:r>
            <a:r>
              <a:rPr lang="ru-RU" sz="2000" dirty="0"/>
              <a:t>статистического анализа по </a:t>
            </a:r>
            <a:r>
              <a:rPr lang="ru-RU" sz="2000" dirty="0" smtClean="0"/>
              <a:t>показателям охвата </a:t>
            </a:r>
            <a:r>
              <a:rPr lang="ru-RU" sz="2000" dirty="0"/>
              <a:t>образовательной системой на разных ступенях </a:t>
            </a:r>
            <a:r>
              <a:rPr lang="ru-RU" sz="2000" dirty="0" smtClean="0"/>
              <a:t>образования.</a:t>
            </a:r>
          </a:p>
          <a:p>
            <a:r>
              <a:rPr lang="ru-RU" sz="2000" dirty="0" smtClean="0"/>
              <a:t>Показатели </a:t>
            </a:r>
            <a:r>
              <a:rPr lang="ru-RU" sz="2000" dirty="0"/>
              <a:t>охвата </a:t>
            </a:r>
            <a:r>
              <a:rPr lang="ru-RU" sz="2000" dirty="0" smtClean="0"/>
              <a:t>- коэффициенты</a:t>
            </a:r>
            <a:r>
              <a:rPr lang="ru-RU" sz="2000" dirty="0"/>
              <a:t>, показывающие соотношение между числом учащихся и общим числом населения в </a:t>
            </a:r>
            <a:r>
              <a:rPr lang="ru-RU" sz="2000" dirty="0" smtClean="0"/>
              <a:t>соответствующем возрасте учащихся на всех уровнях образования. </a:t>
            </a:r>
            <a:endParaRPr lang="ru-RU" sz="2000" dirty="0"/>
          </a:p>
        </p:txBody>
      </p:sp>
      <p:pic>
        <p:nvPicPr>
          <p:cNvPr id="4" name="Picture 5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714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16632"/>
            <a:ext cx="8358214" cy="1080120"/>
          </a:xfrm>
        </p:spPr>
        <p:txBody>
          <a:bodyPr>
            <a:normAutofit fontScale="90000"/>
          </a:bodyPr>
          <a:lstStyle/>
          <a:p>
            <a:pPr>
              <a:lnSpc>
                <a:spcPts val="2880"/>
              </a:lnSpc>
            </a:pPr>
            <a:r>
              <a:rPr lang="ru-RU" sz="2700" b="1" dirty="0" smtClean="0">
                <a:solidFill>
                  <a:schemeClr val="tx1"/>
                </a:solidFill>
              </a:rPr>
              <a:t>Охват детей основным общим образованием (1-9 классы) по территории </a:t>
            </a:r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i="1" dirty="0" smtClean="0">
                <a:solidFill>
                  <a:schemeClr val="tx1"/>
                </a:solidFill>
              </a:rPr>
              <a:t>(в процентах к соответствующей возрастной группе 7-15 лет)</a:t>
            </a:r>
            <a:endParaRPr lang="ru-RU" sz="2200" i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474743"/>
              </p:ext>
            </p:extLst>
          </p:nvPr>
        </p:nvGraphicFramePr>
        <p:xfrm>
          <a:off x="0" y="1357298"/>
          <a:ext cx="432048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201366"/>
              </p:ext>
            </p:extLst>
          </p:nvPr>
        </p:nvGraphicFramePr>
        <p:xfrm>
          <a:off x="4429124" y="1643050"/>
          <a:ext cx="471487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Picture 5" descr="logo NS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16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42852"/>
            <a:ext cx="8143932" cy="107157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chemeClr val="tx1"/>
                </a:solidFill>
              </a:rPr>
              <a:t>Совокупная доля охвата образованием </a:t>
            </a:r>
            <a:r>
              <a:rPr lang="ru-RU" sz="2400" b="1" dirty="0">
                <a:solidFill>
                  <a:schemeClr val="tx1"/>
                </a:solidFill>
              </a:rPr>
              <a:t>по территории 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000" i="1" dirty="0">
                <a:solidFill>
                  <a:schemeClr val="tx1"/>
                </a:solidFill>
              </a:rPr>
              <a:t>(в процентах от населения в возрасте 7-24 лет)</a:t>
            </a: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764885"/>
              </p:ext>
            </p:extLst>
          </p:nvPr>
        </p:nvGraphicFramePr>
        <p:xfrm>
          <a:off x="142844" y="1285860"/>
          <a:ext cx="878497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76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8229600" cy="109722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700" b="1" dirty="0">
                <a:solidFill>
                  <a:schemeClr val="tx1"/>
                </a:solidFill>
              </a:rPr>
              <a:t>Охват детей </a:t>
            </a:r>
            <a:r>
              <a:rPr lang="ru-RU" sz="2700" b="1" dirty="0" smtClean="0">
                <a:solidFill>
                  <a:schemeClr val="tx1"/>
                </a:solidFill>
              </a:rPr>
              <a:t>дошкольным </a:t>
            </a:r>
            <a:r>
              <a:rPr lang="ru-RU" sz="2700" b="1" dirty="0">
                <a:solidFill>
                  <a:schemeClr val="tx1"/>
                </a:solidFill>
              </a:rPr>
              <a:t>обучением по территории </a:t>
            </a:r>
            <a:r>
              <a:rPr lang="ru-RU" sz="2700" b="1" dirty="0" smtClean="0">
                <a:solidFill>
                  <a:schemeClr val="tx1"/>
                </a:solidFill>
              </a:rPr>
              <a:t/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400" i="1" dirty="0" smtClean="0">
                <a:solidFill>
                  <a:schemeClr val="tx1"/>
                </a:solidFill>
              </a:rPr>
              <a:t>(</a:t>
            </a:r>
            <a:r>
              <a:rPr lang="ru-RU" sz="2400" i="1" dirty="0">
                <a:solidFill>
                  <a:schemeClr val="tx1"/>
                </a:solidFill>
              </a:rPr>
              <a:t>в процентах к соответствующей возрастной группе 1-6 лет)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809744"/>
              </p:ext>
            </p:extLst>
          </p:nvPr>
        </p:nvGraphicFramePr>
        <p:xfrm>
          <a:off x="0" y="1052736"/>
          <a:ext cx="914400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960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sz="25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Сопоставление статистики жилищного фонда с данными переписи население и жилищного фонда 2009г.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y-KG" dirty="0" smtClean="0">
                <a:solidFill>
                  <a:schemeClr val="tx1"/>
                </a:solidFill>
              </a:rPr>
              <a:t>Данные переписи и текущей статистики жилищного фонда используются для проведения сравнительного статистического анализа по показателям: количество жилых помещений, общая и жилая площади </a:t>
            </a:r>
            <a:r>
              <a:rPr lang="ky-KG" dirty="0">
                <a:solidFill>
                  <a:schemeClr val="tx1"/>
                </a:solidFill>
              </a:rPr>
              <a:t>и </a:t>
            </a:r>
            <a:r>
              <a:rPr lang="ky-KG" dirty="0" smtClean="0">
                <a:solidFill>
                  <a:schemeClr val="tx1"/>
                </a:solidFill>
              </a:rPr>
              <a:t>распределение по комнатам.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585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16632"/>
            <a:ext cx="8107834" cy="1026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ky-KG" sz="25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Количество жилых помещений, занятых под постоянное проживание</a:t>
            </a:r>
            <a:r>
              <a:rPr lang="ky-KG" sz="2500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ky-KG" sz="2500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ky-KG" sz="2500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(тыс.единиц)</a:t>
            </a:r>
            <a:endParaRPr lang="ru-RU" sz="2500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856726"/>
              </p:ext>
            </p:extLst>
          </p:nvPr>
        </p:nvGraphicFramePr>
        <p:xfrm>
          <a:off x="539552" y="908720"/>
          <a:ext cx="822960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458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758138" cy="78581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y-KG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Общая площадь жилищного фонда </a:t>
            </a:r>
            <a:r>
              <a:rPr lang="ky-KG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y-KG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(млн.кв.м.)</a:t>
            </a:r>
            <a:endParaRPr lang="ru-RU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995855"/>
              </p:ext>
            </p:extLst>
          </p:nvPr>
        </p:nvGraphicFramePr>
        <p:xfrm>
          <a:off x="357158" y="1571612"/>
          <a:ext cx="8352928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064896" cy="11247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b="1" dirty="0" smtClean="0"/>
              <a:t>Репрезентативность данных, </a:t>
            </a:r>
            <a:r>
              <a:rPr lang="ru-RU" sz="2800" dirty="0" smtClean="0"/>
              <a:t>ИОДХ, демография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280899"/>
              </p:ext>
            </p:extLst>
          </p:nvPr>
        </p:nvGraphicFramePr>
        <p:xfrm>
          <a:off x="179512" y="1600200"/>
          <a:ext cx="8856984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857224" cy="78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722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8001024" cy="11429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 smtClean="0">
                <a:solidFill>
                  <a:schemeClr val="tx1"/>
                </a:solidFill>
              </a:rPr>
              <a:t>Сопоставление итогов различных исследований</a:t>
            </a:r>
            <a:br>
              <a:rPr lang="ru-RU" sz="2500" b="1" dirty="0" smtClean="0">
                <a:solidFill>
                  <a:schemeClr val="tx1"/>
                </a:solidFill>
              </a:rPr>
            </a:br>
            <a:r>
              <a:rPr lang="ru-RU" sz="2500" b="1" dirty="0" smtClean="0">
                <a:solidFill>
                  <a:schemeClr val="tx1"/>
                </a:solidFill>
              </a:rPr>
              <a:t>Доступ населения к чистой питьевой воде</a:t>
            </a:r>
            <a:br>
              <a:rPr lang="ru-RU" sz="2500" b="1" dirty="0" smtClean="0">
                <a:solidFill>
                  <a:schemeClr val="tx1"/>
                </a:solidFill>
              </a:rPr>
            </a:br>
            <a:r>
              <a:rPr lang="ru-RU" sz="2500" i="1" dirty="0" smtClean="0">
                <a:solidFill>
                  <a:schemeClr val="tx1"/>
                </a:solidFill>
              </a:rPr>
              <a:t>(в процентах)</a:t>
            </a:r>
            <a:endParaRPr lang="ru-RU" sz="25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665560"/>
              </p:ext>
            </p:extLst>
          </p:nvPr>
        </p:nvGraphicFramePr>
        <p:xfrm>
          <a:off x="142844" y="1071546"/>
          <a:ext cx="8461604" cy="494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00100" cy="91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714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Содержимое 2"/>
          <p:cNvSpPr>
            <a:spLocks/>
          </p:cNvSpPr>
          <p:nvPr/>
        </p:nvSpPr>
        <p:spPr bwMode="auto">
          <a:xfrm>
            <a:off x="297413" y="1340768"/>
            <a:ext cx="8640763" cy="785812"/>
          </a:xfrm>
          <a:prstGeom prst="rect">
            <a:avLst/>
          </a:prstGeom>
          <a:solidFill>
            <a:srgbClr val="DCE6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419350" indent="-2419350">
              <a:lnSpc>
                <a:spcPct val="90000"/>
              </a:lnSpc>
              <a:spcBef>
                <a:spcPct val="20000"/>
              </a:spcBef>
              <a:buSzPct val="80000"/>
            </a:pPr>
            <a:r>
              <a:rPr lang="ru-RU" altLang="en-US" b="1" dirty="0">
                <a:solidFill>
                  <a:srgbClr val="000066"/>
                </a:solidFill>
                <a:cs typeface="Times New Roman" pitchFamily="18" charset="0"/>
              </a:rPr>
              <a:t>Достигнуты ЦРТ 4: Снижение показателей смертности детей до 5-ти лет на 2/3</a:t>
            </a:r>
            <a:endParaRPr lang="en-US" altLang="en-US" b="1" dirty="0">
              <a:solidFill>
                <a:srgbClr val="000066"/>
              </a:solidFill>
              <a:cs typeface="Times New Roman" pitchFamily="18" charset="0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26580"/>
            <a:ext cx="785018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99592" y="142852"/>
            <a:ext cx="8244408" cy="114298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500" b="1" dirty="0" smtClean="0">
                <a:solidFill>
                  <a:schemeClr val="tx1"/>
                </a:solidFill>
              </a:rPr>
              <a:t>Сопоставление итогов различных исследований</a:t>
            </a:r>
            <a:br>
              <a:rPr lang="ru-RU" sz="2500" b="1" dirty="0" smtClean="0">
                <a:solidFill>
                  <a:schemeClr val="tx1"/>
                </a:solidFill>
              </a:rPr>
            </a:br>
            <a:r>
              <a:rPr lang="ru-RU" sz="2500" b="1" dirty="0" smtClean="0">
                <a:solidFill>
                  <a:schemeClr val="tx1"/>
                </a:solidFill>
              </a:rPr>
              <a:t>Коэффициент детской смертности</a:t>
            </a:r>
            <a:br>
              <a:rPr lang="ru-RU" sz="2500" b="1" dirty="0" smtClean="0">
                <a:solidFill>
                  <a:schemeClr val="tx1"/>
                </a:solidFill>
              </a:rPr>
            </a:br>
            <a:r>
              <a:rPr lang="ru-RU" sz="2500" i="1" dirty="0" smtClean="0">
                <a:solidFill>
                  <a:schemeClr val="tx1"/>
                </a:solidFill>
              </a:rPr>
              <a:t>(на 1000 живорожденных)</a:t>
            </a:r>
            <a:endParaRPr lang="ru-RU" sz="2500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00100" cy="91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146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22564" y="3355369"/>
            <a:ext cx="8244408" cy="114298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4000" b="1" dirty="0" smtClean="0">
                <a:solidFill>
                  <a:schemeClr val="tx1"/>
                </a:solidFill>
              </a:rPr>
              <a:t>СПАСИБО!</a:t>
            </a:r>
            <a:endParaRPr lang="ru-RU" sz="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64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1592</TotalTime>
  <Words>1108</Words>
  <Application>Microsoft Office PowerPoint</Application>
  <PresentationFormat>Экран (4:3)</PresentationFormat>
  <Paragraphs>84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Исполнительная</vt:lpstr>
      <vt:lpstr>Сопоставление показателей отраслевых отделов статистики с данными переписи и другими источниками информации</vt:lpstr>
      <vt:lpstr>Сравнительный анализ текущей статистики численности населения и данных переписи населения (на 01.01.2009г.)</vt:lpstr>
      <vt:lpstr>Сравнительный анализ данных переписи населения  и текущей статистики образования</vt:lpstr>
      <vt:lpstr>Охват детей основным общим образованием (1-9 классы) по территории  (в процентах к соответствующей возрастной группе 7-15 лет)</vt:lpstr>
      <vt:lpstr>Совокупная доля охвата образованием по территории  (в процентах от населения в возрасте 7-24 лет)</vt:lpstr>
      <vt:lpstr>Охват детей дошкольным обучением по территории  (в процентах к соответствующей возрастной группе 1-6 лет)</vt:lpstr>
      <vt:lpstr>Сопоставление статистики жилищного фонда с данными переписи население и жилищного фонда 2009г.</vt:lpstr>
      <vt:lpstr>Количество жилых помещений, занятых под постоянное проживание (тыс.единиц)</vt:lpstr>
      <vt:lpstr>Общая площадь жилищного фонда  (млн.кв.м.)</vt:lpstr>
      <vt:lpstr>Репрезентативность данных, ИОДХ, демография</vt:lpstr>
      <vt:lpstr>Сопоставление итогов различных исследований Доступ населения к чистой питьевой воде (в процентах)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Доступ населения к чистой питьевой воде</dc:title>
  <dc:creator>Samohleb</dc:creator>
  <cp:lastModifiedBy>Admin</cp:lastModifiedBy>
  <cp:revision>69</cp:revision>
  <cp:lastPrinted>2016-06-22T13:46:03Z</cp:lastPrinted>
  <dcterms:created xsi:type="dcterms:W3CDTF">2014-10-29T10:23:49Z</dcterms:created>
  <dcterms:modified xsi:type="dcterms:W3CDTF">2016-06-23T01:12:25Z</dcterms:modified>
</cp:coreProperties>
</file>