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Кедейчиликтин деңгээли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Лист1!$B$2:$B$12</c:f>
              <c:numCache>
                <c:formatCode>0.0</c:formatCode>
                <c:ptCount val="11"/>
                <c:pt idx="0">
                  <c:v>33.700000000000003</c:v>
                </c:pt>
                <c:pt idx="1">
                  <c:v>36.799999999999997</c:v>
                </c:pt>
                <c:pt idx="2">
                  <c:v>38</c:v>
                </c:pt>
                <c:pt idx="3">
                  <c:v>37</c:v>
                </c:pt>
                <c:pt idx="4">
                  <c:v>30.6</c:v>
                </c:pt>
                <c:pt idx="5">
                  <c:v>32.1</c:v>
                </c:pt>
                <c:pt idx="6">
                  <c:v>25.4</c:v>
                </c:pt>
                <c:pt idx="7">
                  <c:v>25.6</c:v>
                </c:pt>
                <c:pt idx="8">
                  <c:v>22.4</c:v>
                </c:pt>
                <c:pt idx="9">
                  <c:v>20.100000000000001</c:v>
                </c:pt>
                <c:pt idx="10">
                  <c:v>25.3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E-4175-9396-D16AF60DA9E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Өтө кедейчиликтин деңгээли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Лист1!$C$2:$C$12</c:f>
              <c:numCache>
                <c:formatCode>0.0</c:formatCode>
                <c:ptCount val="11"/>
                <c:pt idx="0">
                  <c:v>5.3438169958924879</c:v>
                </c:pt>
                <c:pt idx="1">
                  <c:v>4.545728690156194</c:v>
                </c:pt>
                <c:pt idx="2">
                  <c:v>4.3902104224137357</c:v>
                </c:pt>
                <c:pt idx="3">
                  <c:v>2.7520531699173962</c:v>
                </c:pt>
                <c:pt idx="4">
                  <c:v>1.2045438763134317</c:v>
                </c:pt>
                <c:pt idx="5">
                  <c:v>1.2463</c:v>
                </c:pt>
                <c:pt idx="6">
                  <c:v>0.79950533734625018</c:v>
                </c:pt>
                <c:pt idx="7">
                  <c:v>0.75126418709986076</c:v>
                </c:pt>
                <c:pt idx="8">
                  <c:v>0.55684909247351222</c:v>
                </c:pt>
                <c:pt idx="9">
                  <c:v>0.54933623931578479</c:v>
                </c:pt>
                <c:pt idx="10">
                  <c:v>0.89148765717852163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overlap val="-2"/>
        <c:axId val="482448840"/>
        <c:axId val="482449168"/>
      </c:barChart>
      <c:catAx>
        <c:axId val="48244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2449168"/>
        <c:crosses val="autoZero"/>
        <c:auto val="1"/>
        <c:lblAlgn val="ctr"/>
        <c:lblOffset val="100"/>
        <c:noMultiLvlLbl val="0"/>
      </c:catAx>
      <c:valAx>
        <c:axId val="482449168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244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y-KG" dirty="0"/>
              <a:t>Кедейчилик чегинин динамикасы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Кедейчиликтин чеги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657142857142843E-2"/>
                      <c:h val="5.88064518815740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583-4053-BD03-7E53359245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Лист1!$B$2:$B$12</c:f>
              <c:numCache>
                <c:formatCode>0.0</c:formatCode>
                <c:ptCount val="11"/>
                <c:pt idx="0">
                  <c:v>1744.757005154325</c:v>
                </c:pt>
                <c:pt idx="1">
                  <c:v>2154.0833333333335</c:v>
                </c:pt>
                <c:pt idx="2">
                  <c:v>2181.8241416666665</c:v>
                </c:pt>
                <c:pt idx="3">
                  <c:v>2314.0416670133332</c:v>
                </c:pt>
                <c:pt idx="4">
                  <c:v>2485.423709191552</c:v>
                </c:pt>
                <c:pt idx="5">
                  <c:v>2631.0936594073501</c:v>
                </c:pt>
                <c:pt idx="6">
                  <c:v>2595.8849999999998</c:v>
                </c:pt>
                <c:pt idx="7">
                  <c:v>2674.4295651251946</c:v>
                </c:pt>
                <c:pt idx="8">
                  <c:v>2723.2904078251613</c:v>
                </c:pt>
                <c:pt idx="9">
                  <c:v>2748.3764777830329</c:v>
                </c:pt>
                <c:pt idx="10">
                  <c:v>2939.0406615697034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83-4053-BD03-7E533592457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Өтө кедейчиликтин чеги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Лист1!$C$2:$C$12</c:f>
              <c:numCache>
                <c:formatCode>0.0</c:formatCode>
                <c:ptCount val="11"/>
                <c:pt idx="0">
                  <c:v>1050.7031716998747</c:v>
                </c:pt>
                <c:pt idx="1">
                  <c:v>1340.75</c:v>
                </c:pt>
                <c:pt idx="2">
                  <c:v>1286.1814750000001</c:v>
                </c:pt>
                <c:pt idx="3">
                  <c:v>1354.09185688</c:v>
                </c:pt>
                <c:pt idx="4">
                  <c:v>1465.6690258869119</c:v>
                </c:pt>
                <c:pt idx="5">
                  <c:v>1519.4590791369617</c:v>
                </c:pt>
                <c:pt idx="6">
                  <c:v>1420.9981308088863</c:v>
                </c:pt>
                <c:pt idx="7">
                  <c:v>1455.9546848267848</c:v>
                </c:pt>
                <c:pt idx="8">
                  <c:v>1455.9546848267848</c:v>
                </c:pt>
                <c:pt idx="9">
                  <c:v>1475.4644776034638</c:v>
                </c:pt>
                <c:pt idx="10">
                  <c:v>1647.7987285875486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83-4053-BD03-7E5335924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2759184"/>
        <c:axId val="472760824"/>
      </c:lineChart>
      <c:catAx>
        <c:axId val="47275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2760824"/>
        <c:crosses val="autoZero"/>
        <c:auto val="1"/>
        <c:lblAlgn val="ctr"/>
        <c:lblOffset val="100"/>
        <c:noMultiLvlLbl val="0"/>
      </c:catAx>
      <c:valAx>
        <c:axId val="472760824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2759184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711416547833098E-2"/>
          <c:y val="1.9452529585026593E-2"/>
          <c:w val="0.94860354408208813"/>
          <c:h val="0.753985683697843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Кыргыз
Республикасы</c:v>
                </c:pt>
                <c:pt idx="1">
                  <c:v>Баткен
облусу</c:v>
                </c:pt>
                <c:pt idx="2">
                  <c:v>Жалал-
Абад 
облусу</c:v>
                </c:pt>
                <c:pt idx="3">
                  <c:v>Ысык-
Көл
облусу</c:v>
                </c:pt>
                <c:pt idx="4">
                  <c:v>Нарын
облусу</c:v>
                </c:pt>
                <c:pt idx="5">
                  <c:v>Ош
облусу</c:v>
                </c:pt>
                <c:pt idx="6">
                  <c:v>Талас
облусу</c:v>
                </c:pt>
                <c:pt idx="7">
                  <c:v>Чүй
облусу</c:v>
                </c:pt>
                <c:pt idx="8">
                  <c:v>Бишкек ш.</c:v>
                </c:pt>
                <c:pt idx="9">
                  <c:v>Ош ш.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20.124198474961133</c:v>
                </c:pt>
                <c:pt idx="1">
                  <c:v>32.600277668703811</c:v>
                </c:pt>
                <c:pt idx="2">
                  <c:v>26.9492292291166</c:v>
                </c:pt>
                <c:pt idx="3">
                  <c:v>24.449709453745104</c:v>
                </c:pt>
                <c:pt idx="4">
                  <c:v>28.138697667467138</c:v>
                </c:pt>
                <c:pt idx="5">
                  <c:v>14.029577911075277</c:v>
                </c:pt>
                <c:pt idx="6">
                  <c:v>13.29036647819318</c:v>
                </c:pt>
                <c:pt idx="7">
                  <c:v>19.096514905237189</c:v>
                </c:pt>
                <c:pt idx="8">
                  <c:v>11.923173213098806</c:v>
                </c:pt>
                <c:pt idx="9">
                  <c:v>20.664792285937562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E-4175-9396-D16AF60DA9E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Кыргыз
Республикасы</c:v>
                </c:pt>
                <c:pt idx="1">
                  <c:v>Баткен
облусу</c:v>
                </c:pt>
                <c:pt idx="2">
                  <c:v>Жалал-
Абад 
облусу</c:v>
                </c:pt>
                <c:pt idx="3">
                  <c:v>Ысык-
Көл
облусу</c:v>
                </c:pt>
                <c:pt idx="4">
                  <c:v>Нарын
облусу</c:v>
                </c:pt>
                <c:pt idx="5">
                  <c:v>Ош
облусу</c:v>
                </c:pt>
                <c:pt idx="6">
                  <c:v>Талас
облусу</c:v>
                </c:pt>
                <c:pt idx="7">
                  <c:v>Чүй
облусу</c:v>
                </c:pt>
                <c:pt idx="8">
                  <c:v>Бишкек ш.</c:v>
                </c:pt>
                <c:pt idx="9">
                  <c:v>Ош ш.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25.287248946094341</c:v>
                </c:pt>
                <c:pt idx="1">
                  <c:v>34.663779272624403</c:v>
                </c:pt>
                <c:pt idx="2">
                  <c:v>37.237524828541439</c:v>
                </c:pt>
                <c:pt idx="3">
                  <c:v>27.873963456770312</c:v>
                </c:pt>
                <c:pt idx="4">
                  <c:v>36.818007204618574</c:v>
                </c:pt>
                <c:pt idx="5">
                  <c:v>18.815278941020193</c:v>
                </c:pt>
                <c:pt idx="6">
                  <c:v>12.490246729219837</c:v>
                </c:pt>
                <c:pt idx="7">
                  <c:v>25.369057182805786</c:v>
                </c:pt>
                <c:pt idx="8">
                  <c:v>16.82828310213652</c:v>
                </c:pt>
                <c:pt idx="9">
                  <c:v>14.729322406623654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overlap val="-2"/>
        <c:axId val="482448840"/>
        <c:axId val="482449168"/>
      </c:barChart>
      <c:catAx>
        <c:axId val="48244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482449168"/>
        <c:crosses val="autoZero"/>
        <c:auto val="1"/>
        <c:lblAlgn val="ctr"/>
        <c:lblOffset val="100"/>
        <c:noMultiLvlLbl val="0"/>
      </c:catAx>
      <c:valAx>
        <c:axId val="482449168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244884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711416547833098E-2"/>
          <c:y val="1.9452529585026593E-2"/>
          <c:w val="0.94860354408208813"/>
          <c:h val="0.7539856836978431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Кедейлердин саны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Баткен
облусу</c:v>
                </c:pt>
                <c:pt idx="1">
                  <c:v>Жалал-
Абад 
облусу</c:v>
                </c:pt>
                <c:pt idx="2">
                  <c:v>Ысык-
Көл
облусу</c:v>
                </c:pt>
                <c:pt idx="3">
                  <c:v>Нарын
облусу</c:v>
                </c:pt>
                <c:pt idx="4">
                  <c:v>Ош
облусу</c:v>
                </c:pt>
                <c:pt idx="5">
                  <c:v>Талас
облусу</c:v>
                </c:pt>
                <c:pt idx="6">
                  <c:v>Чүй
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Лист1!$C$2:$C$11</c:f>
              <c:numCache>
                <c:formatCode>#,##0</c:formatCode>
                <c:ptCount val="10"/>
                <c:pt idx="0">
                  <c:v>190043</c:v>
                </c:pt>
                <c:pt idx="1">
                  <c:v>469423</c:v>
                </c:pt>
                <c:pt idx="2">
                  <c:v>139909</c:v>
                </c:pt>
                <c:pt idx="3">
                  <c:v>107560</c:v>
                </c:pt>
                <c:pt idx="4">
                  <c:v>261842</c:v>
                </c:pt>
                <c:pt idx="5">
                  <c:v>33756</c:v>
                </c:pt>
                <c:pt idx="6">
                  <c:v>247531</c:v>
                </c:pt>
                <c:pt idx="7">
                  <c:v>180748</c:v>
                </c:pt>
                <c:pt idx="8">
                  <c:v>47453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axId val="482448840"/>
        <c:axId val="482449168"/>
      </c:barChar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Кедейчилик деңгээли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936221247442498E-2"/>
                      <c:h val="6.1863516716423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911-4F83-A60F-2CC6685CE13D}"/>
                </c:ext>
              </c:extLst>
            </c:dLbl>
            <c:dLbl>
              <c:idx val="4"/>
              <c:layout>
                <c:manualLayout>
                  <c:x val="-1.8740796856593713E-2"/>
                  <c:y val="-7.18556262302702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11-4F83-A60F-2CC6685CE1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Баткен
облусу</c:v>
                </c:pt>
                <c:pt idx="1">
                  <c:v>Жалал-
Абад 
облусу</c:v>
                </c:pt>
                <c:pt idx="2">
                  <c:v>Ысык-
Көл
облусу</c:v>
                </c:pt>
                <c:pt idx="3">
                  <c:v>Нарын
облусу</c:v>
                </c:pt>
                <c:pt idx="4">
                  <c:v>Ош
облусу</c:v>
                </c:pt>
                <c:pt idx="5">
                  <c:v>Талас
облусу</c:v>
                </c:pt>
                <c:pt idx="6">
                  <c:v>Чүй
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34.663779272624403</c:v>
                </c:pt>
                <c:pt idx="1">
                  <c:v>37.237524828541439</c:v>
                </c:pt>
                <c:pt idx="2">
                  <c:v>27.873963456770312</c:v>
                </c:pt>
                <c:pt idx="3">
                  <c:v>36.818007204618574</c:v>
                </c:pt>
                <c:pt idx="4">
                  <c:v>18.815278941020193</c:v>
                </c:pt>
                <c:pt idx="5">
                  <c:v>12.490246729219837</c:v>
                </c:pt>
                <c:pt idx="6">
                  <c:v>25.369057182805786</c:v>
                </c:pt>
                <c:pt idx="7">
                  <c:v>16.82828310213652</c:v>
                </c:pt>
                <c:pt idx="8">
                  <c:v>14.729322406623654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7824832"/>
        <c:axId val="515997824"/>
      </c:lineChart>
      <c:catAx>
        <c:axId val="48244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2449168"/>
        <c:crosses val="autoZero"/>
        <c:auto val="1"/>
        <c:lblAlgn val="ctr"/>
        <c:lblOffset val="100"/>
        <c:noMultiLvlLbl val="0"/>
      </c:catAx>
      <c:valAx>
        <c:axId val="482449168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2448840"/>
        <c:crosses val="autoZero"/>
        <c:crossBetween val="between"/>
      </c:valAx>
      <c:valAx>
        <c:axId val="515997824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7824832"/>
        <c:crosses val="max"/>
        <c:crossBetween val="between"/>
      </c:valAx>
      <c:catAx>
        <c:axId val="3678248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59978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BB2-4387-9AD3-761E115EFE6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BB2-4387-9AD3-761E115EFE6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BB2-4387-9AD3-761E115EFE6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BB2-4387-9AD3-761E115EFE6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BB2-4387-9AD3-761E115EFE6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BB2-4387-9AD3-761E115EFE6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BB2-4387-9AD3-761E115EFE6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FBB2-4387-9AD3-761E115EFE6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FBB2-4387-9AD3-761E115EFE67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11.32377783008047</c:v>
                </c:pt>
                <c:pt idx="1">
                  <c:v>27.970731678251049</c:v>
                </c:pt>
                <c:pt idx="2">
                  <c:v>8.3365261147673344</c:v>
                </c:pt>
                <c:pt idx="3">
                  <c:v>6.4089997705964201</c:v>
                </c:pt>
                <c:pt idx="4">
                  <c:v>15.601946057386645</c:v>
                </c:pt>
                <c:pt idx="5">
                  <c:v>2.0113629254021266</c:v>
                </c:pt>
                <c:pt idx="6">
                  <c:v>14.74922017678972</c:v>
                </c:pt>
                <c:pt idx="7">
                  <c:v>10.769932042913366</c:v>
                </c:pt>
                <c:pt idx="8">
                  <c:v>2.8275034038128659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9C-484B-BBBE-BEFAB0F722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56948489714213"/>
          <c:y val="0.12143507599292198"/>
          <c:w val="0.53524274842852471"/>
          <c:h val="0.753985683697843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Городское поселение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3F8-46A8-B698-A2088FBF7417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234992974665079E-2"/>
                      <c:h val="7.07319415033370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911-4F83-A60F-2CC6685CE1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Чүй облусу</c:v>
                </c:pt>
                <c:pt idx="1">
                  <c:v>Ош ш.</c:v>
                </c:pt>
                <c:pt idx="2">
                  <c:v>Нарын облусу</c:v>
                </c:pt>
                <c:pt idx="3">
                  <c:v>Бишкек ш.</c:v>
                </c:pt>
                <c:pt idx="4">
                  <c:v>Талас облусу</c:v>
                </c:pt>
                <c:pt idx="5">
                  <c:v>Кыргыз Республикасы</c:v>
                </c:pt>
                <c:pt idx="6">
                  <c:v>Ысык-Көл облусу</c:v>
                </c:pt>
                <c:pt idx="7">
                  <c:v>Ош облусу</c:v>
                </c:pt>
                <c:pt idx="8">
                  <c:v>Жалал-Абад облусу</c:v>
                </c:pt>
                <c:pt idx="9">
                  <c:v>Баткен облусу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7.5150917906435328</c:v>
                </c:pt>
                <c:pt idx="1">
                  <c:v>14.729322406623654</c:v>
                </c:pt>
                <c:pt idx="2">
                  <c:v>15.032899028495329</c:v>
                </c:pt>
                <c:pt idx="3">
                  <c:v>16.82828310213652</c:v>
                </c:pt>
                <c:pt idx="4">
                  <c:v>17.844986130349707</c:v>
                </c:pt>
                <c:pt idx="5">
                  <c:v>18.296373258950652</c:v>
                </c:pt>
                <c:pt idx="6">
                  <c:v>18.378097185473234</c:v>
                </c:pt>
                <c:pt idx="7">
                  <c:v>18.608742076207893</c:v>
                </c:pt>
                <c:pt idx="8">
                  <c:v>28.3205812652551</c:v>
                </c:pt>
                <c:pt idx="9">
                  <c:v>29.254141654156012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E-4175-9396-D16AF60D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axId val="367824832"/>
        <c:axId val="515997824"/>
      </c:barChart>
      <c:valAx>
        <c:axId val="515997824"/>
        <c:scaling>
          <c:orientation val="minMax"/>
        </c:scaling>
        <c:delete val="0"/>
        <c:axPos val="t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7824832"/>
        <c:crosses val="max"/>
        <c:crossBetween val="between"/>
      </c:valAx>
      <c:catAx>
        <c:axId val="3678248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59978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9735817176242"/>
          <c:y val="0.24559311056372088"/>
          <c:w val="0.67925564850713682"/>
          <c:h val="0.753985683697843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Сельская местность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351-412F-818A-C53E6CC75E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Талас облусу</c:v>
                </c:pt>
                <c:pt idx="1">
                  <c:v>Ош облусу</c:v>
                </c:pt>
                <c:pt idx="2">
                  <c:v>Баткен облусу</c:v>
                </c:pt>
                <c:pt idx="3">
                  <c:v>Чүй облусу</c:v>
                </c:pt>
                <c:pt idx="4">
                  <c:v>Кыргыз Республикасы</c:v>
                </c:pt>
                <c:pt idx="5">
                  <c:v>Жалал-Абад облусу</c:v>
                </c:pt>
                <c:pt idx="6">
                  <c:v>Ысык-Көл облусу</c:v>
                </c:pt>
                <c:pt idx="7">
                  <c:v>Нарын облусу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11.551784246615856</c:v>
                </c:pt>
                <c:pt idx="1">
                  <c:v>18.833197790436852</c:v>
                </c:pt>
                <c:pt idx="2">
                  <c:v>36.9</c:v>
                </c:pt>
                <c:pt idx="3">
                  <c:v>29.786545707099009</c:v>
                </c:pt>
                <c:pt idx="4">
                  <c:v>29.3</c:v>
                </c:pt>
                <c:pt idx="5">
                  <c:v>40.200000000000003</c:v>
                </c:pt>
                <c:pt idx="6">
                  <c:v>32</c:v>
                </c:pt>
                <c:pt idx="7">
                  <c:v>40.392521212621411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E6-4759-A307-966075EB2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axId val="367824832"/>
        <c:axId val="515997824"/>
      </c:barChart>
      <c:valAx>
        <c:axId val="515997824"/>
        <c:scaling>
          <c:orientation val="minMax"/>
        </c:scaling>
        <c:delete val="0"/>
        <c:axPos val="t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7824832"/>
        <c:crosses val="max"/>
        <c:crossBetween val="between"/>
      </c:valAx>
      <c:catAx>
        <c:axId val="3678248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59978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Шаар жергеси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Лист1!$B$2:$F$2</c:f>
              <c:numCache>
                <c:formatCode>0.0</c:formatCode>
                <c:ptCount val="5"/>
                <c:pt idx="0">
                  <c:v>18.638692136760941</c:v>
                </c:pt>
                <c:pt idx="1">
                  <c:v>20.447781862539333</c:v>
                </c:pt>
                <c:pt idx="2">
                  <c:v>20.068582599710592</c:v>
                </c:pt>
                <c:pt idx="3">
                  <c:v>14.675605602324866</c:v>
                </c:pt>
                <c:pt idx="4">
                  <c:v>18.296373258950652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0-46AB-BC83-5DB2D56A2DDD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Айыл жергеси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Лист1!$B$3:$F$3</c:f>
              <c:numCache>
                <c:formatCode>0.0</c:formatCode>
                <c:ptCount val="5"/>
                <c:pt idx="0">
                  <c:v>29.045360240019452</c:v>
                </c:pt>
                <c:pt idx="1">
                  <c:v>28.414790439060177</c:v>
                </c:pt>
                <c:pt idx="2">
                  <c:v>23.657092914289663</c:v>
                </c:pt>
                <c:pt idx="3">
                  <c:v>23.181214034493728</c:v>
                </c:pt>
                <c:pt idx="4">
                  <c:v>29.271401811644569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A0-46AB-BC83-5DB2D56A2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09232136"/>
        <c:axId val="509233776"/>
      </c:barChart>
      <c:catAx>
        <c:axId val="509232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9233776"/>
        <c:crosses val="autoZero"/>
        <c:auto val="1"/>
        <c:lblAlgn val="ctr"/>
        <c:lblOffset val="100"/>
        <c:noMultiLvlLbl val="0"/>
      </c:catAx>
      <c:valAx>
        <c:axId val="509233776"/>
        <c:scaling>
          <c:orientation val="minMax"/>
          <c:max val="35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923213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698445654528142"/>
          <c:y val="6.9115363471701746E-2"/>
          <c:w val="0.70204681695907656"/>
          <c:h val="0.7291025430088324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Талас облусу</c:v>
                </c:pt>
                <c:pt idx="1">
                  <c:v>Ош ш.</c:v>
                </c:pt>
                <c:pt idx="2">
                  <c:v>Ош облусу</c:v>
                </c:pt>
                <c:pt idx="3">
                  <c:v>Бишкек ш.</c:v>
                </c:pt>
                <c:pt idx="4">
                  <c:v>Ысык-Көл облусу</c:v>
                </c:pt>
                <c:pt idx="5">
                  <c:v>Кыргыз Республикасы</c:v>
                </c:pt>
                <c:pt idx="6">
                  <c:v>Чүй облусу</c:v>
                </c:pt>
                <c:pt idx="7">
                  <c:v>Жалал-Абад облусу</c:v>
                </c:pt>
                <c:pt idx="8">
                  <c:v>Баткен облусу</c:v>
                </c:pt>
                <c:pt idx="9">
                  <c:v>Нарын облусу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0.88079865305212723</c:v>
                </c:pt>
                <c:pt idx="3">
                  <c:v>0</c:v>
                </c:pt>
                <c:pt idx="4">
                  <c:v>1.2604968981368243</c:v>
                </c:pt>
                <c:pt idx="5">
                  <c:v>0.54933623931578479</c:v>
                </c:pt>
                <c:pt idx="6">
                  <c:v>0.16260204281171109</c:v>
                </c:pt>
                <c:pt idx="7">
                  <c:v>0.56205045247263075</c:v>
                </c:pt>
                <c:pt idx="8">
                  <c:v>0.3392671909690585</c:v>
                </c:pt>
                <c:pt idx="9">
                  <c:v>2.4816289901846873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F2-42EB-BB64-19C298D2144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Талас облусу</c:v>
                </c:pt>
                <c:pt idx="1">
                  <c:v>Ош ш.</c:v>
                </c:pt>
                <c:pt idx="2">
                  <c:v>Ош облусу</c:v>
                </c:pt>
                <c:pt idx="3">
                  <c:v>Бишкек ш.</c:v>
                </c:pt>
                <c:pt idx="4">
                  <c:v>Ысык-Көл облусу</c:v>
                </c:pt>
                <c:pt idx="5">
                  <c:v>Кыргыз Республикасы</c:v>
                </c:pt>
                <c:pt idx="6">
                  <c:v>Чүй облусу</c:v>
                </c:pt>
                <c:pt idx="7">
                  <c:v>Жалал-Абад облусу</c:v>
                </c:pt>
                <c:pt idx="8">
                  <c:v>Баткен облусу</c:v>
                </c:pt>
                <c:pt idx="9">
                  <c:v>Нарын облусу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0.28229127286371936</c:v>
                </c:pt>
                <c:pt idx="4">
                  <c:v>0.43494800834006392</c:v>
                </c:pt>
                <c:pt idx="5">
                  <c:v>0.89148765717852163</c:v>
                </c:pt>
                <c:pt idx="6">
                  <c:v>1.3481169038547842</c:v>
                </c:pt>
                <c:pt idx="7">
                  <c:v>1.4841131607226035</c:v>
                </c:pt>
                <c:pt idx="8">
                  <c:v>1.6290305205827647</c:v>
                </c:pt>
                <c:pt idx="9">
                  <c:v>4.5037215639801795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F2-42EB-BB64-19C298D214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"/>
        <c:axId val="522221288"/>
        <c:axId val="522206528"/>
      </c:barChart>
      <c:catAx>
        <c:axId val="522221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206528"/>
        <c:crosses val="autoZero"/>
        <c:auto val="1"/>
        <c:lblAlgn val="ctr"/>
        <c:lblOffset val="100"/>
        <c:noMultiLvlLbl val="0"/>
      </c:catAx>
      <c:valAx>
        <c:axId val="522206528"/>
        <c:scaling>
          <c:orientation val="minMax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22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560428444542784"/>
          <c:y val="6.9115354363886605E-2"/>
          <c:w val="0.70204681695907656"/>
          <c:h val="0.7291025430088324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Балдардын кедейчилик деңгээли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Талас облусу</c:v>
                </c:pt>
                <c:pt idx="1">
                  <c:v>Ош ш.</c:v>
                </c:pt>
                <c:pt idx="2">
                  <c:v>Ош облусу</c:v>
                </c:pt>
                <c:pt idx="3">
                  <c:v>Бишкек ш.</c:v>
                </c:pt>
                <c:pt idx="4">
                  <c:v>Кыргыз Республикасы</c:v>
                </c:pt>
                <c:pt idx="5">
                  <c:v>Чүй облусу</c:v>
                </c:pt>
                <c:pt idx="6">
                  <c:v>Ысык-Көл облусу</c:v>
                </c:pt>
                <c:pt idx="7">
                  <c:v>Баткен облусу</c:v>
                </c:pt>
                <c:pt idx="8">
                  <c:v>Нарын облусу</c:v>
                </c:pt>
                <c:pt idx="9">
                  <c:v>Жалал-Абад облусу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16.8</c:v>
                </c:pt>
                <c:pt idx="1">
                  <c:v>18.3</c:v>
                </c:pt>
                <c:pt idx="2">
                  <c:v>22.8</c:v>
                </c:pt>
                <c:pt idx="3">
                  <c:v>23.9</c:v>
                </c:pt>
                <c:pt idx="4">
                  <c:v>31.8</c:v>
                </c:pt>
                <c:pt idx="5">
                  <c:v>33</c:v>
                </c:pt>
                <c:pt idx="6">
                  <c:v>35.299999999999997</c:v>
                </c:pt>
                <c:pt idx="7">
                  <c:v>41.7</c:v>
                </c:pt>
                <c:pt idx="8">
                  <c:v>44.1</c:v>
                </c:pt>
                <c:pt idx="9">
                  <c:v>45.6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F2-42EB-BB64-19C298D2144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Балдардын өтө кедейчилик деңгээли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Талас облусу</c:v>
                </c:pt>
                <c:pt idx="1">
                  <c:v>Ош ш.</c:v>
                </c:pt>
                <c:pt idx="2">
                  <c:v>Ош облусу</c:v>
                </c:pt>
                <c:pt idx="3">
                  <c:v>Бишкек ш.</c:v>
                </c:pt>
                <c:pt idx="4">
                  <c:v>Кыргыз Республикасы</c:v>
                </c:pt>
                <c:pt idx="5">
                  <c:v>Чүй облусу</c:v>
                </c:pt>
                <c:pt idx="6">
                  <c:v>Ысык-Көл облусу</c:v>
                </c:pt>
                <c:pt idx="7">
                  <c:v>Баткен облусу</c:v>
                </c:pt>
                <c:pt idx="8">
                  <c:v>Нарын облусу</c:v>
                </c:pt>
                <c:pt idx="9">
                  <c:v>Жалал-Абад облусу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0.43775430750319638</c:v>
                </c:pt>
                <c:pt idx="4">
                  <c:v>1.340419449179544</c:v>
                </c:pt>
                <c:pt idx="5">
                  <c:v>2.2333960213345869</c:v>
                </c:pt>
                <c:pt idx="6">
                  <c:v>0.45693471055022178</c:v>
                </c:pt>
                <c:pt idx="7">
                  <c:v>2.2093219664478672</c:v>
                </c:pt>
                <c:pt idx="8">
                  <c:v>5.7947791015250445</c:v>
                </c:pt>
                <c:pt idx="9">
                  <c:v>2.4353871342869415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D0-46C5-8157-EF81B60B2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axId val="522221288"/>
        <c:axId val="522206528"/>
      </c:barChart>
      <c:catAx>
        <c:axId val="522221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206528"/>
        <c:crosses val="autoZero"/>
        <c:auto val="1"/>
        <c:lblAlgn val="ctr"/>
        <c:lblOffset val="100"/>
        <c:noMultiLvlLbl val="0"/>
      </c:catAx>
      <c:valAx>
        <c:axId val="522206528"/>
        <c:scaling>
          <c:orientation val="minMax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22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63317431150116221"/>
          <c:y val="4.0915926094668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25-4CC4-8209-84190FC0B57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25-4CC4-8209-84190FC0B57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425-4CC4-8209-84190FC0B57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425-4CC4-8209-84190FC0B57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Эмгек ишмердигинен түшкөн киреше</c:v>
                </c:pt>
                <c:pt idx="1">
                  <c:v>Социалдык трансферттер</c:v>
                </c:pt>
                <c:pt idx="2">
                  <c:v>Жеке көмөкчү чарбадан түшкөн кирешелер</c:v>
                </c:pt>
                <c:pt idx="3">
                  <c:v>Башка акчалай кирешелер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67.400000000000006</c:v>
                </c:pt>
                <c:pt idx="1">
                  <c:v>16.7</c:v>
                </c:pt>
                <c:pt idx="2">
                  <c:v>11.9</c:v>
                </c:pt>
                <c:pt idx="3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ED-42C0-B64B-EF65216A89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610502139071681E-2"/>
          <c:y val="0.15555784059488106"/>
          <c:w val="0.4182023985133459"/>
          <c:h val="0.722401281602787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1BA-4BDE-9983-F30C3AB5AE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1BA-4BDE-9983-F30C3AB5AE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1BA-4BDE-9983-F30C3AB5AE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1BA-4BDE-9983-F30C3AB5AE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Доход от трудовой деятельности</c:v>
                </c:pt>
                <c:pt idx="1">
                  <c:v>Социальные трансферты</c:v>
                </c:pt>
                <c:pt idx="2">
                  <c:v>Доход от ЛПХ</c:v>
                </c:pt>
                <c:pt idx="3">
                  <c:v>Прочий доход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70</c:v>
                </c:pt>
                <c:pt idx="1">
                  <c:v>15.8</c:v>
                </c:pt>
                <c:pt idx="2">
                  <c:v>9.9</c:v>
                </c:pt>
                <c:pt idx="3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60-474D-A8B6-D561EBB98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929667514414586E-2"/>
          <c:y val="7.3949972976465481E-2"/>
          <c:w val="0.93561469870120684"/>
          <c:h val="0.654244484852086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Кедейчилик деңгээли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Кыргыз
Республикасы</c:v>
                </c:pt>
                <c:pt idx="1">
                  <c:v>Баткен
облусу</c:v>
                </c:pt>
                <c:pt idx="2">
                  <c:v>Жалал-
Абад
облусу</c:v>
                </c:pt>
                <c:pt idx="3">
                  <c:v>Ысык-
Көл
облусу</c:v>
                </c:pt>
                <c:pt idx="4">
                  <c:v>Нарын
облусу</c:v>
                </c:pt>
                <c:pt idx="5">
                  <c:v>Ош
облусу</c:v>
                </c:pt>
                <c:pt idx="6">
                  <c:v>Талас
облусу</c:v>
                </c:pt>
                <c:pt idx="7">
                  <c:v>Чүй
облусу</c:v>
                </c:pt>
                <c:pt idx="8">
                  <c:v>Бишкек ш.</c:v>
                </c:pt>
                <c:pt idx="9">
                  <c:v>Ош ш.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25.287248946094341</c:v>
                </c:pt>
                <c:pt idx="1">
                  <c:v>34.663779272624403</c:v>
                </c:pt>
                <c:pt idx="2">
                  <c:v>37.237524828541439</c:v>
                </c:pt>
                <c:pt idx="3">
                  <c:v>27.873963456770312</c:v>
                </c:pt>
                <c:pt idx="4">
                  <c:v>36.818007204618574</c:v>
                </c:pt>
                <c:pt idx="5">
                  <c:v>18.815278941020193</c:v>
                </c:pt>
                <c:pt idx="6">
                  <c:v>12.490246729219837</c:v>
                </c:pt>
                <c:pt idx="7">
                  <c:v>25.369057182805786</c:v>
                </c:pt>
                <c:pt idx="8">
                  <c:v>16.82828310213652</c:v>
                </c:pt>
                <c:pt idx="9">
                  <c:v>14.729322406623654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DC-45FC-9D53-AEC2542539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8918304"/>
        <c:axId val="468917648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Эмгек мигранттарынын кирешелеринин эсептебегендеги кедейчиликтин деңгээли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Кыргыз
Республикасы</c:v>
                </c:pt>
                <c:pt idx="1">
                  <c:v>Баткен
облусу</c:v>
                </c:pt>
                <c:pt idx="2">
                  <c:v>Жалал-
Абад
облусу</c:v>
                </c:pt>
                <c:pt idx="3">
                  <c:v>Ысык-
Көл
облусу</c:v>
                </c:pt>
                <c:pt idx="4">
                  <c:v>Нарын
облусу</c:v>
                </c:pt>
                <c:pt idx="5">
                  <c:v>Ош
облусу</c:v>
                </c:pt>
                <c:pt idx="6">
                  <c:v>Талас
облусу</c:v>
                </c:pt>
                <c:pt idx="7">
                  <c:v>Чүй
облусу</c:v>
                </c:pt>
                <c:pt idx="8">
                  <c:v>Бишкек ш.</c:v>
                </c:pt>
                <c:pt idx="9">
                  <c:v>Ош ш.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34.639045824376517</c:v>
                </c:pt>
                <c:pt idx="1">
                  <c:v>53.608606307560763</c:v>
                </c:pt>
                <c:pt idx="2">
                  <c:v>50.232123199498055</c:v>
                </c:pt>
                <c:pt idx="3">
                  <c:v>29.133183137727602</c:v>
                </c:pt>
                <c:pt idx="4">
                  <c:v>36.818007204618624</c:v>
                </c:pt>
                <c:pt idx="5">
                  <c:v>37.564901876854407</c:v>
                </c:pt>
                <c:pt idx="6">
                  <c:v>17.806934030167209</c:v>
                </c:pt>
                <c:pt idx="7">
                  <c:v>29.421064390013289</c:v>
                </c:pt>
                <c:pt idx="8">
                  <c:v>16.945680380892831</c:v>
                </c:pt>
                <c:pt idx="9">
                  <c:v>24.217794752969244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DC-45FC-9D53-AEC2542539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0558320"/>
        <c:axId val="470553728"/>
      </c:lineChart>
      <c:catAx>
        <c:axId val="470558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470553728"/>
        <c:crosses val="autoZero"/>
        <c:auto val="1"/>
        <c:lblAlgn val="ctr"/>
        <c:lblOffset val="100"/>
        <c:noMultiLvlLbl val="0"/>
      </c:catAx>
      <c:valAx>
        <c:axId val="470553728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0558320"/>
        <c:crosses val="autoZero"/>
        <c:crossBetween val="between"/>
      </c:valAx>
      <c:valAx>
        <c:axId val="468917648"/>
        <c:scaling>
          <c:orientation val="minMax"/>
          <c:max val="60"/>
        </c:scaling>
        <c:delete val="1"/>
        <c:axPos val="r"/>
        <c:numFmt formatCode="0.0" sourceLinked="1"/>
        <c:majorTickMark val="out"/>
        <c:minorTickMark val="none"/>
        <c:tickLblPos val="nextTo"/>
        <c:crossAx val="468918304"/>
        <c:crosses val="max"/>
        <c:crossBetween val="between"/>
        <c:majorUnit val="10"/>
      </c:valAx>
      <c:catAx>
        <c:axId val="4689183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689176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7C346-CB76-45C8-B64F-AB108A04B4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797C2F-B11B-42D2-A0C1-1203FC9DF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9B0FE0-B70A-4425-A74D-4657DBD49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D00AD7-54B0-4990-8C74-C985CB8AF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C39177-2111-4FBC-A492-0855C7A80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137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F9DAEB-42A8-4FAF-9D96-A2807AAB1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1E8652-3BE3-4925-B18B-5ECA94F36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CB3788-97C8-4D3E-94D4-D8ACD359C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768456-422F-46A5-B584-59753F0F5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D0254F-0499-4DCA-A942-E996205DF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8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F6CF8C-EEF3-4205-BF9E-E481E78D3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2CBD48-A621-4768-91C9-BAF06B249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6FDE8E-7586-4945-A474-23A1C572C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C8E6C-6CB7-424F-BD74-213908A64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40376E-DC93-4AAF-8589-78691603C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166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2BCC1B-60DB-4A61-93E4-3E7AF6BE6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B24BB7-E0A1-44A2-8C88-C8E635669C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38BADFC-4075-47CF-A7F8-DB96BF28B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F43657-6773-440A-AF1C-283FE002D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B7300D-72B4-4764-952A-B760D0F2F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5BEC3F-563D-4AD5-8569-3D75292B2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446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56E847-A924-4AA8-908D-80B19E1C6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6DF9F4-EA31-47C2-8E8F-FC6EA9EF6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CF24DF-D0FF-486B-9E7C-BFB4B8083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7A0900A-93FB-4AAD-9CB4-DB236C7229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1A0F8A2-A72A-4D74-9D78-4873BA9DB5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630D67E-CE48-4C16-ACF0-3DE4D2276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4899872-EC92-4F5A-9DCE-E26181576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132EA12-77EB-430D-94CD-F2DAE3AF1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973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FFA77-842B-47A6-A086-46F537D2A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9E02F91-204F-4302-918C-1887470EA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8C6011-3B60-41B8-9118-FACBDEE6A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AEE6942-F76D-4431-8E74-5EDF5496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689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49E8264-53FE-4404-A4D9-1895A83FB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673824-9402-4D91-B19A-C61169E11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664209E-4DE5-4BA8-B9BB-E15508832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684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9C9EDC-BD27-4B25-A836-19989FFC7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D6B1C0-027E-44F1-912D-46BF36A7A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5C0CE6-80F6-4C93-BD51-2BBF2B89A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566B9D-8155-451E-9C34-379507B6C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725A3F-8662-4CF8-A68C-86A1D3F64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288139-1758-4073-B3CF-1407ECBD8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506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D46C21-959B-438D-AF27-A6D8913A2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BDDE44E-867F-46DC-8F6C-1C958B2C58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19D3FC-3CFC-4F80-AFAB-D0E14C7B1A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FF8E92-BC3A-44B5-A772-E8268C25F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1045A9-387C-4C37-BAA7-EC6F81380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9973BF-0B3D-40C3-B018-B055D156E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32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2EB699-DAFD-41FB-AD1C-879D48BF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40FA75-370C-44BD-8E29-0D113EA61D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019DF5-5BF7-4F12-BC0A-0B11B5BBA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1A5FC4-61C3-470E-9713-3A03BF06F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ED060D-CFB3-42A0-AADA-F0870EFAB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236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4666B29-E40D-4B5A-9065-869783D4AF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521C30-5CD3-467A-B537-27575E2E6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A5E5B0-DA4C-40D6-9B58-A3367A9A9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8EDC7B-4B45-453C-B579-851F695CB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AECE5A-D51D-49C2-B8AC-3102F848C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9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9488B1-CFCE-448D-AA0A-D0B0C75A4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EF1DA2-197F-40A1-8FCA-741E0DF81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EB4D0C-4CAF-4FB6-8868-2D9CC6763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F7686D-A89B-43D0-8F81-FB2D49E47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04D4A0-AFA0-4936-A72B-5F3E9F6E5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89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tat.kg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88DD16-F53A-4384-8CBB-FB99FDC35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2723" y="1902539"/>
            <a:ext cx="9144000" cy="2387600"/>
          </a:xfrm>
        </p:spPr>
        <p:txBody>
          <a:bodyPr/>
          <a:lstStyle/>
          <a:p>
            <a:r>
              <a:rPr lang="ru-RU" sz="5400" b="1" dirty="0"/>
              <a:t>Кыргыз </a:t>
            </a:r>
            <a:r>
              <a:rPr lang="ru-RU" sz="5400" b="1" dirty="0" err="1"/>
              <a:t>Республикасынын</a:t>
            </a:r>
            <a:r>
              <a:rPr lang="ru-RU" sz="5400" b="1" dirty="0"/>
              <a:t> 2020-жылдагы </a:t>
            </a:r>
            <a:r>
              <a:rPr lang="ru-RU" sz="5400" b="1" dirty="0" err="1"/>
              <a:t>калктын</a:t>
            </a:r>
            <a:r>
              <a:rPr lang="ru-RU" sz="5400" b="1" dirty="0"/>
              <a:t> </a:t>
            </a:r>
            <a:r>
              <a:rPr lang="ru-RU" sz="5400" b="1" dirty="0" err="1"/>
              <a:t>кедейчилик</a:t>
            </a:r>
            <a:r>
              <a:rPr lang="ru-RU" sz="5400" b="1" dirty="0"/>
              <a:t> де</a:t>
            </a:r>
            <a:r>
              <a:rPr lang="ky-KG" sz="5400" b="1" dirty="0">
                <a:latin typeface="Kyrghyz Times" pitchFamily="2" charset="0"/>
              </a:rPr>
              <a:t>ң</a:t>
            </a:r>
            <a:r>
              <a:rPr lang="ky-KG" sz="5400" b="1" dirty="0"/>
              <a:t>гээли</a:t>
            </a:r>
            <a:endParaRPr lang="ru-RU" sz="54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8AFD6FC-B7AD-4CD7-95DC-50AD864B74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5451" y="346509"/>
            <a:ext cx="9696723" cy="523815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УЛУТТУК СТАТИСТИКА КОМИТЕТИ</a:t>
            </a:r>
          </a:p>
        </p:txBody>
      </p:sp>
      <p:pic>
        <p:nvPicPr>
          <p:cNvPr id="1026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82592F55-6B4F-4686-9199-5752F1DA3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6" y="75202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921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8B51FE5-76C3-4687-BDD8-7667C01C7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648519"/>
              </p:ext>
            </p:extLst>
          </p:nvPr>
        </p:nvGraphicFramePr>
        <p:xfrm>
          <a:off x="1696719" y="719667"/>
          <a:ext cx="9068313" cy="270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2010-2020-жылдардагы </a:t>
            </a:r>
            <a:r>
              <a:rPr lang="ru-RU" sz="2800" b="1" dirty="0" err="1"/>
              <a:t>кедейчилик</a:t>
            </a:r>
            <a:r>
              <a:rPr lang="ru-RU" sz="2800" b="1" dirty="0"/>
              <a:t> </a:t>
            </a:r>
            <a:r>
              <a:rPr lang="ru-RU" sz="2800" b="1" dirty="0" err="1"/>
              <a:t>к</a:t>
            </a:r>
            <a:r>
              <a:rPr lang="ru-RU" sz="2800" b="1" dirty="0" err="1">
                <a:latin typeface="Kyrghyz Times" pitchFamily="2" charset="0"/>
              </a:rPr>
              <a:t>өрсөткүчтөрүн</a:t>
            </a:r>
            <a:r>
              <a:rPr lang="ru-RU" sz="2800" b="1" dirty="0">
                <a:latin typeface="Kyrghyz Times" pitchFamily="2" charset="0"/>
              </a:rPr>
              <a:t> </a:t>
            </a:r>
            <a:r>
              <a:rPr lang="ru-RU" sz="2800" b="1" dirty="0" err="1">
                <a:latin typeface="Kyrghyz Times" pitchFamily="2" charset="0"/>
              </a:rPr>
              <a:t>тенденциялары</a:t>
            </a:r>
            <a:endParaRPr lang="ru-RU" sz="2800" b="1" dirty="0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F99EE079-FF99-4603-B676-746301D1F1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5496855"/>
              </p:ext>
            </p:extLst>
          </p:nvPr>
        </p:nvGraphicFramePr>
        <p:xfrm>
          <a:off x="2032000" y="3616960"/>
          <a:ext cx="8890000" cy="2521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BB787FD4-5EBB-4885-819C-0FF2863DD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57" y="5808722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4F1D3319-277B-40F4-8ECC-C523C65948F3}"/>
              </a:ext>
            </a:extLst>
          </p:cNvPr>
          <p:cNvSpPr txBox="1">
            <a:spLocks/>
          </p:cNvSpPr>
          <p:nvPr/>
        </p:nvSpPr>
        <p:spPr>
          <a:xfrm>
            <a:off x="1462621" y="6138333"/>
            <a:ext cx="9696723" cy="36313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УЛУТТУК СТАТИСТИКА КОМИТЕТИ</a:t>
            </a:r>
          </a:p>
        </p:txBody>
      </p:sp>
    </p:spTree>
    <p:extLst>
      <p:ext uri="{BB962C8B-B14F-4D97-AF65-F5344CB8AC3E}">
        <p14:creationId xmlns:p14="http://schemas.microsoft.com/office/powerpoint/2010/main" val="840320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8B51FE5-76C3-4687-BDD8-7667C01C7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6689184"/>
              </p:ext>
            </p:extLst>
          </p:nvPr>
        </p:nvGraphicFramePr>
        <p:xfrm>
          <a:off x="934719" y="1101513"/>
          <a:ext cx="10707551" cy="4654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>
                <a:latin typeface="Kyrghyz Times" pitchFamily="2" charset="0"/>
              </a:rPr>
              <a:t>Аймактар</a:t>
            </a:r>
            <a:r>
              <a:rPr lang="ru-RU" sz="2800" b="1" dirty="0">
                <a:latin typeface="Kyrghyz Times" pitchFamily="2" charset="0"/>
              </a:rPr>
              <a:t> </a:t>
            </a:r>
            <a:r>
              <a:rPr lang="ru-RU" sz="2800" b="1" dirty="0" err="1">
                <a:latin typeface="Kyrghyz Times" pitchFamily="2" charset="0"/>
              </a:rPr>
              <a:t>боюнча</a:t>
            </a:r>
            <a:r>
              <a:rPr lang="ru-RU" sz="2800" b="1" dirty="0">
                <a:latin typeface="Kyrghyz Times" pitchFamily="2" charset="0"/>
              </a:rPr>
              <a:t> </a:t>
            </a:r>
            <a:r>
              <a:rPr lang="ru-RU" sz="2800" b="1" dirty="0" err="1">
                <a:latin typeface="Kyrghyz Times" pitchFamily="2" charset="0"/>
              </a:rPr>
              <a:t>кедейчиликтин</a:t>
            </a:r>
            <a:r>
              <a:rPr lang="ru-RU" sz="2800" b="1" dirty="0">
                <a:latin typeface="Kyrghyz Times" pitchFamily="2" charset="0"/>
              </a:rPr>
              <a:t> </a:t>
            </a:r>
            <a:r>
              <a:rPr lang="ru-RU" sz="2800" b="1" dirty="0" err="1">
                <a:latin typeface="Kyrghyz Times" pitchFamily="2" charset="0"/>
              </a:rPr>
              <a:t>деңгээли</a:t>
            </a:r>
            <a:endParaRPr lang="ru-RU" sz="2800" b="1" dirty="0">
              <a:latin typeface="Kyrghyz Times" pitchFamily="2" charset="0"/>
            </a:endParaRPr>
          </a:p>
        </p:txBody>
      </p:sp>
      <p:pic>
        <p:nvPicPr>
          <p:cNvPr id="6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510E24F2-32C9-4C9F-951D-F12769276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75" y="5691521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5E1DE54F-ED57-474B-AC32-52AD048E048F}"/>
              </a:ext>
            </a:extLst>
          </p:cNvPr>
          <p:cNvSpPr txBox="1">
            <a:spLocks/>
          </p:cNvSpPr>
          <p:nvPr/>
        </p:nvSpPr>
        <p:spPr>
          <a:xfrm>
            <a:off x="1264223" y="6084579"/>
            <a:ext cx="9696723" cy="52381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УЛУТТУК СТАТИСТИКА КОМИТЕТИ</a:t>
            </a:r>
          </a:p>
        </p:txBody>
      </p:sp>
    </p:spTree>
    <p:extLst>
      <p:ext uri="{BB962C8B-B14F-4D97-AF65-F5344CB8AC3E}">
        <p14:creationId xmlns:p14="http://schemas.microsoft.com/office/powerpoint/2010/main" val="93033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8B51FE5-76C3-4687-BDD8-7667C01C7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77505"/>
              </p:ext>
            </p:extLst>
          </p:nvPr>
        </p:nvGraphicFramePr>
        <p:xfrm>
          <a:off x="934720" y="1101513"/>
          <a:ext cx="10322560" cy="4654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2020-жылы </a:t>
            </a:r>
            <a:r>
              <a:rPr lang="ru-RU" sz="2800" b="1" dirty="0" err="1"/>
              <a:t>региондор</a:t>
            </a:r>
            <a:r>
              <a:rPr lang="ru-RU" sz="2800" b="1" dirty="0"/>
              <a:t> </a:t>
            </a:r>
            <a:r>
              <a:rPr lang="ru-RU" sz="2800" b="1" dirty="0" err="1"/>
              <a:t>боюнча</a:t>
            </a:r>
            <a:r>
              <a:rPr lang="ru-RU" sz="2800" b="1" dirty="0"/>
              <a:t> </a:t>
            </a:r>
            <a:r>
              <a:rPr lang="ru-RU" sz="2800" b="1" dirty="0" err="1"/>
              <a:t>кедейчиликтин</a:t>
            </a:r>
            <a:r>
              <a:rPr lang="ru-RU" sz="2800" b="1" dirty="0"/>
              <a:t> </a:t>
            </a:r>
            <a:r>
              <a:rPr lang="ru-RU" sz="2800" b="1" dirty="0" err="1"/>
              <a:t>деңгээли</a:t>
            </a:r>
            <a:r>
              <a:rPr lang="ru-RU" sz="2800" b="1" dirty="0"/>
              <a:t> </a:t>
            </a:r>
            <a:r>
              <a:rPr lang="ru-RU" sz="2800" b="1" dirty="0" err="1"/>
              <a:t>жана</a:t>
            </a:r>
            <a:r>
              <a:rPr lang="ru-RU" sz="2800" b="1" dirty="0"/>
              <a:t> </a:t>
            </a:r>
            <a:r>
              <a:rPr lang="ru-RU" sz="2800" b="1" dirty="0" err="1"/>
              <a:t>кедейлердин</a:t>
            </a:r>
            <a:r>
              <a:rPr lang="ru-RU" sz="2800" b="1" dirty="0"/>
              <a:t> саны</a:t>
            </a:r>
          </a:p>
        </p:txBody>
      </p:sp>
      <p:pic>
        <p:nvPicPr>
          <p:cNvPr id="6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1B55DD5A-334C-4216-912E-9851304C9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41" y="5703565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8C3DC0AE-9DE5-45D5-9BBB-754B81495FF2}"/>
              </a:ext>
            </a:extLst>
          </p:cNvPr>
          <p:cNvSpPr txBox="1">
            <a:spLocks/>
          </p:cNvSpPr>
          <p:nvPr/>
        </p:nvSpPr>
        <p:spPr>
          <a:xfrm>
            <a:off x="1264223" y="6084579"/>
            <a:ext cx="9696723" cy="52381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УЛУТТУК СТАТИСТИКА КОМИТЕТИ</a:t>
            </a:r>
          </a:p>
        </p:txBody>
      </p:sp>
    </p:spTree>
    <p:extLst>
      <p:ext uri="{BB962C8B-B14F-4D97-AF65-F5344CB8AC3E}">
        <p14:creationId xmlns:p14="http://schemas.microsoft.com/office/powerpoint/2010/main" val="1822746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</a:rPr>
              <a:t>2020-жылдагы </a:t>
            </a:r>
            <a:r>
              <a:rPr lang="ru-RU" sz="2800" b="1" dirty="0" err="1">
                <a:latin typeface="Times New Roman" pitchFamily="18" charset="0"/>
              </a:rPr>
              <a:t>региондор</a:t>
            </a:r>
            <a:r>
              <a:rPr lang="ru-RU" sz="2800" b="1" dirty="0">
                <a:latin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</a:rPr>
              <a:t>боюнча</a:t>
            </a:r>
            <a:r>
              <a:rPr lang="ru-RU" sz="2800" b="1" dirty="0">
                <a:latin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</a:rPr>
              <a:t>кедейлердин</a:t>
            </a:r>
            <a:r>
              <a:rPr lang="ru-RU" sz="2800" b="1" dirty="0">
                <a:latin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</a:rPr>
              <a:t>санынын</a:t>
            </a:r>
            <a:r>
              <a:rPr lang="ru-RU" sz="2800" b="1" dirty="0">
                <a:latin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</a:rPr>
              <a:t>бөлүнүшү</a:t>
            </a:r>
            <a:endParaRPr lang="ru-RU" sz="2800" b="1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D5A1BE4-823A-4301-94E9-876290D88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823505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550FA2CC-1510-41EA-ACB1-4BE909BBD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8" y="5835645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36DBFFE0-206D-4F29-97EB-8D0DB5B8C6AB}"/>
              </a:ext>
            </a:extLst>
          </p:cNvPr>
          <p:cNvSpPr txBox="1">
            <a:spLocks/>
          </p:cNvSpPr>
          <p:nvPr/>
        </p:nvSpPr>
        <p:spPr>
          <a:xfrm>
            <a:off x="1264223" y="6274965"/>
            <a:ext cx="9696723" cy="333429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УЛУТТУК СТАТИСТИКА КОМИТЕТИ</a:t>
            </a:r>
          </a:p>
        </p:txBody>
      </p:sp>
    </p:spTree>
    <p:extLst>
      <p:ext uri="{BB962C8B-B14F-4D97-AF65-F5344CB8AC3E}">
        <p14:creationId xmlns:p14="http://schemas.microsoft.com/office/powerpoint/2010/main" val="1951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8B51FE5-76C3-4687-BDD8-7667C01C7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0660017"/>
              </p:ext>
            </p:extLst>
          </p:nvPr>
        </p:nvGraphicFramePr>
        <p:xfrm>
          <a:off x="601580" y="1168897"/>
          <a:ext cx="5582652" cy="2864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Kyrghyz Times" pitchFamily="2" charset="0"/>
              </a:rPr>
              <a:t>2020-жылы </a:t>
            </a:r>
            <a:r>
              <a:rPr lang="ru-RU" sz="2800" b="1" dirty="0" err="1">
                <a:latin typeface="Kyrghyz Times" pitchFamily="2" charset="0"/>
              </a:rPr>
              <a:t>жашаган</a:t>
            </a:r>
            <a:r>
              <a:rPr lang="ru-RU" sz="2800" b="1" dirty="0">
                <a:latin typeface="Kyrghyz Times" pitchFamily="2" charset="0"/>
              </a:rPr>
              <a:t> </a:t>
            </a:r>
            <a:r>
              <a:rPr lang="ru-RU" sz="2800" b="1" dirty="0" err="1">
                <a:latin typeface="Kyrghyz Times" pitchFamily="2" charset="0"/>
              </a:rPr>
              <a:t>жери</a:t>
            </a:r>
            <a:r>
              <a:rPr lang="ru-RU" sz="2800" b="1" dirty="0">
                <a:latin typeface="Kyrghyz Times" pitchFamily="2" charset="0"/>
              </a:rPr>
              <a:t> </a:t>
            </a:r>
            <a:r>
              <a:rPr lang="ru-RU" sz="2800" b="1" dirty="0" err="1">
                <a:latin typeface="Kyrghyz Times" pitchFamily="2" charset="0"/>
              </a:rPr>
              <a:t>боюнча</a:t>
            </a:r>
            <a:r>
              <a:rPr lang="ru-RU" sz="2800" b="1" dirty="0">
                <a:latin typeface="Kyrghyz Times" pitchFamily="2" charset="0"/>
              </a:rPr>
              <a:t> </a:t>
            </a:r>
            <a:r>
              <a:rPr lang="ru-RU" sz="2800" b="1" dirty="0" err="1">
                <a:latin typeface="Kyrghyz Times" pitchFamily="2" charset="0"/>
              </a:rPr>
              <a:t>калктын</a:t>
            </a:r>
            <a:r>
              <a:rPr lang="ru-RU" sz="2800" b="1" dirty="0">
                <a:latin typeface="Kyrghyz Times" pitchFamily="2" charset="0"/>
              </a:rPr>
              <a:t> </a:t>
            </a:r>
            <a:r>
              <a:rPr lang="ru-RU" sz="2800" b="1" dirty="0" err="1">
                <a:latin typeface="Kyrghyz Times" pitchFamily="2" charset="0"/>
              </a:rPr>
              <a:t>кедейчилик</a:t>
            </a:r>
            <a:r>
              <a:rPr lang="ru-RU" sz="2800" b="1" dirty="0">
                <a:latin typeface="Kyrghyz Times" pitchFamily="2" charset="0"/>
              </a:rPr>
              <a:t> </a:t>
            </a:r>
            <a:r>
              <a:rPr lang="ru-RU" sz="2800" b="1" dirty="0" err="1">
                <a:latin typeface="Kyrghyz Times" pitchFamily="2" charset="0"/>
              </a:rPr>
              <a:t>деңгээли</a:t>
            </a:r>
            <a:endParaRPr lang="ru-RU" sz="2800" b="1" dirty="0">
              <a:latin typeface="Kyrghyz Times" pitchFamily="2" charset="0"/>
            </a:endParaRPr>
          </a:p>
          <a:p>
            <a:pPr algn="ctr"/>
            <a:r>
              <a:rPr lang="ru-RU" i="1" dirty="0">
                <a:latin typeface="Kyrghyz Times" pitchFamily="2" charset="0"/>
              </a:rPr>
              <a:t>(</a:t>
            </a:r>
            <a:r>
              <a:rPr lang="ru-RU" i="1" dirty="0" err="1">
                <a:latin typeface="Kyrghyz Times" pitchFamily="2" charset="0"/>
              </a:rPr>
              <a:t>калктын</a:t>
            </a:r>
            <a:r>
              <a:rPr lang="ru-RU" i="1" dirty="0">
                <a:latin typeface="Kyrghyz Times" pitchFamily="2" charset="0"/>
              </a:rPr>
              <a:t> </a:t>
            </a:r>
            <a:r>
              <a:rPr lang="ru-RU" i="1" dirty="0" err="1">
                <a:latin typeface="Kyrghyz Times" pitchFamily="2" charset="0"/>
              </a:rPr>
              <a:t>санына</a:t>
            </a:r>
            <a:r>
              <a:rPr lang="ru-RU" i="1" dirty="0">
                <a:latin typeface="Kyrghyz Times" pitchFamily="2" charset="0"/>
              </a:rPr>
              <a:t> </a:t>
            </a:r>
            <a:r>
              <a:rPr lang="ru-RU" i="1" dirty="0" err="1">
                <a:latin typeface="Kyrghyz Times" pitchFamily="2" charset="0"/>
              </a:rPr>
              <a:t>пайыз</a:t>
            </a:r>
            <a:r>
              <a:rPr lang="ru-RU" i="1" dirty="0">
                <a:latin typeface="Kyrghyz Times" pitchFamily="2" charset="0"/>
              </a:rPr>
              <a:t> </a:t>
            </a:r>
            <a:r>
              <a:rPr lang="ru-RU" i="1" dirty="0" err="1">
                <a:latin typeface="Kyrghyz Times" pitchFamily="2" charset="0"/>
              </a:rPr>
              <a:t>менен</a:t>
            </a:r>
            <a:r>
              <a:rPr lang="ru-RU" i="1" dirty="0">
                <a:latin typeface="Kyrghyz Times" pitchFamily="2" charset="0"/>
              </a:rPr>
              <a:t>)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98FF832-D761-4BF9-85CA-D436DADEC5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609669"/>
              </p:ext>
            </p:extLst>
          </p:nvPr>
        </p:nvGraphicFramePr>
        <p:xfrm>
          <a:off x="6371923" y="839966"/>
          <a:ext cx="5502444" cy="2864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3857EB5-00A9-4358-87AA-E89B134F23C6}"/>
              </a:ext>
            </a:extLst>
          </p:cNvPr>
          <p:cNvSpPr txBox="1"/>
          <p:nvPr/>
        </p:nvSpPr>
        <p:spPr>
          <a:xfrm>
            <a:off x="2634186" y="913699"/>
            <a:ext cx="203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Шаар </a:t>
            </a:r>
            <a:r>
              <a:rPr lang="ru-RU" dirty="0" err="1"/>
              <a:t>жергеси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A81072-D7C4-437B-A021-00A394841AB6}"/>
              </a:ext>
            </a:extLst>
          </p:cNvPr>
          <p:cNvSpPr txBox="1"/>
          <p:nvPr/>
        </p:nvSpPr>
        <p:spPr>
          <a:xfrm>
            <a:off x="8558841" y="839966"/>
            <a:ext cx="1997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Айыл</a:t>
            </a:r>
            <a:r>
              <a:rPr lang="ru-RU" dirty="0"/>
              <a:t> </a:t>
            </a:r>
            <a:r>
              <a:rPr lang="ru-RU" dirty="0" err="1"/>
              <a:t>жергеси</a:t>
            </a:r>
            <a:endParaRPr lang="ru-RU" dirty="0"/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B5CF3D7E-EF51-474B-8615-CE4733EC56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2808179"/>
              </p:ext>
            </p:extLst>
          </p:nvPr>
        </p:nvGraphicFramePr>
        <p:xfrm>
          <a:off x="1270535" y="3962235"/>
          <a:ext cx="9827394" cy="278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B5EC34-D294-428E-B328-79E833D96398}"/>
              </a:ext>
            </a:extLst>
          </p:cNvPr>
          <p:cNvSpPr txBox="1"/>
          <p:nvPr/>
        </p:nvSpPr>
        <p:spPr>
          <a:xfrm>
            <a:off x="2171700" y="3847587"/>
            <a:ext cx="775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/>
              <a:t>Жашаган</a:t>
            </a:r>
            <a:r>
              <a:rPr lang="ru-RU" sz="1600" b="1" dirty="0"/>
              <a:t> </a:t>
            </a:r>
            <a:r>
              <a:rPr lang="ru-RU" sz="1600" b="1" dirty="0" err="1"/>
              <a:t>жери</a:t>
            </a:r>
            <a:r>
              <a:rPr lang="ru-RU" sz="1600" b="1" dirty="0"/>
              <a:t> </a:t>
            </a:r>
            <a:r>
              <a:rPr lang="ru-RU" sz="1600" b="1" dirty="0" err="1"/>
              <a:t>боюнча</a:t>
            </a:r>
            <a:r>
              <a:rPr lang="ru-RU" sz="1600" b="1" dirty="0"/>
              <a:t> </a:t>
            </a:r>
            <a:r>
              <a:rPr lang="ru-RU" sz="1600" b="1" dirty="0" err="1"/>
              <a:t>кедейчилик</a:t>
            </a:r>
            <a:r>
              <a:rPr lang="ru-RU" sz="1600" b="1" dirty="0"/>
              <a:t> </a:t>
            </a:r>
            <a:r>
              <a:rPr lang="ru-RU" sz="1600" b="1" dirty="0" err="1"/>
              <a:t>деңгээлинин</a:t>
            </a:r>
            <a:r>
              <a:rPr lang="ru-RU" sz="1600" b="1" dirty="0"/>
              <a:t> </a:t>
            </a:r>
            <a:r>
              <a:rPr lang="ru-RU" sz="1600" b="1" dirty="0" err="1"/>
              <a:t>динамикасы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84519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800" b="1" dirty="0">
                <a:latin typeface="Kyrghyz Times" pitchFamily="2" charset="0"/>
              </a:rPr>
              <a:t>Ө</a:t>
            </a:r>
            <a:r>
              <a:rPr lang="ru-RU" sz="2800" b="1" dirty="0" err="1">
                <a:latin typeface="Kyrghyz Times" pitchFamily="2" charset="0"/>
              </a:rPr>
              <a:t>тө</a:t>
            </a:r>
            <a:r>
              <a:rPr lang="ru-RU" sz="2800" b="1" dirty="0">
                <a:latin typeface="Kyrghyz Times" pitchFamily="2" charset="0"/>
              </a:rPr>
              <a:t> </a:t>
            </a:r>
            <a:r>
              <a:rPr lang="ru-RU" sz="2800" b="1" dirty="0" err="1">
                <a:latin typeface="Kyrghyz Times" pitchFamily="2" charset="0"/>
              </a:rPr>
              <a:t>кедейчиликтин</a:t>
            </a:r>
            <a:r>
              <a:rPr lang="ru-RU" sz="2800" b="1" dirty="0">
                <a:latin typeface="Kyrghyz Times" pitchFamily="2" charset="0"/>
              </a:rPr>
              <a:t> </a:t>
            </a:r>
            <a:r>
              <a:rPr lang="ru-RU" sz="2800" b="1" dirty="0" err="1">
                <a:latin typeface="Kyrghyz Times" pitchFamily="2" charset="0"/>
              </a:rPr>
              <a:t>деңгээли</a:t>
            </a:r>
            <a:r>
              <a:rPr lang="ru-RU" sz="2800" b="1" dirty="0">
                <a:latin typeface="Kyrghyz Times" pitchFamily="2" charset="0"/>
              </a:rPr>
              <a:t> 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3FEBD19-2F71-4345-A9A4-0F1597D031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5915467"/>
              </p:ext>
            </p:extLst>
          </p:nvPr>
        </p:nvGraphicFramePr>
        <p:xfrm>
          <a:off x="1713297" y="770020"/>
          <a:ext cx="9201751" cy="5399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FEB8FA38-A8FB-4FD9-8C6D-E717056B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97" y="5762938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A028F3F-10D2-4503-846A-1A829B9D471E}"/>
              </a:ext>
            </a:extLst>
          </p:cNvPr>
          <p:cNvSpPr txBox="1">
            <a:spLocks/>
          </p:cNvSpPr>
          <p:nvPr/>
        </p:nvSpPr>
        <p:spPr>
          <a:xfrm>
            <a:off x="1264223" y="6284513"/>
            <a:ext cx="9696723" cy="323881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УЛУТТУК СТАТИСТИКА КОМИТЕТИ</a:t>
            </a:r>
          </a:p>
        </p:txBody>
      </p:sp>
    </p:spTree>
    <p:extLst>
      <p:ext uri="{BB962C8B-B14F-4D97-AF65-F5344CB8AC3E}">
        <p14:creationId xmlns:p14="http://schemas.microsoft.com/office/powerpoint/2010/main" val="2617276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Kyrghyz Times" pitchFamily="2" charset="0"/>
              </a:rPr>
              <a:t>2020-жылдагы 0-17 </a:t>
            </a:r>
            <a:r>
              <a:rPr lang="ru-RU" sz="2800" b="1" dirty="0" err="1">
                <a:latin typeface="Kyrghyz Times" pitchFamily="2" charset="0"/>
              </a:rPr>
              <a:t>жаштагы</a:t>
            </a:r>
            <a:r>
              <a:rPr lang="ru-RU" sz="2800" b="1" dirty="0">
                <a:latin typeface="Kyrghyz Times" pitchFamily="2" charset="0"/>
              </a:rPr>
              <a:t> </a:t>
            </a:r>
            <a:r>
              <a:rPr lang="ru-RU" sz="2800" b="1" dirty="0" err="1">
                <a:latin typeface="Kyrghyz Times" pitchFamily="2" charset="0"/>
              </a:rPr>
              <a:t>балдардын</a:t>
            </a:r>
            <a:r>
              <a:rPr lang="ru-RU" sz="2800" b="1" dirty="0">
                <a:latin typeface="Kyrghyz Times" pitchFamily="2" charset="0"/>
              </a:rPr>
              <a:t> </a:t>
            </a:r>
            <a:r>
              <a:rPr lang="ru-RU" sz="2800" b="1" dirty="0" err="1">
                <a:latin typeface="Kyrghyz Times" pitchFamily="2" charset="0"/>
              </a:rPr>
              <a:t>кедейчилигинин</a:t>
            </a:r>
            <a:r>
              <a:rPr lang="ru-RU" sz="2800" b="1" dirty="0">
                <a:latin typeface="Kyrghyz Times" pitchFamily="2" charset="0"/>
              </a:rPr>
              <a:t> </a:t>
            </a:r>
            <a:r>
              <a:rPr lang="ru-RU" sz="2800" b="1" dirty="0" err="1">
                <a:latin typeface="Kyrghyz Times" pitchFamily="2" charset="0"/>
              </a:rPr>
              <a:t>деңгээли</a:t>
            </a:r>
            <a:endParaRPr lang="ru-RU" sz="2800" b="1" dirty="0">
              <a:latin typeface="Kyrghyz Times" pitchFamily="2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3FEBD19-2F71-4345-A9A4-0F1597D031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0908505"/>
              </p:ext>
            </p:extLst>
          </p:nvPr>
        </p:nvGraphicFramePr>
        <p:xfrm>
          <a:off x="1713297" y="719667"/>
          <a:ext cx="9201751" cy="4680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2E09A671-D761-47D6-8DFC-3E21A8E7E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7" y="5811437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44FA0BD9-3489-4A67-BB56-45A9D72537F1}"/>
              </a:ext>
            </a:extLst>
          </p:cNvPr>
          <p:cNvSpPr txBox="1">
            <a:spLocks/>
          </p:cNvSpPr>
          <p:nvPr/>
        </p:nvSpPr>
        <p:spPr>
          <a:xfrm>
            <a:off x="1264223" y="6241409"/>
            <a:ext cx="9696723" cy="36698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УЛУТТУК СТАТИСТИКА КОМИТЕТИ</a:t>
            </a:r>
          </a:p>
        </p:txBody>
      </p:sp>
    </p:spTree>
    <p:extLst>
      <p:ext uri="{BB962C8B-B14F-4D97-AF65-F5344CB8AC3E}">
        <p14:creationId xmlns:p14="http://schemas.microsoft.com/office/powerpoint/2010/main" val="2730031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/>
              <a:t>Колдо</a:t>
            </a:r>
            <a:r>
              <a:rPr lang="ru-RU" sz="2800" b="1" dirty="0"/>
              <a:t> бар </a:t>
            </a:r>
            <a:r>
              <a:rPr lang="ru-RU" sz="2800" b="1" dirty="0" err="1"/>
              <a:t>акчалай</a:t>
            </a:r>
            <a:r>
              <a:rPr lang="ru-RU" sz="2800" b="1" dirty="0"/>
              <a:t> </a:t>
            </a:r>
            <a:r>
              <a:rPr lang="ru-RU" sz="2800" b="1" dirty="0" err="1"/>
              <a:t>кирешелер</a:t>
            </a:r>
            <a:endParaRPr lang="ru-RU" sz="2800" b="1" dirty="0"/>
          </a:p>
          <a:p>
            <a:pPr algn="ctr"/>
            <a:r>
              <a:rPr lang="ru-RU" i="1" dirty="0"/>
              <a:t>(</a:t>
            </a:r>
            <a:r>
              <a:rPr lang="ru-RU" i="1" dirty="0" err="1"/>
              <a:t>жыйынтыкка</a:t>
            </a:r>
            <a:r>
              <a:rPr lang="ru-RU" i="1" dirty="0"/>
              <a:t> карата </a:t>
            </a:r>
            <a:r>
              <a:rPr lang="ru-RU" i="1" dirty="0" err="1"/>
              <a:t>пайыз</a:t>
            </a:r>
            <a:r>
              <a:rPr lang="ru-RU" i="1" dirty="0"/>
              <a:t> </a:t>
            </a:r>
            <a:r>
              <a:rPr lang="ru-RU" i="1" dirty="0" err="1"/>
              <a:t>менен</a:t>
            </a:r>
            <a:r>
              <a:rPr lang="ru-RU" i="1" dirty="0"/>
              <a:t>)</a:t>
            </a:r>
            <a:endParaRPr lang="ru-RU" sz="2800" b="1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EA3ACC0-EDB5-48F6-83E1-DCAC073D5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4886929"/>
              </p:ext>
            </p:extLst>
          </p:nvPr>
        </p:nvGraphicFramePr>
        <p:xfrm>
          <a:off x="4543124" y="712667"/>
          <a:ext cx="7526162" cy="3724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D18D18A3-147F-4E2B-BB8A-344C8A98C8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3651862"/>
              </p:ext>
            </p:extLst>
          </p:nvPr>
        </p:nvGraphicFramePr>
        <p:xfrm>
          <a:off x="308008" y="780177"/>
          <a:ext cx="4235116" cy="3589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BCEC9CC8-19C9-4500-A80E-244B5AC0ED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876424"/>
              </p:ext>
            </p:extLst>
          </p:nvPr>
        </p:nvGraphicFramePr>
        <p:xfrm>
          <a:off x="702129" y="4620986"/>
          <a:ext cx="10874828" cy="210250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577722">
                  <a:extLst>
                    <a:ext uri="{9D8B030D-6E8A-4147-A177-3AD203B41FA5}">
                      <a16:colId xmlns:a16="http://schemas.microsoft.com/office/drawing/2014/main" val="1272728303"/>
                    </a:ext>
                  </a:extLst>
                </a:gridCol>
                <a:gridCol w="1157563">
                  <a:extLst>
                    <a:ext uri="{9D8B030D-6E8A-4147-A177-3AD203B41FA5}">
                      <a16:colId xmlns:a16="http://schemas.microsoft.com/office/drawing/2014/main" val="1119147351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val="3583580659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998795066"/>
                    </a:ext>
                  </a:extLst>
                </a:gridCol>
              </a:tblGrid>
              <a:tr h="49549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2020-жыл 2019-жылга карата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пайыз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менен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561639"/>
                  </a:ext>
                </a:extLst>
              </a:tr>
              <a:tr h="34630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Бардыгы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5684,69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5625,35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99,0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202122703"/>
                  </a:ext>
                </a:extLst>
              </a:tr>
              <a:tr h="346303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мгек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ишмердигинен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түшкөн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киреше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3978,85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3793,82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95,3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957642981"/>
                  </a:ext>
                </a:extLst>
              </a:tr>
              <a:tr h="28849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Социалдык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трансферттер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898,67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938,55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104,4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596124009"/>
                  </a:ext>
                </a:extLst>
              </a:tr>
              <a:tr h="288490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еке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көмөкчү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чарбадан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түшкөн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кирешелер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565,30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671,01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118,7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870025155"/>
                  </a:ext>
                </a:extLst>
              </a:tr>
              <a:tr h="288490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ашка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акчалай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кирешелер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241,87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221,96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91,8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57772916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CB079FA-283F-4473-A7E2-EEF6B6FD7AD8}"/>
              </a:ext>
            </a:extLst>
          </p:cNvPr>
          <p:cNvSpPr txBox="1"/>
          <p:nvPr/>
        </p:nvSpPr>
        <p:spPr>
          <a:xfrm>
            <a:off x="2226079" y="4159850"/>
            <a:ext cx="7826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Калктын</a:t>
            </a:r>
            <a:r>
              <a:rPr lang="ru-RU" b="1" dirty="0"/>
              <a:t> киши </a:t>
            </a:r>
            <a:r>
              <a:rPr lang="ru-RU" b="1" dirty="0" err="1"/>
              <a:t>башына</a:t>
            </a:r>
            <a:r>
              <a:rPr lang="ru-RU" b="1" dirty="0"/>
              <a:t> </a:t>
            </a:r>
            <a:r>
              <a:rPr lang="ru-RU" b="1" dirty="0" err="1"/>
              <a:t>бөлүнгөн</a:t>
            </a:r>
            <a:r>
              <a:rPr lang="ru-RU" b="1" dirty="0"/>
              <a:t> </a:t>
            </a:r>
            <a:r>
              <a:rPr lang="ru-RU" b="1" dirty="0" err="1"/>
              <a:t>орточо</a:t>
            </a:r>
            <a:r>
              <a:rPr lang="ru-RU" b="1" dirty="0"/>
              <a:t> </a:t>
            </a:r>
            <a:r>
              <a:rPr lang="ru-RU" b="1" dirty="0" err="1"/>
              <a:t>акчалай</a:t>
            </a:r>
            <a:r>
              <a:rPr lang="ru-RU" b="1" dirty="0"/>
              <a:t> </a:t>
            </a:r>
            <a:r>
              <a:rPr lang="ru-RU" b="1" dirty="0" err="1"/>
              <a:t>кирешелери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04051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2020-жылдагы </a:t>
            </a:r>
            <a:r>
              <a:rPr lang="ru-RU" sz="2800" b="1" dirty="0" err="1"/>
              <a:t>эмгек</a:t>
            </a:r>
            <a:r>
              <a:rPr lang="ru-RU" sz="2800" b="1" dirty="0"/>
              <a:t> </a:t>
            </a:r>
            <a:r>
              <a:rPr lang="ru-RU" sz="2800" b="1" dirty="0" err="1"/>
              <a:t>мигранттарынын</a:t>
            </a:r>
            <a:r>
              <a:rPr lang="ru-RU" sz="2800" b="1" dirty="0"/>
              <a:t> </a:t>
            </a:r>
            <a:r>
              <a:rPr lang="ru-RU" sz="2800" b="1" dirty="0" err="1"/>
              <a:t>кирешелерин</a:t>
            </a:r>
            <a:r>
              <a:rPr lang="ru-RU" sz="2800" b="1" dirty="0"/>
              <a:t> </a:t>
            </a:r>
            <a:r>
              <a:rPr lang="ru-RU" sz="2800" b="1" dirty="0" err="1"/>
              <a:t>эсептебегендеги</a:t>
            </a:r>
            <a:r>
              <a:rPr lang="ru-RU" sz="2800" b="1" dirty="0"/>
              <a:t> </a:t>
            </a:r>
            <a:r>
              <a:rPr lang="ru-RU" sz="2800" b="1" dirty="0" err="1"/>
              <a:t>кедейчиликтин</a:t>
            </a:r>
            <a:r>
              <a:rPr lang="ru-RU" sz="2800" b="1" dirty="0"/>
              <a:t> </a:t>
            </a:r>
            <a:r>
              <a:rPr lang="ru-RU" sz="2800" b="1" dirty="0" err="1"/>
              <a:t>деңгээли</a:t>
            </a:r>
            <a:endParaRPr lang="ru-RU" sz="2800" b="1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F579E195-6378-4C64-82B0-0C77A1B882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8522446"/>
              </p:ext>
            </p:extLst>
          </p:nvPr>
        </p:nvGraphicFramePr>
        <p:xfrm>
          <a:off x="506186" y="837398"/>
          <a:ext cx="11266714" cy="5300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A239A21C-B3D1-4853-980B-3EB71037A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6" y="5821296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2B8D934B-DACA-42E5-8EFB-F052FA1A229B}"/>
              </a:ext>
            </a:extLst>
          </p:cNvPr>
          <p:cNvSpPr txBox="1">
            <a:spLocks/>
          </p:cNvSpPr>
          <p:nvPr/>
        </p:nvSpPr>
        <p:spPr>
          <a:xfrm>
            <a:off x="1264223" y="6291743"/>
            <a:ext cx="9696723" cy="316651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УЛУТТУК СТАТИСТИКА КОМИТЕТИ</a:t>
            </a:r>
          </a:p>
        </p:txBody>
      </p:sp>
    </p:spTree>
    <p:extLst>
      <p:ext uri="{BB962C8B-B14F-4D97-AF65-F5344CB8AC3E}">
        <p14:creationId xmlns:p14="http://schemas.microsoft.com/office/powerpoint/2010/main" val="347453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59381F-BA52-405E-9525-62B9C9930EF6}"/>
              </a:ext>
            </a:extLst>
          </p:cNvPr>
          <p:cNvSpPr txBox="1"/>
          <p:nvPr/>
        </p:nvSpPr>
        <p:spPr>
          <a:xfrm>
            <a:off x="0" y="1320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800" b="1" dirty="0"/>
              <a:t>Н</a:t>
            </a:r>
            <a:r>
              <a:rPr lang="ru-RU" sz="2800" b="1" dirty="0" err="1"/>
              <a:t>егизги</a:t>
            </a:r>
            <a:r>
              <a:rPr lang="ru-RU" sz="2800" b="1" dirty="0"/>
              <a:t> </a:t>
            </a:r>
            <a:r>
              <a:rPr lang="ru-RU" sz="2800" b="1" dirty="0" err="1"/>
              <a:t>маалыматтар</a:t>
            </a:r>
            <a:endParaRPr lang="ru-RU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5B578F-DBAA-490C-8DF9-3119655554D8}"/>
              </a:ext>
            </a:extLst>
          </p:cNvPr>
          <p:cNvSpPr txBox="1"/>
          <p:nvPr/>
        </p:nvSpPr>
        <p:spPr>
          <a:xfrm flipH="1">
            <a:off x="288756" y="943276"/>
            <a:ext cx="11319310" cy="496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2020-жылы </a:t>
            </a:r>
            <a:r>
              <a:rPr lang="ru-RU" sz="2400" kern="0" dirty="0" err="1">
                <a:latin typeface="Times New Roman"/>
              </a:rPr>
              <a:t>кедейчиликтин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денгээли</a:t>
            </a:r>
            <a:r>
              <a:rPr lang="ru-RU" sz="2400" kern="0" dirty="0">
                <a:latin typeface="Times New Roman"/>
              </a:rPr>
              <a:t> 2</a:t>
            </a:r>
            <a:r>
              <a:rPr lang="ky-KG" sz="2400" kern="0" dirty="0">
                <a:latin typeface="Times New Roman"/>
              </a:rPr>
              <a:t>5,3</a:t>
            </a:r>
            <a:r>
              <a:rPr lang="ru-RU" sz="2400" kern="0" dirty="0">
                <a:latin typeface="Times New Roman"/>
              </a:rPr>
              <a:t>% </a:t>
            </a:r>
            <a:r>
              <a:rPr lang="ru-RU" sz="2400" kern="0" dirty="0" err="1">
                <a:latin typeface="Times New Roman"/>
              </a:rPr>
              <a:t>түздү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жана</a:t>
            </a:r>
            <a:r>
              <a:rPr lang="ru-RU" sz="2400" kern="0" dirty="0">
                <a:latin typeface="Times New Roman"/>
              </a:rPr>
              <a:t> </a:t>
            </a:r>
            <a:r>
              <a:rPr lang="ky-KG" sz="2400" kern="0" dirty="0">
                <a:latin typeface="Times New Roman"/>
              </a:rPr>
              <a:t>5,2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пайыздык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пунктка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көбөйдү</a:t>
            </a:r>
            <a:r>
              <a:rPr lang="ru-RU" sz="2400" kern="0" dirty="0">
                <a:latin typeface="Times New Roman"/>
              </a:rPr>
              <a:t>; 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endParaRPr lang="ru-RU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 err="1">
                <a:latin typeface="Times New Roman"/>
              </a:rPr>
              <a:t>Өтө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кедейчилигинин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деңгээли</a:t>
            </a:r>
            <a:r>
              <a:rPr lang="ru-RU" sz="2400" kern="0" dirty="0">
                <a:latin typeface="Times New Roman"/>
              </a:rPr>
              <a:t> 0,9% </a:t>
            </a:r>
            <a:r>
              <a:rPr lang="ru-RU" sz="2400" kern="0" dirty="0" err="1">
                <a:latin typeface="Times New Roman"/>
              </a:rPr>
              <a:t>түздү</a:t>
            </a:r>
            <a:r>
              <a:rPr lang="ru-RU" sz="2400" kern="0" dirty="0">
                <a:latin typeface="Times New Roman"/>
              </a:rPr>
              <a:t>;</a:t>
            </a:r>
          </a:p>
          <a:p>
            <a:pPr lvl="1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defRPr/>
            </a:pPr>
            <a:endParaRPr lang="ru-RU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 err="1">
                <a:latin typeface="Times New Roman"/>
              </a:rPr>
              <a:t>Кедей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калктын</a:t>
            </a:r>
            <a:r>
              <a:rPr lang="ru-RU" sz="2400" kern="0" dirty="0">
                <a:latin typeface="Times New Roman"/>
              </a:rPr>
              <a:t> 73,7% </a:t>
            </a:r>
            <a:r>
              <a:rPr lang="ru-RU" sz="2400" kern="0" dirty="0" err="1">
                <a:latin typeface="Times New Roman"/>
              </a:rPr>
              <a:t>айыл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жергесинде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жашаган</a:t>
            </a:r>
            <a:r>
              <a:rPr lang="ru-RU" sz="2400" kern="0" dirty="0">
                <a:latin typeface="Times New Roman"/>
              </a:rPr>
              <a:t>; </a:t>
            </a:r>
          </a:p>
          <a:p>
            <a:pPr lvl="1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defRPr/>
            </a:pPr>
            <a:endParaRPr lang="ru-RU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0-17 </a:t>
            </a:r>
            <a:r>
              <a:rPr lang="ru-RU" sz="2400" kern="0" dirty="0" err="1">
                <a:latin typeface="Times New Roman"/>
              </a:rPr>
              <a:t>жаштагы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балдардын</a:t>
            </a:r>
            <a:r>
              <a:rPr lang="ru-RU" sz="2400" kern="0" dirty="0">
                <a:latin typeface="Times New Roman"/>
              </a:rPr>
              <a:t> 31,8% </a:t>
            </a:r>
            <a:r>
              <a:rPr lang="ru-RU" sz="2400" kern="0" dirty="0" err="1">
                <a:latin typeface="Times New Roman"/>
              </a:rPr>
              <a:t>кедей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үй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чарбаларында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жашаган</a:t>
            </a:r>
            <a:r>
              <a:rPr lang="ru-RU" sz="2400" kern="0" dirty="0">
                <a:latin typeface="Times New Roman"/>
              </a:rPr>
              <a:t>; </a:t>
            </a:r>
          </a:p>
          <a:p>
            <a:pPr lvl="1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defRPr/>
            </a:pPr>
            <a:endParaRPr lang="ru-RU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 err="1">
                <a:latin typeface="Times New Roman"/>
              </a:rPr>
              <a:t>Калктын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бейпилчилигине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таасир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эткен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негизги</a:t>
            </a:r>
            <a:r>
              <a:rPr lang="ru-RU" sz="2400" kern="0" dirty="0">
                <a:latin typeface="Times New Roman"/>
              </a:rPr>
              <a:t> фактор </a:t>
            </a:r>
            <a:r>
              <a:rPr lang="ru-RU" sz="2400" kern="0" dirty="0" err="1">
                <a:latin typeface="Times New Roman"/>
              </a:rPr>
              <a:t>кирешелердин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өсүшү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болуп</a:t>
            </a:r>
            <a:r>
              <a:rPr lang="ru-RU" sz="2400" kern="0" dirty="0">
                <a:latin typeface="Times New Roman"/>
              </a:rPr>
              <a:t> </a:t>
            </a:r>
            <a:r>
              <a:rPr lang="ru-RU" sz="2400" kern="0" dirty="0" err="1">
                <a:latin typeface="Times New Roman"/>
              </a:rPr>
              <a:t>саналат</a:t>
            </a:r>
            <a:r>
              <a:rPr lang="ru-RU" sz="2400" kern="0" dirty="0">
                <a:latin typeface="Times New Roman"/>
              </a:rPr>
              <a:t>.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endParaRPr lang="en-US" sz="2400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ky-KG" sz="2400" kern="0" dirty="0">
                <a:latin typeface="Times New Roman"/>
              </a:rPr>
              <a:t>Эмгек мигранттар мурдагыдай эле үй чарбаларына материалдык жыргалчылыгына олуттуу салымын кошот.</a:t>
            </a:r>
            <a:endParaRPr lang="en-US" sz="2400" kern="0" dirty="0">
              <a:latin typeface="Times New Roman"/>
            </a:endParaRPr>
          </a:p>
        </p:txBody>
      </p:sp>
      <p:pic>
        <p:nvPicPr>
          <p:cNvPr id="4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4E6877B4-B52C-4CB8-8D34-3161F2F48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6" y="5835645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064E1722-9402-406D-A86C-D360FECDEA15}"/>
              </a:ext>
            </a:extLst>
          </p:cNvPr>
          <p:cNvSpPr txBox="1">
            <a:spLocks/>
          </p:cNvSpPr>
          <p:nvPr/>
        </p:nvSpPr>
        <p:spPr>
          <a:xfrm>
            <a:off x="1264223" y="6333688"/>
            <a:ext cx="9696723" cy="274706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УЛУТТУК СТАТИСТИКА КОМИТЕТИ</a:t>
            </a:r>
          </a:p>
        </p:txBody>
      </p:sp>
    </p:spTree>
    <p:extLst>
      <p:ext uri="{BB962C8B-B14F-4D97-AF65-F5344CB8AC3E}">
        <p14:creationId xmlns:p14="http://schemas.microsoft.com/office/powerpoint/2010/main" val="2242940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617D5D-715F-4961-842F-8F8AF6EFF681}"/>
              </a:ext>
            </a:extLst>
          </p:cNvPr>
          <p:cNvSpPr txBox="1"/>
          <p:nvPr/>
        </p:nvSpPr>
        <p:spPr>
          <a:xfrm>
            <a:off x="3641270" y="1613606"/>
            <a:ext cx="73684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КӨҢҮЛ БУРГАНЫҢЫЗ ҮЧҮН РАХМАТ!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E11B52-96F0-424D-BF6A-262AF351F9CD}"/>
              </a:ext>
            </a:extLst>
          </p:cNvPr>
          <p:cNvSpPr txBox="1"/>
          <p:nvPr/>
        </p:nvSpPr>
        <p:spPr>
          <a:xfrm>
            <a:off x="404261" y="5457524"/>
            <a:ext cx="67104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www.stat.kg</a:t>
            </a:r>
            <a:endParaRPr lang="en-US" dirty="0"/>
          </a:p>
          <a:p>
            <a:r>
              <a:rPr lang="ru-RU" dirty="0"/>
              <a:t>Статистика    </a:t>
            </a:r>
            <a:r>
              <a:rPr lang="ru-RU" dirty="0" err="1"/>
              <a:t>Калктын</a:t>
            </a:r>
            <a:r>
              <a:rPr lang="ru-RU" dirty="0"/>
              <a:t> </a:t>
            </a:r>
            <a:r>
              <a:rPr lang="ru-RU" dirty="0" err="1"/>
              <a:t>жашоо</a:t>
            </a:r>
            <a:r>
              <a:rPr lang="ru-RU" dirty="0"/>
              <a:t> </a:t>
            </a:r>
            <a:r>
              <a:rPr lang="ru-RU" dirty="0" err="1"/>
              <a:t>деңгээли</a:t>
            </a:r>
            <a:r>
              <a:rPr lang="ru-RU" dirty="0"/>
              <a:t>     </a:t>
            </a:r>
            <a:r>
              <a:rPr lang="ru-RU" dirty="0" err="1"/>
              <a:t>Басылмалар</a:t>
            </a:r>
            <a:endParaRPr lang="ru-RU" dirty="0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C41A04D4-AFE5-41D3-AAE0-5DDCF042B98E}"/>
              </a:ext>
            </a:extLst>
          </p:cNvPr>
          <p:cNvSpPr/>
          <p:nvPr/>
        </p:nvSpPr>
        <p:spPr>
          <a:xfrm>
            <a:off x="1848051" y="5921944"/>
            <a:ext cx="115503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19F2538A-871F-4838-84F4-3D2037E95BFE}"/>
              </a:ext>
            </a:extLst>
          </p:cNvPr>
          <p:cNvSpPr/>
          <p:nvPr/>
        </p:nvSpPr>
        <p:spPr>
          <a:xfrm>
            <a:off x="5051659" y="5921944"/>
            <a:ext cx="115503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/>
          </a:p>
        </p:txBody>
      </p:sp>
      <p:pic>
        <p:nvPicPr>
          <p:cNvPr id="8" name="Picture 2" descr="Национальный статистический комитет Кыргызской Республики">
            <a:extLst>
              <a:ext uri="{FF2B5EF4-FFF2-40B4-BE49-F238E27FC236}">
                <a16:creationId xmlns:a16="http://schemas.microsoft.com/office/drawing/2014/main" id="{A4C5CF9A-C4BC-4CD0-A437-80F0DE8E6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6" y="75202"/>
            <a:ext cx="1022355" cy="10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C8FB4707-5EB8-4AB6-817D-3D5B638AA33D}"/>
              </a:ext>
            </a:extLst>
          </p:cNvPr>
          <p:cNvSpPr txBox="1">
            <a:spLocks/>
          </p:cNvSpPr>
          <p:nvPr/>
        </p:nvSpPr>
        <p:spPr>
          <a:xfrm>
            <a:off x="1135451" y="346509"/>
            <a:ext cx="9696723" cy="52381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РЕСПУБЛИКАСЫНЫН УЛУТТУК СТАТИСТИКА КОМИТЕТИ</a:t>
            </a:r>
          </a:p>
        </p:txBody>
      </p:sp>
    </p:spTree>
    <p:extLst>
      <p:ext uri="{BB962C8B-B14F-4D97-AF65-F5344CB8AC3E}">
        <p14:creationId xmlns:p14="http://schemas.microsoft.com/office/powerpoint/2010/main" val="29592327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</TotalTime>
  <Words>264</Words>
  <Application>Microsoft Office PowerPoint</Application>
  <PresentationFormat>Широкоэкранный</PresentationFormat>
  <Paragraphs>71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Kyrghyz Times</vt:lpstr>
      <vt:lpstr>Times New Roman</vt:lpstr>
      <vt:lpstr>Wingdings 3</vt:lpstr>
      <vt:lpstr>Тема Office</vt:lpstr>
      <vt:lpstr>Кыргыз Республикасынын 2020-жылдагы калктын кедейчилик деңгээли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Уровень бедности населения в Кыргызской Республике в 2020 году</dc:title>
  <dc:creator>Ырыскан Калымбетова</dc:creator>
  <cp:lastModifiedBy>Ырыскан Калымбетова</cp:lastModifiedBy>
  <cp:revision>48</cp:revision>
  <cp:lastPrinted>2021-07-12T15:29:50Z</cp:lastPrinted>
  <dcterms:created xsi:type="dcterms:W3CDTF">2021-06-18T13:13:38Z</dcterms:created>
  <dcterms:modified xsi:type="dcterms:W3CDTF">2021-07-13T08:11:35Z</dcterms:modified>
</cp:coreProperties>
</file>