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5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6.xml" ContentType="application/vnd.openxmlformats-officedocument.themeOverr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7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  <p:sldMasterId id="2147483983" r:id="rId2"/>
    <p:sldMasterId id="2147484571" r:id="rId3"/>
  </p:sldMasterIdLst>
  <p:notesMasterIdLst>
    <p:notesMasterId r:id="rId27"/>
  </p:notesMasterIdLst>
  <p:handoutMasterIdLst>
    <p:handoutMasterId r:id="rId28"/>
  </p:handoutMasterIdLst>
  <p:sldIdLst>
    <p:sldId id="333" r:id="rId4"/>
    <p:sldId id="305" r:id="rId5"/>
    <p:sldId id="304" r:id="rId6"/>
    <p:sldId id="306" r:id="rId7"/>
    <p:sldId id="330" r:id="rId8"/>
    <p:sldId id="342" r:id="rId9"/>
    <p:sldId id="336" r:id="rId10"/>
    <p:sldId id="308" r:id="rId11"/>
    <p:sldId id="327" r:id="rId12"/>
    <p:sldId id="338" r:id="rId13"/>
    <p:sldId id="341" r:id="rId14"/>
    <p:sldId id="311" r:id="rId15"/>
    <p:sldId id="332" r:id="rId16"/>
    <p:sldId id="339" r:id="rId17"/>
    <p:sldId id="340" r:id="rId18"/>
    <p:sldId id="345" r:id="rId19"/>
    <p:sldId id="334" r:id="rId20"/>
    <p:sldId id="324" r:id="rId21"/>
    <p:sldId id="326" r:id="rId22"/>
    <p:sldId id="325" r:id="rId23"/>
    <p:sldId id="343" r:id="rId24"/>
    <p:sldId id="264" r:id="rId25"/>
    <p:sldId id="314" r:id="rId26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8000"/>
    <a:srgbClr val="E9EBF5"/>
    <a:srgbClr val="D8D9DA"/>
    <a:srgbClr val="E6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4" autoAdjust="0"/>
    <p:restoredTop sz="82139" autoAdjust="0"/>
  </p:normalViewPr>
  <p:slideViewPr>
    <p:cSldViewPr showGuides="1">
      <p:cViewPr varScale="1">
        <p:scale>
          <a:sx n="95" d="100"/>
          <a:sy n="95" d="100"/>
        </p:scale>
        <p:origin x="181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102" y="-12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4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6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'личного доверия (3)'!$B$3</c:f>
              <c:strCache>
                <c:ptCount val="1"/>
                <c:pt idx="0">
                  <c:v>Индекс "Личное доверие гражданина к государству" за II полугодие 2018г.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'личного доверия (3)'!$A$4:$A$42</c:f>
              <c:strCache>
                <c:ptCount val="39"/>
                <c:pt idx="0">
                  <c:v>Государственная таможенная служба при ПКР </c:v>
                </c:pt>
                <c:pt idx="1">
                  <c:v>Госслужба исполнения наказаний при ПКР </c:v>
                </c:pt>
                <c:pt idx="2">
                  <c:v>Госинспекция по экологической и технической безопасности при ПКР</c:v>
                </c:pt>
                <c:pt idx="3">
                  <c:v>Госслужба по борьбе с экономическими преступлениями при ПКР (Финансовая полиция)</c:v>
                </c:pt>
                <c:pt idx="4">
                  <c:v>Госинспекция по ветеринарной и фитосанитарной безопасности при ПКР </c:v>
                </c:pt>
                <c:pt idx="5">
                  <c:v>Госслужба регулирования и надзора за финансовым рынком при ПКР</c:v>
                </c:pt>
                <c:pt idx="6">
                  <c:v>Министерство внутренних дел КР</c:v>
                </c:pt>
                <c:pt idx="7">
                  <c:v>Министерство экономики КР </c:v>
                </c:pt>
                <c:pt idx="8">
                  <c:v>Госагентство охраны окружающей среды и лесного хозяйства при ПКР</c:v>
                </c:pt>
                <c:pt idx="9">
                  <c:v>Министерство транспорта и дорог КР</c:v>
                </c:pt>
                <c:pt idx="10">
                  <c:v>Фонд по управлению государственным имуществом при ПКР </c:v>
                </c:pt>
                <c:pt idx="11">
                  <c:v>Министерство финансов КР </c:v>
                </c:pt>
                <c:pt idx="12">
                  <c:v>Госслужба миграции при ПКР</c:v>
                </c:pt>
                <c:pt idx="13">
                  <c:v>Государственная налоговая служба при ПКР </c:v>
                </c:pt>
                <c:pt idx="14">
                  <c:v>Госагентство архитектуры, строительства и жилищно-коммунального хозяйства при ПКР </c:v>
                </c:pt>
                <c:pt idx="15">
                  <c:v>Министерство труда и социального развития КР</c:v>
                </c:pt>
                <c:pt idx="16">
                  <c:v>Фонд государственных материальных резервов при ПКР </c:v>
                </c:pt>
                <c:pt idx="17">
                  <c:v>Министерство здравоохранения КР</c:v>
                </c:pt>
                <c:pt idx="18">
                  <c:v>Госкомитет промышленности, энергетики и недропользования КР</c:v>
                </c:pt>
                <c:pt idx="19">
                  <c:v>Госагентство антимонопольного регулирования при ПКР</c:v>
                </c:pt>
                <c:pt idx="20">
                  <c:v>Кыргызская Республика</c:v>
                </c:pt>
                <c:pt idx="21">
                  <c:v>Госагентство по регулированию топливно-энергетического комплекса при ПКР</c:v>
                </c:pt>
                <c:pt idx="22">
                  <c:v>Фонд обязательного медицинского страхования при ПКР</c:v>
                </c:pt>
                <c:pt idx="23">
                  <c:v>Министерство юстиции КР </c:v>
                </c:pt>
                <c:pt idx="24">
                  <c:v>Министерство сельского хозяйства, пищевой промышленности и мелиорации КР </c:v>
                </c:pt>
                <c:pt idx="25">
                  <c:v>Министерство иностранных дел КР</c:v>
                </c:pt>
                <c:pt idx="26">
                  <c:v>Госагентство по делам местного самоуправления и межэтнических отношений при ПКР </c:v>
                </c:pt>
                <c:pt idx="27">
                  <c:v>Высшая аттестационная комиссия КР</c:v>
                </c:pt>
                <c:pt idx="28">
                  <c:v>Социальный фонд КР</c:v>
                </c:pt>
                <c:pt idx="29">
                  <c:v>Госслужба интеллектуальной собственности и инноваций при ПКР</c:v>
                </c:pt>
                <c:pt idx="30">
                  <c:v>Министерство образования и науки КР</c:v>
                </c:pt>
                <c:pt idx="31">
                  <c:v>Государственная регистрационная служба при ПКР</c:v>
                </c:pt>
                <c:pt idx="32">
                  <c:v>Орган местного самоуправления КР - мэрии городов Бишкек, Ош</c:v>
                </c:pt>
                <c:pt idx="33">
                  <c:v>Аппарат полномочных представителей Правительства КР в областях</c:v>
                </c:pt>
                <c:pt idx="34">
                  <c:v>Министерство культуры, туризма и информации  КР</c:v>
                </c:pt>
                <c:pt idx="35">
                  <c:v>Министерство чрезвычайных ситуаций КР</c:v>
                </c:pt>
                <c:pt idx="36">
                  <c:v>Госкомитет информационных технологий и связи КР</c:v>
                </c:pt>
                <c:pt idx="37">
                  <c:v>Местная государственная администрация</c:v>
                </c:pt>
                <c:pt idx="38">
                  <c:v>Госагентство молодежи, физической культуры и спорта при ПКР</c:v>
                </c:pt>
              </c:strCache>
            </c:strRef>
          </c:cat>
          <c:val>
            <c:numRef>
              <c:f>'личного доверия (3)'!$B$4:$B$42</c:f>
              <c:numCache>
                <c:formatCode>0.0</c:formatCode>
                <c:ptCount val="39"/>
                <c:pt idx="0">
                  <c:v>21.806373330269555</c:v>
                </c:pt>
                <c:pt idx="1">
                  <c:v>24.631167789208554</c:v>
                </c:pt>
                <c:pt idx="2">
                  <c:v>26.129552540956446</c:v>
                </c:pt>
                <c:pt idx="3">
                  <c:v>27.075215723378346</c:v>
                </c:pt>
                <c:pt idx="4">
                  <c:v>27.223568990208218</c:v>
                </c:pt>
                <c:pt idx="5">
                  <c:v>27.408326239795333</c:v>
                </c:pt>
                <c:pt idx="6">
                  <c:v>29.318092963587546</c:v>
                </c:pt>
                <c:pt idx="7">
                  <c:v>29.952212976386086</c:v>
                </c:pt>
                <c:pt idx="8">
                  <c:v>30.370915104549827</c:v>
                </c:pt>
                <c:pt idx="9">
                  <c:v>30.852514222949853</c:v>
                </c:pt>
                <c:pt idx="10">
                  <c:v>31.147079247120693</c:v>
                </c:pt>
                <c:pt idx="11">
                  <c:v>31.472045212388636</c:v>
                </c:pt>
                <c:pt idx="12">
                  <c:v>31.99934005388144</c:v>
                </c:pt>
                <c:pt idx="13">
                  <c:v>32.208963442063293</c:v>
                </c:pt>
                <c:pt idx="14">
                  <c:v>32.314313987662992</c:v>
                </c:pt>
                <c:pt idx="15">
                  <c:v>32.640928820816221</c:v>
                </c:pt>
                <c:pt idx="16">
                  <c:v>32.694890835951441</c:v>
                </c:pt>
                <c:pt idx="17">
                  <c:v>33.798503475425264</c:v>
                </c:pt>
                <c:pt idx="18">
                  <c:v>34.32779599711526</c:v>
                </c:pt>
                <c:pt idx="19">
                  <c:v>35.870985613458089</c:v>
                </c:pt>
                <c:pt idx="20">
                  <c:v>36.027987832143232</c:v>
                </c:pt>
                <c:pt idx="21">
                  <c:v>36.252625302354296</c:v>
                </c:pt>
                <c:pt idx="22">
                  <c:v>37.523800154162409</c:v>
                </c:pt>
                <c:pt idx="23">
                  <c:v>37.64896015818897</c:v>
                </c:pt>
                <c:pt idx="24">
                  <c:v>37.77527788416122</c:v>
                </c:pt>
                <c:pt idx="25">
                  <c:v>39.148910402216373</c:v>
                </c:pt>
                <c:pt idx="26">
                  <c:v>40.569815297360137</c:v>
                </c:pt>
                <c:pt idx="27">
                  <c:v>41.416160204576066</c:v>
                </c:pt>
                <c:pt idx="28">
                  <c:v>41.461833902683964</c:v>
                </c:pt>
                <c:pt idx="29">
                  <c:v>41.654082257079303</c:v>
                </c:pt>
                <c:pt idx="30">
                  <c:v>42.373415616366138</c:v>
                </c:pt>
                <c:pt idx="31">
                  <c:v>42.723252404407248</c:v>
                </c:pt>
                <c:pt idx="32">
                  <c:v>44.37604705423194</c:v>
                </c:pt>
                <c:pt idx="33">
                  <c:v>45.285066607303811</c:v>
                </c:pt>
                <c:pt idx="34">
                  <c:v>47.403407915805055</c:v>
                </c:pt>
                <c:pt idx="35">
                  <c:v>50.167236982153028</c:v>
                </c:pt>
                <c:pt idx="36">
                  <c:v>50.708876924236868</c:v>
                </c:pt>
                <c:pt idx="37">
                  <c:v>51.596998671875092</c:v>
                </c:pt>
                <c:pt idx="38">
                  <c:v>51.809563165628433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0352408"/>
        <c:axId val="450348096"/>
      </c:barChart>
      <c:catAx>
        <c:axId val="450352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450348096"/>
        <c:crosses val="autoZero"/>
        <c:auto val="1"/>
        <c:lblAlgn val="ctr"/>
        <c:lblOffset val="100"/>
        <c:noMultiLvlLbl val="0"/>
      </c:catAx>
      <c:valAx>
        <c:axId val="45034809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450352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Индекс"Оценка деятельности государственных органов исполнительной власти и органов местного самоуправления"  за </a:t>
            </a:r>
            <a:r>
              <a:rPr lang="en-US"/>
              <a:t>II </a:t>
            </a:r>
            <a:r>
              <a:rPr lang="ru-RU"/>
              <a:t>полугодие 2018г.</a:t>
            </a:r>
          </a:p>
        </c:rich>
      </c:tx>
      <c:layout>
        <c:manualLayout>
          <c:xMode val="edge"/>
          <c:yMode val="edge"/>
          <c:x val="0.15483664324120364"/>
          <c:y val="1.4814826912077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5687671902264143"/>
          <c:y val="9.2138340674692565E-2"/>
          <c:w val="0.57310251420227076"/>
          <c:h val="0.886806591798975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'качество работы (3)'!$B$3</c:f>
              <c:strCache>
                <c:ptCount val="1"/>
                <c:pt idx="0">
                  <c:v>Индекс"Оценка деятельности государственных органов исполнительной власти и органов местного самоуправления" 
 за II полугодие 2018г.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'качество работы (3)'!$A$4:$A$42</c:f>
              <c:strCache>
                <c:ptCount val="39"/>
                <c:pt idx="0">
                  <c:v>Государственная таможенная служба при ПКР </c:v>
                </c:pt>
                <c:pt idx="1">
                  <c:v>Госслужба исполнения наказаний при ПКР </c:v>
                </c:pt>
                <c:pt idx="2">
                  <c:v>Госинспекция по экологической и технической безопасности при ПКР</c:v>
                </c:pt>
                <c:pt idx="3">
                  <c:v>Госинспекция по ветеринарной и фитосанитарной безопасности при ПКР </c:v>
                </c:pt>
                <c:pt idx="4">
                  <c:v>Министерство экономики КР </c:v>
                </c:pt>
                <c:pt idx="5">
                  <c:v>Госагентство охраны окружающей среды и лесного хозяйства при ПКР</c:v>
                </c:pt>
                <c:pt idx="6">
                  <c:v>Госслужба по борьбе с экономическими преступлениями при ПКР (Финансовая полиция)</c:v>
                </c:pt>
                <c:pt idx="7">
                  <c:v>Госслужба регулирования и надзора за финансовым рынком при ПКР</c:v>
                </c:pt>
                <c:pt idx="8">
                  <c:v>Министерство внутренних дел КР</c:v>
                </c:pt>
                <c:pt idx="9">
                  <c:v>Министерство транспорта и дорог КР</c:v>
                </c:pt>
                <c:pt idx="10">
                  <c:v>Министерство здравоохранения КР</c:v>
                </c:pt>
                <c:pt idx="11">
                  <c:v>Министерство труда и социального развития КР</c:v>
                </c:pt>
                <c:pt idx="12">
                  <c:v>Фонд по управлению государственным имуществом при ПКР </c:v>
                </c:pt>
                <c:pt idx="13">
                  <c:v>Министерство финансов КР </c:v>
                </c:pt>
                <c:pt idx="14">
                  <c:v>Госагентство архитектуры, строительства и жилищно-коммунального хозяйства при ПКР </c:v>
                </c:pt>
                <c:pt idx="15">
                  <c:v>Госслужба миграции при ПКР</c:v>
                </c:pt>
                <c:pt idx="16">
                  <c:v>Фонд государственных материальных резервов при ПКР </c:v>
                </c:pt>
                <c:pt idx="17">
                  <c:v>Государственная налоговая служба при ПКР </c:v>
                </c:pt>
                <c:pt idx="18">
                  <c:v>Госкомитет промышленности, энергетики и недропользования КР</c:v>
                </c:pt>
                <c:pt idx="19">
                  <c:v>Министерство сельского хозяйства, пищевой промышленности и мелиорации КР </c:v>
                </c:pt>
                <c:pt idx="20">
                  <c:v>Кыргызская Республика</c:v>
                </c:pt>
                <c:pt idx="21">
                  <c:v>Госагентство по регулированию топливно-энергетического комплекса при ПКР</c:v>
                </c:pt>
                <c:pt idx="22">
                  <c:v>Министерство юстиции КР </c:v>
                </c:pt>
                <c:pt idx="23">
                  <c:v>Госагентство антимонопольного регулирования при ПКР</c:v>
                </c:pt>
                <c:pt idx="24">
                  <c:v>Фонд обязательного медицинского страхования при ПКР</c:v>
                </c:pt>
                <c:pt idx="25">
                  <c:v>Министерство иностранных дел КР</c:v>
                </c:pt>
                <c:pt idx="26">
                  <c:v>Министерство образования и науки КР</c:v>
                </c:pt>
                <c:pt idx="27">
                  <c:v>Социальный фонд КР</c:v>
                </c:pt>
                <c:pt idx="28">
                  <c:v>Высшая аттестационная комиссия КР</c:v>
                </c:pt>
                <c:pt idx="29">
                  <c:v>Госслужба интеллектуальной собственности и инноваций при ПКР</c:v>
                </c:pt>
                <c:pt idx="30">
                  <c:v>Государственная регистрационная служба при ПКР</c:v>
                </c:pt>
                <c:pt idx="31">
                  <c:v>Госагентство по делам местного самоуправления и межэтнических отношений при ПКР </c:v>
                </c:pt>
                <c:pt idx="32">
                  <c:v>Орган местного самоуправления КР - мэрии городов Бишкек, Ош</c:v>
                </c:pt>
                <c:pt idx="33">
                  <c:v>Аппарат полномочных представителей Правительства КР в областях</c:v>
                </c:pt>
                <c:pt idx="34">
                  <c:v>Министерство культуры, туризма и информации  КР</c:v>
                </c:pt>
                <c:pt idx="35">
                  <c:v>Министерство чрезвычайных ситуаций КР</c:v>
                </c:pt>
                <c:pt idx="36">
                  <c:v>Госагентство молодежи, физической культуры и спорта при ПКР</c:v>
                </c:pt>
                <c:pt idx="37">
                  <c:v>Местная государственная администрация</c:v>
                </c:pt>
                <c:pt idx="38">
                  <c:v>Госкомитет информационных технологий и связи КР</c:v>
                </c:pt>
              </c:strCache>
            </c:strRef>
          </c:cat>
          <c:val>
            <c:numRef>
              <c:f>'качество работы (3)'!$B$4:$B$42</c:f>
              <c:numCache>
                <c:formatCode>0.0</c:formatCode>
                <c:ptCount val="39"/>
                <c:pt idx="0">
                  <c:v>13.531276875157451</c:v>
                </c:pt>
                <c:pt idx="1">
                  <c:v>14.99096667735494</c:v>
                </c:pt>
                <c:pt idx="2">
                  <c:v>15.826636459727347</c:v>
                </c:pt>
                <c:pt idx="3">
                  <c:v>16.505032480615228</c:v>
                </c:pt>
                <c:pt idx="4">
                  <c:v>17.670512784985011</c:v>
                </c:pt>
                <c:pt idx="5">
                  <c:v>18.020245034495023</c:v>
                </c:pt>
                <c:pt idx="6">
                  <c:v>18.306244800307219</c:v>
                </c:pt>
                <c:pt idx="7">
                  <c:v>18.990460762326261</c:v>
                </c:pt>
                <c:pt idx="8">
                  <c:v>19.568763397998552</c:v>
                </c:pt>
                <c:pt idx="9">
                  <c:v>20.395365089642777</c:v>
                </c:pt>
                <c:pt idx="10">
                  <c:v>21.041520134247786</c:v>
                </c:pt>
                <c:pt idx="11">
                  <c:v>21.606783533940654</c:v>
                </c:pt>
                <c:pt idx="12">
                  <c:v>22.325369422341861</c:v>
                </c:pt>
                <c:pt idx="13">
                  <c:v>22.479791676629716</c:v>
                </c:pt>
                <c:pt idx="14">
                  <c:v>23.222108082151312</c:v>
                </c:pt>
                <c:pt idx="15">
                  <c:v>23.345149319977594</c:v>
                </c:pt>
                <c:pt idx="16">
                  <c:v>25.216448656407323</c:v>
                </c:pt>
                <c:pt idx="17">
                  <c:v>26.113567256185796</c:v>
                </c:pt>
                <c:pt idx="18">
                  <c:v>26.252117317043922</c:v>
                </c:pt>
                <c:pt idx="19">
                  <c:v>27.065497054391709</c:v>
                </c:pt>
                <c:pt idx="20">
                  <c:v>27.299498699531991</c:v>
                </c:pt>
                <c:pt idx="21">
                  <c:v>27.556087113661828</c:v>
                </c:pt>
                <c:pt idx="22">
                  <c:v>27.665804058005047</c:v>
                </c:pt>
                <c:pt idx="23">
                  <c:v>28.635132323791524</c:v>
                </c:pt>
                <c:pt idx="24">
                  <c:v>28.744278692480652</c:v>
                </c:pt>
                <c:pt idx="25">
                  <c:v>30.560006975910497</c:v>
                </c:pt>
                <c:pt idx="26">
                  <c:v>31.868298027517966</c:v>
                </c:pt>
                <c:pt idx="27">
                  <c:v>32.172417029013459</c:v>
                </c:pt>
                <c:pt idx="28">
                  <c:v>32.483924272138182</c:v>
                </c:pt>
                <c:pt idx="29">
                  <c:v>33.578420927701899</c:v>
                </c:pt>
                <c:pt idx="30">
                  <c:v>35.603214698243377</c:v>
                </c:pt>
                <c:pt idx="31">
                  <c:v>35.830538237140217</c:v>
                </c:pt>
                <c:pt idx="32">
                  <c:v>37.973070222043212</c:v>
                </c:pt>
                <c:pt idx="33">
                  <c:v>38.904531828507437</c:v>
                </c:pt>
                <c:pt idx="34">
                  <c:v>39.592691600690898</c:v>
                </c:pt>
                <c:pt idx="35">
                  <c:v>44.410798336038262</c:v>
                </c:pt>
                <c:pt idx="36">
                  <c:v>44.726699743354516</c:v>
                </c:pt>
                <c:pt idx="37">
                  <c:v>45.349998807212657</c:v>
                </c:pt>
                <c:pt idx="38">
                  <c:v>46.521450710197918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0349272"/>
        <c:axId val="450350056"/>
      </c:barChart>
      <c:catAx>
        <c:axId val="450349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450350056"/>
        <c:crosses val="autoZero"/>
        <c:auto val="1"/>
        <c:lblAlgn val="ctr"/>
        <c:lblOffset val="100"/>
        <c:noMultiLvlLbl val="0"/>
      </c:catAx>
      <c:valAx>
        <c:axId val="45035005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450349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Лист1!$B$7:$B$8</c:f>
              <c:strCache>
                <c:ptCount val="2"/>
                <c:pt idx="0">
                  <c:v>ИДН, 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Лист1!$A$9:$A$24</c:f>
              <c:strCache>
                <c:ptCount val="16"/>
                <c:pt idx="0">
                  <c:v>I кв. 2012</c:v>
                </c:pt>
                <c:pt idx="1">
                  <c:v>IV кв. 2012</c:v>
                </c:pt>
                <c:pt idx="2">
                  <c:v>I кв. 2013</c:v>
                </c:pt>
                <c:pt idx="3">
                  <c:v>II кв. 2013</c:v>
                </c:pt>
                <c:pt idx="4">
                  <c:v>IV кв. 2013</c:v>
                </c:pt>
                <c:pt idx="5">
                  <c:v>I кв. 2014</c:v>
                </c:pt>
                <c:pt idx="6">
                  <c:v>II кв. 2014</c:v>
                </c:pt>
                <c:pt idx="7">
                  <c:v>IV кв. 2014</c:v>
                </c:pt>
                <c:pt idx="8">
                  <c:v>I полугодие 2015</c:v>
                </c:pt>
                <c:pt idx="9">
                  <c:v>II полугодие 2015</c:v>
                </c:pt>
                <c:pt idx="10">
                  <c:v>I полугодие 2016</c:v>
                </c:pt>
                <c:pt idx="11">
                  <c:v>II полугодие 2016</c:v>
                </c:pt>
                <c:pt idx="12">
                  <c:v>I полугодие 2017</c:v>
                </c:pt>
                <c:pt idx="13">
                  <c:v>II полугодие 2017</c:v>
                </c:pt>
                <c:pt idx="14">
                  <c:v>I полугодие 2018</c:v>
                </c:pt>
                <c:pt idx="15">
                  <c:v>II полугодие 2018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1.765629470480812</c:v>
                </c:pt>
                <c:pt idx="1">
                  <c:v>-5.4870500495582419</c:v>
                </c:pt>
                <c:pt idx="2">
                  <c:v>-2.1308727320178384</c:v>
                </c:pt>
                <c:pt idx="3">
                  <c:v>-3.5452164933244577</c:v>
                </c:pt>
                <c:pt idx="4">
                  <c:v>2.9287319198994872</c:v>
                </c:pt>
                <c:pt idx="5">
                  <c:v>3.4592694013497387</c:v>
                </c:pt>
                <c:pt idx="6">
                  <c:v>5.9871860653078226</c:v>
                </c:pt>
                <c:pt idx="7">
                  <c:v>14.718863824699261</c:v>
                </c:pt>
                <c:pt idx="8">
                  <c:v>18.473908513853331</c:v>
                </c:pt>
                <c:pt idx="9">
                  <c:v>21.969730979277024</c:v>
                </c:pt>
                <c:pt idx="10">
                  <c:v>19.490196727590963</c:v>
                </c:pt>
                <c:pt idx="11">
                  <c:v>27.774781578191817</c:v>
                </c:pt>
                <c:pt idx="12">
                  <c:v>26.564475594606943</c:v>
                </c:pt>
                <c:pt idx="13">
                  <c:v>30.665680722961703</c:v>
                </c:pt>
                <c:pt idx="14">
                  <c:v>27.422323982016714</c:v>
                </c:pt>
                <c:pt idx="15">
                  <c:v>25.242841316718692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864120"/>
        <c:axId val="449863728"/>
      </c:barChart>
      <c:catAx>
        <c:axId val="44986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9863728"/>
        <c:crosses val="autoZero"/>
        <c:auto val="1"/>
        <c:lblAlgn val="ctr"/>
        <c:lblOffset val="100"/>
        <c:noMultiLvlLbl val="0"/>
      </c:catAx>
      <c:valAx>
        <c:axId val="449863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449864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CD576-85E3-4ADE-BDFA-C0E9E41798AE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6AF134-A539-4062-BCA1-65FB81657B89}">
      <dgm:prSet phldrT="[Текст]" custT="1"/>
      <dgm:spPr>
        <a:xfrm>
          <a:off x="2992687" y="1292600"/>
          <a:ext cx="2258448" cy="1842161"/>
        </a:xfrm>
      </dgm:spPr>
      <dgm:t>
        <a:bodyPr/>
        <a:lstStyle/>
        <a:p>
          <a:r>
            <a:rPr lang="ru-RU" sz="2400" b="1" dirty="0" smtClean="0">
              <a:latin typeface="Calibri"/>
              <a:ea typeface="+mn-ea"/>
              <a:cs typeface="+mn-cs"/>
            </a:rPr>
            <a:t>Интегральный показатель оценки</a:t>
          </a:r>
          <a:endParaRPr lang="ru-RU" sz="2400" b="1" dirty="0">
            <a:latin typeface="Calibri"/>
            <a:ea typeface="+mn-ea"/>
            <a:cs typeface="+mn-cs"/>
          </a:endParaRPr>
        </a:p>
      </dgm:t>
    </dgm:pt>
    <dgm:pt modelId="{6737E73A-CB9D-41E1-AF67-80C3FCD371FC}" type="parTrans" cxnId="{7483A8FA-96F6-474B-AB88-CF50C49E3832}">
      <dgm:prSet/>
      <dgm:spPr/>
      <dgm:t>
        <a:bodyPr/>
        <a:lstStyle/>
        <a:p>
          <a:endParaRPr lang="ru-RU"/>
        </a:p>
      </dgm:t>
    </dgm:pt>
    <dgm:pt modelId="{EC8035CA-CF41-4D1B-9E09-E9231815C895}" type="sibTrans" cxnId="{7483A8FA-96F6-474B-AB88-CF50C49E3832}">
      <dgm:prSet/>
      <dgm:spPr/>
      <dgm:t>
        <a:bodyPr/>
        <a:lstStyle/>
        <a:p>
          <a:endParaRPr lang="ru-RU"/>
        </a:p>
      </dgm:t>
    </dgm:pt>
    <dgm:pt modelId="{70E2C289-5275-4D13-B4A8-75225E0809D7}">
      <dgm:prSet phldrT="[Текст]" custT="1"/>
      <dgm:spPr>
        <a:xfrm>
          <a:off x="2821773" y="7781"/>
          <a:ext cx="2600275" cy="1114100"/>
        </a:xfrm>
      </dgm:spPr>
      <dgm:t>
        <a:bodyPr/>
        <a:lstStyle/>
        <a:p>
          <a:r>
            <a:rPr lang="ru-RU" sz="1900" b="1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Степень достижения результатов, установленных в Плане действий Правительства</a:t>
          </a:r>
          <a:endParaRPr lang="ru-RU" sz="1900" b="1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331A7FAF-23F3-4534-AC99-9D1E5A9C4E83}" type="parTrans" cxnId="{F32F183B-FBE9-4B38-B0B8-A022E5019EDD}">
      <dgm:prSet/>
      <dgm:spPr/>
      <dgm:t>
        <a:bodyPr/>
        <a:lstStyle/>
        <a:p>
          <a:endParaRPr lang="ru-RU"/>
        </a:p>
      </dgm:t>
    </dgm:pt>
    <dgm:pt modelId="{5AFDDD97-1BDF-4773-ACF1-100295CCB2C3}" type="sibTrans" cxnId="{F32F183B-FBE9-4B38-B0B8-A022E5019EDD}">
      <dgm:prSet/>
      <dgm:spPr>
        <a:xfrm>
          <a:off x="3082868" y="392547"/>
          <a:ext cx="3376076" cy="3376076"/>
        </a:xfrm>
      </dgm:spPr>
      <dgm:t>
        <a:bodyPr/>
        <a:lstStyle/>
        <a:p>
          <a:endParaRPr lang="ru-RU"/>
        </a:p>
      </dgm:t>
    </dgm:pt>
    <dgm:pt modelId="{389EE7AF-205E-4AED-AC34-2DA6B14D4547}">
      <dgm:prSet phldrT="[Текст]" custT="1"/>
      <dgm:spPr>
        <a:xfrm>
          <a:off x="5358697" y="1653479"/>
          <a:ext cx="2114194" cy="1082640"/>
        </a:xfrm>
      </dgm:spPr>
      <dgm:t>
        <a:bodyPr/>
        <a:lstStyle/>
        <a:p>
          <a:r>
            <a:rPr lang="ru-RU" sz="2000" b="1" dirty="0" smtClean="0">
              <a:latin typeface="Calibri"/>
              <a:ea typeface="+mn-ea"/>
              <a:cs typeface="+mn-cs"/>
            </a:rPr>
            <a:t>Степень достижения результатов, установленных в личном плане руководителя</a:t>
          </a:r>
          <a:endParaRPr lang="ru-RU" sz="2000" b="1" dirty="0">
            <a:latin typeface="Calibri"/>
            <a:ea typeface="+mn-ea"/>
            <a:cs typeface="+mn-cs"/>
          </a:endParaRPr>
        </a:p>
      </dgm:t>
    </dgm:pt>
    <dgm:pt modelId="{8875E416-5C0F-4564-A7E3-BD40F257F4B8}" type="parTrans" cxnId="{595EF4D9-E8DB-4D54-B8AA-5E67963ACFE1}">
      <dgm:prSet/>
      <dgm:spPr/>
      <dgm:t>
        <a:bodyPr/>
        <a:lstStyle/>
        <a:p>
          <a:endParaRPr lang="ru-RU"/>
        </a:p>
      </dgm:t>
    </dgm:pt>
    <dgm:pt modelId="{CA90D62D-B4E4-4929-B7B8-9FFA38EA2F08}" type="sibTrans" cxnId="{595EF4D9-E8DB-4D54-B8AA-5E67963ACFE1}">
      <dgm:prSet/>
      <dgm:spPr>
        <a:xfrm>
          <a:off x="3081858" y="605366"/>
          <a:ext cx="3376076" cy="3376076"/>
        </a:xfrm>
      </dgm:spPr>
      <dgm:t>
        <a:bodyPr/>
        <a:lstStyle/>
        <a:p>
          <a:endParaRPr lang="ru-RU"/>
        </a:p>
      </dgm:t>
    </dgm:pt>
    <dgm:pt modelId="{49E0BCE5-37F4-453D-B109-4B642D9DED7D}">
      <dgm:prSet phldrT="[Текст]" custT="1"/>
      <dgm:spPr>
        <a:xfrm>
          <a:off x="2858303" y="3305563"/>
          <a:ext cx="2600275" cy="1038248"/>
        </a:xfrm>
      </dgm:spPr>
      <dgm:t>
        <a:bodyPr/>
        <a:lstStyle/>
        <a:p>
          <a:r>
            <a:rPr lang="ru-RU" sz="2000" b="1" dirty="0" smtClean="0">
              <a:latin typeface="Calibri"/>
              <a:ea typeface="+mn-ea"/>
              <a:cs typeface="+mn-cs"/>
            </a:rPr>
            <a:t>Уровень исполнительской дисциплины</a:t>
          </a:r>
          <a:endParaRPr lang="ru-RU" sz="2000" b="1" dirty="0">
            <a:latin typeface="Calibri"/>
            <a:ea typeface="+mn-ea"/>
            <a:cs typeface="+mn-cs"/>
          </a:endParaRPr>
        </a:p>
      </dgm:t>
    </dgm:pt>
    <dgm:pt modelId="{B95AF304-AF40-4E18-90F3-3ADE3998D0FA}" type="parTrans" cxnId="{C0F88E2A-6372-401C-A7FF-6949E0724099}">
      <dgm:prSet/>
      <dgm:spPr/>
      <dgm:t>
        <a:bodyPr/>
        <a:lstStyle/>
        <a:p>
          <a:endParaRPr lang="ru-RU"/>
        </a:p>
      </dgm:t>
    </dgm:pt>
    <dgm:pt modelId="{1729A654-6A0D-4516-89E8-18B5351BA979}" type="sibTrans" cxnId="{C0F88E2A-6372-401C-A7FF-6949E0724099}">
      <dgm:prSet/>
      <dgm:spPr>
        <a:xfrm>
          <a:off x="1713068" y="672017"/>
          <a:ext cx="3376076" cy="3376076"/>
        </a:xfrm>
      </dgm:spPr>
      <dgm:t>
        <a:bodyPr/>
        <a:lstStyle/>
        <a:p>
          <a:endParaRPr lang="ru-RU"/>
        </a:p>
      </dgm:t>
    </dgm:pt>
    <dgm:pt modelId="{C2F0E844-ED30-456D-8977-27AED0E03EF0}">
      <dgm:prSet phldrT="[Текст]" custT="1"/>
      <dgm:spPr>
        <a:xfrm>
          <a:off x="693524" y="1596517"/>
          <a:ext cx="2142639" cy="1120392"/>
        </a:xfrm>
      </dgm:spPr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доверия населения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gm:t>
    </dgm:pt>
    <dgm:pt modelId="{6EAF2459-401F-4511-9893-424CA36DB893}" type="parTrans" cxnId="{B7C9AECF-C511-412F-9331-40AAA2250633}">
      <dgm:prSet/>
      <dgm:spPr/>
      <dgm:t>
        <a:bodyPr/>
        <a:lstStyle/>
        <a:p>
          <a:endParaRPr lang="ru-RU"/>
        </a:p>
      </dgm:t>
    </dgm:pt>
    <dgm:pt modelId="{2FD8E957-2619-49A8-A81C-43995BB932A6}" type="sibTrans" cxnId="{B7C9AECF-C511-412F-9331-40AAA2250633}">
      <dgm:prSet/>
      <dgm:spPr>
        <a:xfrm>
          <a:off x="1722342" y="364217"/>
          <a:ext cx="3376076" cy="3376076"/>
        </a:xfrm>
      </dgm:spPr>
      <dgm:t>
        <a:bodyPr/>
        <a:lstStyle/>
        <a:p>
          <a:endParaRPr lang="ru-RU"/>
        </a:p>
      </dgm:t>
    </dgm:pt>
    <dgm:pt modelId="{47C3246D-BEBC-4A1E-A203-BA57119FF0E0}" type="pres">
      <dgm:prSet presAssocID="{7ABCD576-85E3-4ADE-BDFA-C0E9E41798A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8A5CB-5214-4CBD-8CC2-44C88C1794D4}" type="pres">
      <dgm:prSet presAssocID="{3C6AF134-A539-4062-BCA1-65FB81657B89}" presName="centerShape" presStyleLbl="node0" presStyleIdx="0" presStyleCnt="1" custScaleX="153631" custScaleY="96139" custLinFactNeighborX="1260" custLinFactNeighborY="-3835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B3738F39-EBB1-49F0-ADE1-F3C0EF0C319F}" type="pres">
      <dgm:prSet presAssocID="{70E2C289-5275-4D13-B4A8-75225E0809D7}" presName="node" presStyleLbl="node1" presStyleIdx="0" presStyleCnt="4" custScaleX="329544" custScaleY="10234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DF704314-0F6D-496D-90C9-931659273B19}" type="pres">
      <dgm:prSet presAssocID="{70E2C289-5275-4D13-B4A8-75225E0809D7}" presName="dummy" presStyleCnt="0"/>
      <dgm:spPr/>
      <dgm:t>
        <a:bodyPr/>
        <a:lstStyle/>
        <a:p>
          <a:endParaRPr lang="ru-RU"/>
        </a:p>
      </dgm:t>
    </dgm:pt>
    <dgm:pt modelId="{611B9083-C231-415C-8255-EC0B95D49827}" type="pres">
      <dgm:prSet presAssocID="{5AFDDD97-1BDF-4773-ACF1-100295CCB2C3}" presName="sibTrans" presStyleLbl="sibTrans2D1" presStyleIdx="0" presStyleCnt="4"/>
      <dgm:spPr>
        <a:prstGeom prst="blockArc">
          <a:avLst>
            <a:gd name="adj1" fmla="val 14809261"/>
            <a:gd name="adj2" fmla="val 238320"/>
            <a:gd name="adj3" fmla="val 4643"/>
          </a:avLst>
        </a:prstGeom>
      </dgm:spPr>
      <dgm:t>
        <a:bodyPr/>
        <a:lstStyle/>
        <a:p>
          <a:endParaRPr lang="ru-RU"/>
        </a:p>
      </dgm:t>
    </dgm:pt>
    <dgm:pt modelId="{A7C352FC-7B9D-40B0-81B3-449072421DD1}" type="pres">
      <dgm:prSet presAssocID="{389EE7AF-205E-4AED-AC34-2DA6B14D4547}" presName="node" presStyleLbl="node1" presStyleIdx="1" presStyleCnt="4" custScaleX="237588" custScaleY="133796" custRadScaleRad="150381" custRadScaleInc="-181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827211FD-6453-45A2-AB3D-633B66CE722F}" type="pres">
      <dgm:prSet presAssocID="{389EE7AF-205E-4AED-AC34-2DA6B14D4547}" presName="dummy" presStyleCnt="0"/>
      <dgm:spPr/>
      <dgm:t>
        <a:bodyPr/>
        <a:lstStyle/>
        <a:p>
          <a:endParaRPr lang="ru-RU"/>
        </a:p>
      </dgm:t>
    </dgm:pt>
    <dgm:pt modelId="{08E72BBE-FEF7-403B-8BBE-4EE332E699CC}" type="pres">
      <dgm:prSet presAssocID="{CA90D62D-B4E4-4929-B7B8-9FFA38EA2F08}" presName="sibTrans" presStyleLbl="sibTrans2D1" presStyleIdx="1" presStyleCnt="4"/>
      <dgm:spPr>
        <a:prstGeom prst="blockArc">
          <a:avLst>
            <a:gd name="adj1" fmla="val 21394292"/>
            <a:gd name="adj2" fmla="val 6706036"/>
            <a:gd name="adj3" fmla="val 4643"/>
          </a:avLst>
        </a:prstGeom>
      </dgm:spPr>
      <dgm:t>
        <a:bodyPr/>
        <a:lstStyle/>
        <a:p>
          <a:endParaRPr lang="ru-RU"/>
        </a:p>
      </dgm:t>
    </dgm:pt>
    <dgm:pt modelId="{D2D2ED8D-5EE0-414E-9BEC-26578E0034C6}" type="pres">
      <dgm:prSet presAssocID="{49E0BCE5-37F4-453D-B109-4B642D9DED7D}" presName="node" presStyleLbl="node1" presStyleIdx="2" presStyleCnt="4" custScaleX="272119" custScaleY="95377" custRadScaleRad="97730" custRadScaleInc="-433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5780F655-4612-4499-9ED2-009856DA9B11}" type="pres">
      <dgm:prSet presAssocID="{49E0BCE5-37F4-453D-B109-4B642D9DED7D}" presName="dummy" presStyleCnt="0"/>
      <dgm:spPr/>
      <dgm:t>
        <a:bodyPr/>
        <a:lstStyle/>
        <a:p>
          <a:endParaRPr lang="ru-RU"/>
        </a:p>
      </dgm:t>
    </dgm:pt>
    <dgm:pt modelId="{34C24CAE-A688-4505-BF89-0D08983EC18C}" type="pres">
      <dgm:prSet presAssocID="{1729A654-6A0D-4516-89E8-18B5351BA979}" presName="sibTrans" presStyleLbl="sibTrans2D1" presStyleIdx="2" presStyleCnt="4"/>
      <dgm:spPr>
        <a:prstGeom prst="blockArc">
          <a:avLst>
            <a:gd name="adj1" fmla="val 3759440"/>
            <a:gd name="adj2" fmla="val 11225036"/>
            <a:gd name="adj3" fmla="val 4643"/>
          </a:avLst>
        </a:prstGeom>
      </dgm:spPr>
      <dgm:t>
        <a:bodyPr/>
        <a:lstStyle/>
        <a:p>
          <a:endParaRPr lang="ru-RU"/>
        </a:p>
      </dgm:t>
    </dgm:pt>
    <dgm:pt modelId="{0E17DB47-7D79-4FF3-968B-B12BD5D3AE13}" type="pres">
      <dgm:prSet presAssocID="{C2F0E844-ED30-456D-8977-27AED0E03EF0}" presName="node" presStyleLbl="node1" presStyleIdx="3" presStyleCnt="4" custScaleX="238239" custScaleY="120974" custRadScaleRad="144352" custRadScaleInc="-1041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FC04322E-C8F2-4D19-8070-DD64D47A438E}" type="pres">
      <dgm:prSet presAssocID="{C2F0E844-ED30-456D-8977-27AED0E03EF0}" presName="dummy" presStyleCnt="0"/>
      <dgm:spPr/>
      <dgm:t>
        <a:bodyPr/>
        <a:lstStyle/>
        <a:p>
          <a:endParaRPr lang="ru-RU"/>
        </a:p>
      </dgm:t>
    </dgm:pt>
    <dgm:pt modelId="{B76DF02F-C23E-4B5B-8F01-BCD9CD9EFDB3}" type="pres">
      <dgm:prSet presAssocID="{2FD8E957-2619-49A8-A81C-43995BB932A6}" presName="sibTrans" presStyleLbl="sibTrans2D1" presStyleIdx="3" presStyleCnt="4"/>
      <dgm:spPr>
        <a:prstGeom prst="blockArc">
          <a:avLst>
            <a:gd name="adj1" fmla="val 10582065"/>
            <a:gd name="adj2" fmla="val 17733887"/>
            <a:gd name="adj3" fmla="val 4643"/>
          </a:avLst>
        </a:prstGeom>
      </dgm:spPr>
      <dgm:t>
        <a:bodyPr/>
        <a:lstStyle/>
        <a:p>
          <a:endParaRPr lang="ru-RU"/>
        </a:p>
      </dgm:t>
    </dgm:pt>
  </dgm:ptLst>
  <dgm:cxnLst>
    <dgm:cxn modelId="{63A9A268-DBC1-4488-AF01-0D437C04A049}" type="presOf" srcId="{7ABCD576-85E3-4ADE-BDFA-C0E9E41798AE}" destId="{47C3246D-BEBC-4A1E-A203-BA57119FF0E0}" srcOrd="0" destOrd="0" presId="urn:microsoft.com/office/officeart/2005/8/layout/radial6"/>
    <dgm:cxn modelId="{7D7B2E77-58F2-4306-8C15-C4DEF03C3EC8}" type="presOf" srcId="{1729A654-6A0D-4516-89E8-18B5351BA979}" destId="{34C24CAE-A688-4505-BF89-0D08983EC18C}" srcOrd="0" destOrd="0" presId="urn:microsoft.com/office/officeart/2005/8/layout/radial6"/>
    <dgm:cxn modelId="{595EF4D9-E8DB-4D54-B8AA-5E67963ACFE1}" srcId="{3C6AF134-A539-4062-BCA1-65FB81657B89}" destId="{389EE7AF-205E-4AED-AC34-2DA6B14D4547}" srcOrd="1" destOrd="0" parTransId="{8875E416-5C0F-4564-A7E3-BD40F257F4B8}" sibTransId="{CA90D62D-B4E4-4929-B7B8-9FFA38EA2F08}"/>
    <dgm:cxn modelId="{1829B6F6-29EA-454C-9715-6406463353B7}" type="presOf" srcId="{CA90D62D-B4E4-4929-B7B8-9FFA38EA2F08}" destId="{08E72BBE-FEF7-403B-8BBE-4EE332E699CC}" srcOrd="0" destOrd="0" presId="urn:microsoft.com/office/officeart/2005/8/layout/radial6"/>
    <dgm:cxn modelId="{7E22287D-A1E3-4C16-BA16-B93F6A05CCE2}" type="presOf" srcId="{2FD8E957-2619-49A8-A81C-43995BB932A6}" destId="{B76DF02F-C23E-4B5B-8F01-BCD9CD9EFDB3}" srcOrd="0" destOrd="0" presId="urn:microsoft.com/office/officeart/2005/8/layout/radial6"/>
    <dgm:cxn modelId="{B7C9AECF-C511-412F-9331-40AAA2250633}" srcId="{3C6AF134-A539-4062-BCA1-65FB81657B89}" destId="{C2F0E844-ED30-456D-8977-27AED0E03EF0}" srcOrd="3" destOrd="0" parTransId="{6EAF2459-401F-4511-9893-424CA36DB893}" sibTransId="{2FD8E957-2619-49A8-A81C-43995BB932A6}"/>
    <dgm:cxn modelId="{2F582D04-24BA-479F-8E4D-AC8F2E7C047D}" type="presOf" srcId="{5AFDDD97-1BDF-4773-ACF1-100295CCB2C3}" destId="{611B9083-C231-415C-8255-EC0B95D49827}" srcOrd="0" destOrd="0" presId="urn:microsoft.com/office/officeart/2005/8/layout/radial6"/>
    <dgm:cxn modelId="{F32F183B-FBE9-4B38-B0B8-A022E5019EDD}" srcId="{3C6AF134-A539-4062-BCA1-65FB81657B89}" destId="{70E2C289-5275-4D13-B4A8-75225E0809D7}" srcOrd="0" destOrd="0" parTransId="{331A7FAF-23F3-4534-AC99-9D1E5A9C4E83}" sibTransId="{5AFDDD97-1BDF-4773-ACF1-100295CCB2C3}"/>
    <dgm:cxn modelId="{F4194F9C-9806-4D38-84D8-DC0DA3B2A83D}" type="presOf" srcId="{70E2C289-5275-4D13-B4A8-75225E0809D7}" destId="{B3738F39-EBB1-49F0-ADE1-F3C0EF0C319F}" srcOrd="0" destOrd="0" presId="urn:microsoft.com/office/officeart/2005/8/layout/radial6"/>
    <dgm:cxn modelId="{01F6C4CB-F86B-4FC4-9459-DA641AADAAEC}" type="presOf" srcId="{389EE7AF-205E-4AED-AC34-2DA6B14D4547}" destId="{A7C352FC-7B9D-40B0-81B3-449072421DD1}" srcOrd="0" destOrd="0" presId="urn:microsoft.com/office/officeart/2005/8/layout/radial6"/>
    <dgm:cxn modelId="{C0F88E2A-6372-401C-A7FF-6949E0724099}" srcId="{3C6AF134-A539-4062-BCA1-65FB81657B89}" destId="{49E0BCE5-37F4-453D-B109-4B642D9DED7D}" srcOrd="2" destOrd="0" parTransId="{B95AF304-AF40-4E18-90F3-3ADE3998D0FA}" sibTransId="{1729A654-6A0D-4516-89E8-18B5351BA979}"/>
    <dgm:cxn modelId="{7483A8FA-96F6-474B-AB88-CF50C49E3832}" srcId="{7ABCD576-85E3-4ADE-BDFA-C0E9E41798AE}" destId="{3C6AF134-A539-4062-BCA1-65FB81657B89}" srcOrd="0" destOrd="0" parTransId="{6737E73A-CB9D-41E1-AF67-80C3FCD371FC}" sibTransId="{EC8035CA-CF41-4D1B-9E09-E9231815C895}"/>
    <dgm:cxn modelId="{39D7B9FA-CC93-4C20-89C1-5153A07EB13E}" type="presOf" srcId="{3C6AF134-A539-4062-BCA1-65FB81657B89}" destId="{79B8A5CB-5214-4CBD-8CC2-44C88C1794D4}" srcOrd="0" destOrd="0" presId="urn:microsoft.com/office/officeart/2005/8/layout/radial6"/>
    <dgm:cxn modelId="{B600EE8D-D718-4ED7-8B13-90FE00343CDF}" type="presOf" srcId="{49E0BCE5-37F4-453D-B109-4B642D9DED7D}" destId="{D2D2ED8D-5EE0-414E-9BEC-26578E0034C6}" srcOrd="0" destOrd="0" presId="urn:microsoft.com/office/officeart/2005/8/layout/radial6"/>
    <dgm:cxn modelId="{40688354-E58D-4428-9E99-EB5068E16BA7}" type="presOf" srcId="{C2F0E844-ED30-456D-8977-27AED0E03EF0}" destId="{0E17DB47-7D79-4FF3-968B-B12BD5D3AE13}" srcOrd="0" destOrd="0" presId="urn:microsoft.com/office/officeart/2005/8/layout/radial6"/>
    <dgm:cxn modelId="{9A7E34EC-99C9-4A14-80CB-A895FC9EA32C}" type="presParOf" srcId="{47C3246D-BEBC-4A1E-A203-BA57119FF0E0}" destId="{79B8A5CB-5214-4CBD-8CC2-44C88C1794D4}" srcOrd="0" destOrd="0" presId="urn:microsoft.com/office/officeart/2005/8/layout/radial6"/>
    <dgm:cxn modelId="{BB200B10-5EEA-49E6-A4BB-0AF194F50D40}" type="presParOf" srcId="{47C3246D-BEBC-4A1E-A203-BA57119FF0E0}" destId="{B3738F39-EBB1-49F0-ADE1-F3C0EF0C319F}" srcOrd="1" destOrd="0" presId="urn:microsoft.com/office/officeart/2005/8/layout/radial6"/>
    <dgm:cxn modelId="{C63C0D70-17FA-4C28-BB94-FD72109C8BCE}" type="presParOf" srcId="{47C3246D-BEBC-4A1E-A203-BA57119FF0E0}" destId="{DF704314-0F6D-496D-90C9-931659273B19}" srcOrd="2" destOrd="0" presId="urn:microsoft.com/office/officeart/2005/8/layout/radial6"/>
    <dgm:cxn modelId="{263FA4B7-DBD5-4017-B2FC-BFFADE4F5D5B}" type="presParOf" srcId="{47C3246D-BEBC-4A1E-A203-BA57119FF0E0}" destId="{611B9083-C231-415C-8255-EC0B95D49827}" srcOrd="3" destOrd="0" presId="urn:microsoft.com/office/officeart/2005/8/layout/radial6"/>
    <dgm:cxn modelId="{017A7921-7784-45DD-BD3F-E0077A9F3B45}" type="presParOf" srcId="{47C3246D-BEBC-4A1E-A203-BA57119FF0E0}" destId="{A7C352FC-7B9D-40B0-81B3-449072421DD1}" srcOrd="4" destOrd="0" presId="urn:microsoft.com/office/officeart/2005/8/layout/radial6"/>
    <dgm:cxn modelId="{B4E7EACD-2F1D-4B2C-B0D1-57E9E2C8A3A1}" type="presParOf" srcId="{47C3246D-BEBC-4A1E-A203-BA57119FF0E0}" destId="{827211FD-6453-45A2-AB3D-633B66CE722F}" srcOrd="5" destOrd="0" presId="urn:microsoft.com/office/officeart/2005/8/layout/radial6"/>
    <dgm:cxn modelId="{938D7C51-077C-4F54-A108-7D78172D17E1}" type="presParOf" srcId="{47C3246D-BEBC-4A1E-A203-BA57119FF0E0}" destId="{08E72BBE-FEF7-403B-8BBE-4EE332E699CC}" srcOrd="6" destOrd="0" presId="urn:microsoft.com/office/officeart/2005/8/layout/radial6"/>
    <dgm:cxn modelId="{12C0D4F3-65D0-4BB3-BE79-2E4D0818BBA3}" type="presParOf" srcId="{47C3246D-BEBC-4A1E-A203-BA57119FF0E0}" destId="{D2D2ED8D-5EE0-414E-9BEC-26578E0034C6}" srcOrd="7" destOrd="0" presId="urn:microsoft.com/office/officeart/2005/8/layout/radial6"/>
    <dgm:cxn modelId="{7D03CAE7-AFBD-49B0-ACF4-1F7146AA0FCA}" type="presParOf" srcId="{47C3246D-BEBC-4A1E-A203-BA57119FF0E0}" destId="{5780F655-4612-4499-9ED2-009856DA9B11}" srcOrd="8" destOrd="0" presId="urn:microsoft.com/office/officeart/2005/8/layout/radial6"/>
    <dgm:cxn modelId="{165DA95D-D498-4D48-AB10-E6D0189FE307}" type="presParOf" srcId="{47C3246D-BEBC-4A1E-A203-BA57119FF0E0}" destId="{34C24CAE-A688-4505-BF89-0D08983EC18C}" srcOrd="9" destOrd="0" presId="urn:microsoft.com/office/officeart/2005/8/layout/radial6"/>
    <dgm:cxn modelId="{AC2E90AD-CC53-4AF7-864F-CC40C49C7FEF}" type="presParOf" srcId="{47C3246D-BEBC-4A1E-A203-BA57119FF0E0}" destId="{0E17DB47-7D79-4FF3-968B-B12BD5D3AE13}" srcOrd="10" destOrd="0" presId="urn:microsoft.com/office/officeart/2005/8/layout/radial6"/>
    <dgm:cxn modelId="{95196C4E-F423-4CAE-8BA1-79B4BDC528DF}" type="presParOf" srcId="{47C3246D-BEBC-4A1E-A203-BA57119FF0E0}" destId="{FC04322E-C8F2-4D19-8070-DD64D47A438E}" srcOrd="11" destOrd="0" presId="urn:microsoft.com/office/officeart/2005/8/layout/radial6"/>
    <dgm:cxn modelId="{68F3B06F-181A-42B6-AB3B-662DF658B5B7}" type="presParOf" srcId="{47C3246D-BEBC-4A1E-A203-BA57119FF0E0}" destId="{B76DF02F-C23E-4B5B-8F01-BCD9CD9EFDB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BCD576-85E3-4ADE-BDFA-C0E9E41798AE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6AF134-A539-4062-BCA1-65FB81657B89}">
      <dgm:prSet phldrT="[Текст]" custT="1"/>
      <dgm:spPr>
        <a:xfrm>
          <a:off x="2681621" y="1622716"/>
          <a:ext cx="2859533" cy="2332453"/>
        </a:xfrm>
      </dgm:spPr>
      <dgm:t>
        <a:bodyPr/>
        <a:lstStyle/>
        <a:p>
          <a:r>
            <a:rPr lang="ru-RU" altLang="ru-RU" sz="2400" b="1" dirty="0" smtClean="0">
              <a:latin typeface="Calibri"/>
              <a:ea typeface="+mn-ea"/>
              <a:cs typeface="+mn-cs"/>
            </a:rPr>
            <a:t>Индекс доверия населения</a:t>
          </a:r>
          <a:r>
            <a:rPr lang="ru-RU" altLang="ru-RU" sz="2400" dirty="0" smtClean="0">
              <a:latin typeface="Calibri"/>
              <a:ea typeface="+mn-ea"/>
              <a:cs typeface="+mn-cs"/>
            </a:rPr>
            <a:t> </a:t>
          </a:r>
          <a:endParaRPr lang="ru-RU" sz="2400" b="1" dirty="0">
            <a:latin typeface="Calibri"/>
            <a:ea typeface="+mn-ea"/>
            <a:cs typeface="+mn-cs"/>
          </a:endParaRPr>
        </a:p>
      </dgm:t>
    </dgm:pt>
    <dgm:pt modelId="{6737E73A-CB9D-41E1-AF67-80C3FCD371FC}" type="parTrans" cxnId="{7483A8FA-96F6-474B-AB88-CF50C49E3832}">
      <dgm:prSet/>
      <dgm:spPr/>
      <dgm:t>
        <a:bodyPr/>
        <a:lstStyle/>
        <a:p>
          <a:endParaRPr lang="ru-RU"/>
        </a:p>
      </dgm:t>
    </dgm:pt>
    <dgm:pt modelId="{EC8035CA-CF41-4D1B-9E09-E9231815C895}" type="sibTrans" cxnId="{7483A8FA-96F6-474B-AB88-CF50C49E3832}">
      <dgm:prSet/>
      <dgm:spPr/>
      <dgm:t>
        <a:bodyPr/>
        <a:lstStyle/>
        <a:p>
          <a:endParaRPr lang="ru-RU"/>
        </a:p>
      </dgm:t>
    </dgm:pt>
    <dgm:pt modelId="{70E2C289-5275-4D13-B4A8-75225E0809D7}">
      <dgm:prSet phldrT="[Текст]" custT="1"/>
      <dgm:spPr>
        <a:xfrm>
          <a:off x="2465219" y="-6978"/>
          <a:ext cx="3292338" cy="1410618"/>
        </a:xfrm>
      </dgm:spPr>
      <dgm:t>
        <a:bodyPr/>
        <a:lstStyle/>
        <a:p>
          <a:r>
            <a:rPr lang="ru-RU" altLang="ru-RU" sz="24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«Личное доверие гражданина к государству»</a:t>
          </a:r>
          <a:endParaRPr lang="ru-RU" sz="24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gm:t>
    </dgm:pt>
    <dgm:pt modelId="{331A7FAF-23F3-4534-AC99-9D1E5A9C4E83}" type="parTrans" cxnId="{F32F183B-FBE9-4B38-B0B8-A022E5019EDD}">
      <dgm:prSet/>
      <dgm:spPr/>
      <dgm:t>
        <a:bodyPr/>
        <a:lstStyle/>
        <a:p>
          <a:endParaRPr lang="ru-RU"/>
        </a:p>
      </dgm:t>
    </dgm:pt>
    <dgm:pt modelId="{5AFDDD97-1BDF-4773-ACF1-100295CCB2C3}" type="sibTrans" cxnId="{F32F183B-FBE9-4B38-B0B8-A022E5019EDD}">
      <dgm:prSet/>
      <dgm:spPr>
        <a:xfrm>
          <a:off x="3413380" y="527847"/>
          <a:ext cx="3865605" cy="3858130"/>
        </a:xfrm>
      </dgm:spPr>
      <dgm:t>
        <a:bodyPr/>
        <a:lstStyle/>
        <a:p>
          <a:endParaRPr lang="ru-RU"/>
        </a:p>
      </dgm:t>
    </dgm:pt>
    <dgm:pt modelId="{389EE7AF-205E-4AED-AC34-2DA6B14D4547}">
      <dgm:prSet phldrT="[Текст]" custT="1"/>
      <dgm:spPr>
        <a:xfrm>
          <a:off x="4932354" y="3530101"/>
          <a:ext cx="3297245" cy="1370785"/>
        </a:xfrm>
      </dgm:spPr>
      <dgm:t>
        <a:bodyPr/>
        <a:lstStyle/>
        <a:p>
          <a:r>
            <a:rPr lang="ru-RU" alt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"Личное представление об уровне коррупции»</a:t>
          </a:r>
          <a:endParaRPr lang="ru-RU" sz="2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gm:t>
    </dgm:pt>
    <dgm:pt modelId="{8875E416-5C0F-4564-A7E3-BD40F257F4B8}" type="parTrans" cxnId="{595EF4D9-E8DB-4D54-B8AA-5E67963ACFE1}">
      <dgm:prSet/>
      <dgm:spPr/>
      <dgm:t>
        <a:bodyPr/>
        <a:lstStyle/>
        <a:p>
          <a:endParaRPr lang="ru-RU"/>
        </a:p>
      </dgm:t>
    </dgm:pt>
    <dgm:pt modelId="{CA90D62D-B4E4-4929-B7B8-9FFA38EA2F08}" type="sibTrans" cxnId="{595EF4D9-E8DB-4D54-B8AA-5E67963ACFE1}">
      <dgm:prSet/>
      <dgm:spPr>
        <a:xfrm>
          <a:off x="1651498" y="3496372"/>
          <a:ext cx="4979101" cy="1446926"/>
        </a:xfrm>
      </dgm:spPr>
      <dgm:t>
        <a:bodyPr/>
        <a:lstStyle/>
        <a:p>
          <a:endParaRPr lang="ru-RU"/>
        </a:p>
      </dgm:t>
    </dgm:pt>
    <dgm:pt modelId="{C2F0E844-ED30-456D-8977-27AED0E03EF0}">
      <dgm:prSet phldrT="[Текст]" custT="1"/>
      <dgm:spPr>
        <a:xfrm>
          <a:off x="59320" y="3514885"/>
          <a:ext cx="3283600" cy="1418584"/>
        </a:xfrm>
      </dgm:spPr>
      <dgm:t>
        <a:bodyPr/>
        <a:lstStyle/>
        <a:p>
          <a:r>
            <a:rPr lang="ru-RU" alt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«Оценка деятельности гос. органов и ОМСУ»</a:t>
          </a:r>
          <a:endParaRPr lang="ru-RU" sz="2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gm:t>
    </dgm:pt>
    <dgm:pt modelId="{6EAF2459-401F-4511-9893-424CA36DB893}" type="parTrans" cxnId="{B7C9AECF-C511-412F-9331-40AAA2250633}">
      <dgm:prSet/>
      <dgm:spPr/>
      <dgm:t>
        <a:bodyPr/>
        <a:lstStyle/>
        <a:p>
          <a:endParaRPr lang="ru-RU"/>
        </a:p>
      </dgm:t>
    </dgm:pt>
    <dgm:pt modelId="{2FD8E957-2619-49A8-A81C-43995BB932A6}" type="sibTrans" cxnId="{B7C9AECF-C511-412F-9331-40AAA2250633}">
      <dgm:prSet/>
      <dgm:spPr>
        <a:xfrm>
          <a:off x="1095927" y="486368"/>
          <a:ext cx="3620653" cy="3949772"/>
        </a:xfrm>
      </dgm:spPr>
      <dgm:t>
        <a:bodyPr/>
        <a:lstStyle/>
        <a:p>
          <a:endParaRPr lang="ru-RU"/>
        </a:p>
      </dgm:t>
    </dgm:pt>
    <dgm:pt modelId="{47C3246D-BEBC-4A1E-A203-BA57119FF0E0}" type="pres">
      <dgm:prSet presAssocID="{7ABCD576-85E3-4ADE-BDFA-C0E9E41798A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8A5CB-5214-4CBD-8CC2-44C88C1794D4}" type="pres">
      <dgm:prSet presAssocID="{3C6AF134-A539-4062-BCA1-65FB81657B89}" presName="centerShape" presStyleLbl="node0" presStyleIdx="0" presStyleCnt="1" custScaleX="145228" custScaleY="129768" custLinFactNeighborX="-222" custLinFactNeighborY="-1694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B3738F39-EBB1-49F0-ADE1-F3C0EF0C319F}" type="pres">
      <dgm:prSet presAssocID="{70E2C289-5275-4D13-B4A8-75225E0809D7}" presName="node" presStyleLbl="node1" presStyleIdx="0" presStyleCnt="3" custScaleX="292072" custScaleY="10234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DF704314-0F6D-496D-90C9-931659273B19}" type="pres">
      <dgm:prSet presAssocID="{70E2C289-5275-4D13-B4A8-75225E0809D7}" presName="dummy" presStyleCnt="0"/>
      <dgm:spPr/>
      <dgm:t>
        <a:bodyPr/>
        <a:lstStyle/>
        <a:p>
          <a:endParaRPr lang="ru-RU"/>
        </a:p>
      </dgm:t>
    </dgm:pt>
    <dgm:pt modelId="{611B9083-C231-415C-8255-EC0B95D49827}" type="pres">
      <dgm:prSet presAssocID="{5AFDDD97-1BDF-4773-ACF1-100295CCB2C3}" presName="sibTrans" presStyleLbl="sibTrans2D1" presStyleIdx="0" presStyleCnt="3" custScaleX="87918" custScaleY="87748"/>
      <dgm:spPr>
        <a:prstGeom prst="blockArc">
          <a:avLst>
            <a:gd name="adj1" fmla="val 14095515"/>
            <a:gd name="adj2" fmla="val 3295515"/>
            <a:gd name="adj3" fmla="val 4514"/>
          </a:avLst>
        </a:prstGeom>
      </dgm:spPr>
      <dgm:t>
        <a:bodyPr/>
        <a:lstStyle/>
        <a:p>
          <a:endParaRPr lang="ru-RU"/>
        </a:p>
      </dgm:t>
    </dgm:pt>
    <dgm:pt modelId="{A7C352FC-7B9D-40B0-81B3-449072421DD1}" type="pres">
      <dgm:prSet presAssocID="{389EE7AF-205E-4AED-AC34-2DA6B14D4547}" presName="node" presStyleLbl="node1" presStyleIdx="1" presStyleCnt="3" custScaleX="272233" custScaleY="99455" custRadScaleRad="144328" custRadScaleInc="-459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827211FD-6453-45A2-AB3D-633B66CE722F}" type="pres">
      <dgm:prSet presAssocID="{389EE7AF-205E-4AED-AC34-2DA6B14D4547}" presName="dummy" presStyleCnt="0"/>
      <dgm:spPr/>
      <dgm:t>
        <a:bodyPr/>
        <a:lstStyle/>
        <a:p>
          <a:endParaRPr lang="ru-RU"/>
        </a:p>
      </dgm:t>
    </dgm:pt>
    <dgm:pt modelId="{08E72BBE-FEF7-403B-8BBE-4EE332E699CC}" type="pres">
      <dgm:prSet presAssocID="{CA90D62D-B4E4-4929-B7B8-9FFA38EA2F08}" presName="sibTrans" presStyleLbl="sibTrans2D1" presStyleIdx="1" presStyleCnt="3" custScaleY="29060"/>
      <dgm:spPr>
        <a:prstGeom prst="blockArc">
          <a:avLst>
            <a:gd name="adj1" fmla="val 21593883"/>
            <a:gd name="adj2" fmla="val 10793883"/>
            <a:gd name="adj3" fmla="val 3986"/>
          </a:avLst>
        </a:prstGeom>
      </dgm:spPr>
      <dgm:t>
        <a:bodyPr/>
        <a:lstStyle/>
        <a:p>
          <a:endParaRPr lang="ru-RU"/>
        </a:p>
      </dgm:t>
    </dgm:pt>
    <dgm:pt modelId="{0E17DB47-7D79-4FF3-968B-B12BD5D3AE13}" type="pres">
      <dgm:prSet presAssocID="{C2F0E844-ED30-456D-8977-27AED0E03EF0}" presName="node" presStyleLbl="node1" presStyleIdx="2" presStyleCnt="3" custScaleX="266194" custScaleY="102923" custRadScaleRad="134182" custRadScaleInc="-1931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FC04322E-C8F2-4D19-8070-DD64D47A438E}" type="pres">
      <dgm:prSet presAssocID="{C2F0E844-ED30-456D-8977-27AED0E03EF0}" presName="dummy" presStyleCnt="0"/>
      <dgm:spPr/>
      <dgm:t>
        <a:bodyPr/>
        <a:lstStyle/>
        <a:p>
          <a:endParaRPr lang="ru-RU"/>
        </a:p>
      </dgm:t>
    </dgm:pt>
    <dgm:pt modelId="{B76DF02F-C23E-4B5B-8F01-BCD9CD9EFDB3}" type="pres">
      <dgm:prSet presAssocID="{2FD8E957-2619-49A8-A81C-43995BB932A6}" presName="sibTrans" presStyleLbl="sibTrans2D1" presStyleIdx="2" presStyleCnt="3" custScaleX="82849" custScaleY="90380"/>
      <dgm:spPr>
        <a:prstGeom prst="blockArc">
          <a:avLst>
            <a:gd name="adj1" fmla="val 7461390"/>
            <a:gd name="adj2" fmla="val 18261390"/>
            <a:gd name="adj3" fmla="val 4542"/>
          </a:avLst>
        </a:prstGeom>
      </dgm:spPr>
      <dgm:t>
        <a:bodyPr/>
        <a:lstStyle/>
        <a:p>
          <a:endParaRPr lang="ru-RU"/>
        </a:p>
      </dgm:t>
    </dgm:pt>
  </dgm:ptLst>
  <dgm:cxnLst>
    <dgm:cxn modelId="{96D4EC08-7BB5-40D6-B1EA-00627ED15C5D}" type="presOf" srcId="{C2F0E844-ED30-456D-8977-27AED0E03EF0}" destId="{0E17DB47-7D79-4FF3-968B-B12BD5D3AE13}" srcOrd="0" destOrd="0" presId="urn:microsoft.com/office/officeart/2005/8/layout/radial6"/>
    <dgm:cxn modelId="{49188319-7EC3-4476-AD10-CF569E35BA1E}" type="presOf" srcId="{2FD8E957-2619-49A8-A81C-43995BB932A6}" destId="{B76DF02F-C23E-4B5B-8F01-BCD9CD9EFDB3}" srcOrd="0" destOrd="0" presId="urn:microsoft.com/office/officeart/2005/8/layout/radial6"/>
    <dgm:cxn modelId="{4020E31B-5DEF-4453-B0EF-55ED6850B3C9}" type="presOf" srcId="{389EE7AF-205E-4AED-AC34-2DA6B14D4547}" destId="{A7C352FC-7B9D-40B0-81B3-449072421DD1}" srcOrd="0" destOrd="0" presId="urn:microsoft.com/office/officeart/2005/8/layout/radial6"/>
    <dgm:cxn modelId="{F15DCD59-F9DE-4105-B213-E7653F497193}" type="presOf" srcId="{70E2C289-5275-4D13-B4A8-75225E0809D7}" destId="{B3738F39-EBB1-49F0-ADE1-F3C0EF0C319F}" srcOrd="0" destOrd="0" presId="urn:microsoft.com/office/officeart/2005/8/layout/radial6"/>
    <dgm:cxn modelId="{B7C9AECF-C511-412F-9331-40AAA2250633}" srcId="{3C6AF134-A539-4062-BCA1-65FB81657B89}" destId="{C2F0E844-ED30-456D-8977-27AED0E03EF0}" srcOrd="2" destOrd="0" parTransId="{6EAF2459-401F-4511-9893-424CA36DB893}" sibTransId="{2FD8E957-2619-49A8-A81C-43995BB932A6}"/>
    <dgm:cxn modelId="{F32F183B-FBE9-4B38-B0B8-A022E5019EDD}" srcId="{3C6AF134-A539-4062-BCA1-65FB81657B89}" destId="{70E2C289-5275-4D13-B4A8-75225E0809D7}" srcOrd="0" destOrd="0" parTransId="{331A7FAF-23F3-4534-AC99-9D1E5A9C4E83}" sibTransId="{5AFDDD97-1BDF-4773-ACF1-100295CCB2C3}"/>
    <dgm:cxn modelId="{7483A8FA-96F6-474B-AB88-CF50C49E3832}" srcId="{7ABCD576-85E3-4ADE-BDFA-C0E9E41798AE}" destId="{3C6AF134-A539-4062-BCA1-65FB81657B89}" srcOrd="0" destOrd="0" parTransId="{6737E73A-CB9D-41E1-AF67-80C3FCD371FC}" sibTransId="{EC8035CA-CF41-4D1B-9E09-E9231815C895}"/>
    <dgm:cxn modelId="{A8071B6F-2082-4733-BA71-1FE8D59FE797}" type="presOf" srcId="{CA90D62D-B4E4-4929-B7B8-9FFA38EA2F08}" destId="{08E72BBE-FEF7-403B-8BBE-4EE332E699CC}" srcOrd="0" destOrd="0" presId="urn:microsoft.com/office/officeart/2005/8/layout/radial6"/>
    <dgm:cxn modelId="{58476331-69CC-4FE3-A097-52D111003C8C}" type="presOf" srcId="{5AFDDD97-1BDF-4773-ACF1-100295CCB2C3}" destId="{611B9083-C231-415C-8255-EC0B95D49827}" srcOrd="0" destOrd="0" presId="urn:microsoft.com/office/officeart/2005/8/layout/radial6"/>
    <dgm:cxn modelId="{75C54BFA-0566-4EF4-B626-40887617C688}" type="presOf" srcId="{3C6AF134-A539-4062-BCA1-65FB81657B89}" destId="{79B8A5CB-5214-4CBD-8CC2-44C88C1794D4}" srcOrd="0" destOrd="0" presId="urn:microsoft.com/office/officeart/2005/8/layout/radial6"/>
    <dgm:cxn modelId="{595EF4D9-E8DB-4D54-B8AA-5E67963ACFE1}" srcId="{3C6AF134-A539-4062-BCA1-65FB81657B89}" destId="{389EE7AF-205E-4AED-AC34-2DA6B14D4547}" srcOrd="1" destOrd="0" parTransId="{8875E416-5C0F-4564-A7E3-BD40F257F4B8}" sibTransId="{CA90D62D-B4E4-4929-B7B8-9FFA38EA2F08}"/>
    <dgm:cxn modelId="{BDD40D55-FA1D-4704-A3BB-601E10039A65}" type="presOf" srcId="{7ABCD576-85E3-4ADE-BDFA-C0E9E41798AE}" destId="{47C3246D-BEBC-4A1E-A203-BA57119FF0E0}" srcOrd="0" destOrd="0" presId="urn:microsoft.com/office/officeart/2005/8/layout/radial6"/>
    <dgm:cxn modelId="{BB68D37E-BC94-4E77-83B6-A0AED0238901}" type="presParOf" srcId="{47C3246D-BEBC-4A1E-A203-BA57119FF0E0}" destId="{79B8A5CB-5214-4CBD-8CC2-44C88C1794D4}" srcOrd="0" destOrd="0" presId="urn:microsoft.com/office/officeart/2005/8/layout/radial6"/>
    <dgm:cxn modelId="{93384CF0-0AC4-4686-8046-5BD4179B2D52}" type="presParOf" srcId="{47C3246D-BEBC-4A1E-A203-BA57119FF0E0}" destId="{B3738F39-EBB1-49F0-ADE1-F3C0EF0C319F}" srcOrd="1" destOrd="0" presId="urn:microsoft.com/office/officeart/2005/8/layout/radial6"/>
    <dgm:cxn modelId="{3E1FC1F3-04CE-435E-9004-D868E19355BC}" type="presParOf" srcId="{47C3246D-BEBC-4A1E-A203-BA57119FF0E0}" destId="{DF704314-0F6D-496D-90C9-931659273B19}" srcOrd="2" destOrd="0" presId="urn:microsoft.com/office/officeart/2005/8/layout/radial6"/>
    <dgm:cxn modelId="{CC9194CF-7670-467B-A7D2-0F02632BB599}" type="presParOf" srcId="{47C3246D-BEBC-4A1E-A203-BA57119FF0E0}" destId="{611B9083-C231-415C-8255-EC0B95D49827}" srcOrd="3" destOrd="0" presId="urn:microsoft.com/office/officeart/2005/8/layout/radial6"/>
    <dgm:cxn modelId="{F0BB165E-EB55-44DA-A92B-74EB83FBBFF9}" type="presParOf" srcId="{47C3246D-BEBC-4A1E-A203-BA57119FF0E0}" destId="{A7C352FC-7B9D-40B0-81B3-449072421DD1}" srcOrd="4" destOrd="0" presId="urn:microsoft.com/office/officeart/2005/8/layout/radial6"/>
    <dgm:cxn modelId="{A05F1643-43F8-4158-91F2-488B2C5A58A1}" type="presParOf" srcId="{47C3246D-BEBC-4A1E-A203-BA57119FF0E0}" destId="{827211FD-6453-45A2-AB3D-633B66CE722F}" srcOrd="5" destOrd="0" presId="urn:microsoft.com/office/officeart/2005/8/layout/radial6"/>
    <dgm:cxn modelId="{89295C5A-E05E-4A6B-B7D1-FE939E1DAE66}" type="presParOf" srcId="{47C3246D-BEBC-4A1E-A203-BA57119FF0E0}" destId="{08E72BBE-FEF7-403B-8BBE-4EE332E699CC}" srcOrd="6" destOrd="0" presId="urn:microsoft.com/office/officeart/2005/8/layout/radial6"/>
    <dgm:cxn modelId="{AAC23CA1-3BC9-44E6-B16B-181BD9FFEBC8}" type="presParOf" srcId="{47C3246D-BEBC-4A1E-A203-BA57119FF0E0}" destId="{0E17DB47-7D79-4FF3-968B-B12BD5D3AE13}" srcOrd="7" destOrd="0" presId="urn:microsoft.com/office/officeart/2005/8/layout/radial6"/>
    <dgm:cxn modelId="{6D4368CC-5182-4E9C-B426-37315273CBDF}" type="presParOf" srcId="{47C3246D-BEBC-4A1E-A203-BA57119FF0E0}" destId="{FC04322E-C8F2-4D19-8070-DD64D47A438E}" srcOrd="8" destOrd="0" presId="urn:microsoft.com/office/officeart/2005/8/layout/radial6"/>
    <dgm:cxn modelId="{E2E29F80-D9E9-4E48-9453-1A7AAF1D33BB}" type="presParOf" srcId="{47C3246D-BEBC-4A1E-A203-BA57119FF0E0}" destId="{B76DF02F-C23E-4B5B-8F01-BCD9CD9EFDB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B3E565-3FC6-4330-943A-3B79E45BC809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3C0FB37F-D840-4052-8F1E-72E2619DA087}">
      <dgm:prSet phldrT="[Текст]"/>
      <dgm:spPr/>
      <dgm:t>
        <a:bodyPr/>
        <a:lstStyle/>
        <a:p>
          <a:r>
            <a:rPr lang="ru-RU" dirty="0" smtClean="0"/>
            <a:t>Электронная рассылка</a:t>
          </a:r>
          <a:endParaRPr lang="ru-RU" dirty="0"/>
        </a:p>
      </dgm:t>
    </dgm:pt>
    <dgm:pt modelId="{6056C380-6301-4E85-94BF-387336499BF1}" type="parTrans" cxnId="{BFB4C198-E7D5-41A9-B8D2-9FC8AA9B68D3}">
      <dgm:prSet/>
      <dgm:spPr/>
      <dgm:t>
        <a:bodyPr/>
        <a:lstStyle/>
        <a:p>
          <a:endParaRPr lang="ru-RU"/>
        </a:p>
      </dgm:t>
    </dgm:pt>
    <dgm:pt modelId="{4401CA22-EEB2-4FAC-BAD4-37652E12D559}" type="sibTrans" cxnId="{BFB4C198-E7D5-41A9-B8D2-9FC8AA9B68D3}">
      <dgm:prSet/>
      <dgm:spPr/>
      <dgm:t>
        <a:bodyPr/>
        <a:lstStyle/>
        <a:p>
          <a:endParaRPr lang="ru-RU"/>
        </a:p>
      </dgm:t>
    </dgm:pt>
    <dgm:pt modelId="{456B66D7-B1C3-4126-84BA-0C61CCBFFDCF}">
      <dgm:prSet phldrT="[Текст]"/>
      <dgm:spPr/>
      <dgm:t>
        <a:bodyPr/>
        <a:lstStyle/>
        <a:p>
          <a:r>
            <a:rPr lang="ru-RU" dirty="0" smtClean="0"/>
            <a:t>Официальный сайт </a:t>
          </a:r>
          <a:r>
            <a:rPr lang="ru-RU" dirty="0" err="1" smtClean="0"/>
            <a:t>Нацстаткома</a:t>
          </a:r>
          <a:r>
            <a:rPr lang="ru-RU" dirty="0" smtClean="0"/>
            <a:t>: </a:t>
          </a:r>
          <a:r>
            <a:rPr lang="en-US" dirty="0" smtClean="0"/>
            <a:t>www.stat.kg</a:t>
          </a:r>
          <a:endParaRPr lang="ru-RU" dirty="0"/>
        </a:p>
      </dgm:t>
    </dgm:pt>
    <dgm:pt modelId="{303AA5BD-0F5A-4D44-B6F5-7049BD154D48}" type="parTrans" cxnId="{4616D283-33ED-4939-9C52-C31093E8D732}">
      <dgm:prSet/>
      <dgm:spPr/>
      <dgm:t>
        <a:bodyPr/>
        <a:lstStyle/>
        <a:p>
          <a:endParaRPr lang="ru-RU"/>
        </a:p>
      </dgm:t>
    </dgm:pt>
    <dgm:pt modelId="{ADB4FEEE-98DF-419B-B11D-F5538BEA133A}" type="sibTrans" cxnId="{4616D283-33ED-4939-9C52-C31093E8D732}">
      <dgm:prSet/>
      <dgm:spPr/>
      <dgm:t>
        <a:bodyPr/>
        <a:lstStyle/>
        <a:p>
          <a:endParaRPr lang="ru-RU"/>
        </a:p>
      </dgm:t>
    </dgm:pt>
    <dgm:pt modelId="{F9D41D4F-3342-4B38-85EC-E6EAC813633A}">
      <dgm:prSet phldrT="[Текст]"/>
      <dgm:spPr/>
      <dgm:t>
        <a:bodyPr/>
        <a:lstStyle/>
        <a:p>
          <a:r>
            <a:rPr lang="ru-RU" dirty="0" smtClean="0"/>
            <a:t>СМИ (пресс-конференции, интервью)</a:t>
          </a:r>
          <a:endParaRPr lang="ru-RU" dirty="0"/>
        </a:p>
      </dgm:t>
    </dgm:pt>
    <dgm:pt modelId="{D1B25FC3-78EC-4ACB-8384-F68A78DF7683}" type="parTrans" cxnId="{B604EA61-8C0D-47E2-A445-B0A77049B824}">
      <dgm:prSet/>
      <dgm:spPr/>
      <dgm:t>
        <a:bodyPr/>
        <a:lstStyle/>
        <a:p>
          <a:endParaRPr lang="ru-RU"/>
        </a:p>
      </dgm:t>
    </dgm:pt>
    <dgm:pt modelId="{1B903DC3-1FE5-4998-8CCD-BB81C98BD599}" type="sibTrans" cxnId="{B604EA61-8C0D-47E2-A445-B0A77049B824}">
      <dgm:prSet/>
      <dgm:spPr/>
      <dgm:t>
        <a:bodyPr/>
        <a:lstStyle/>
        <a:p>
          <a:endParaRPr lang="ru-RU"/>
        </a:p>
      </dgm:t>
    </dgm:pt>
    <dgm:pt modelId="{01107362-C059-47FE-9802-65FCE81FA759}" type="pres">
      <dgm:prSet presAssocID="{BEB3E565-3FC6-4330-943A-3B79E45BC809}" presName="linearFlow" presStyleCnt="0">
        <dgm:presLayoutVars>
          <dgm:dir/>
          <dgm:resizeHandles val="exact"/>
        </dgm:presLayoutVars>
      </dgm:prSet>
      <dgm:spPr/>
    </dgm:pt>
    <dgm:pt modelId="{85BC822E-3792-41A1-A7DD-84032853D73C}" type="pres">
      <dgm:prSet presAssocID="{3C0FB37F-D840-4052-8F1E-72E2619DA087}" presName="composite" presStyleCnt="0"/>
      <dgm:spPr/>
    </dgm:pt>
    <dgm:pt modelId="{51B41FE2-3324-4A8C-8C84-C4D1A758CBF1}" type="pres">
      <dgm:prSet presAssocID="{3C0FB37F-D840-4052-8F1E-72E2619DA087}" presName="imgShp" presStyleLbl="fgImgPlace1" presStyleIdx="0" presStyleCnt="3" custScaleX="23673" custScaleY="20777" custLinFactNeighborX="-58078" custLinFactNeighborY="-880"/>
      <dgm:spPr/>
      <dgm:t>
        <a:bodyPr/>
        <a:lstStyle/>
        <a:p>
          <a:endParaRPr lang="ru-RU"/>
        </a:p>
      </dgm:t>
    </dgm:pt>
    <dgm:pt modelId="{95F9243F-7CC6-422D-AE53-43175FDDB772}" type="pres">
      <dgm:prSet presAssocID="{3C0FB37F-D840-4052-8F1E-72E2619DA087}" presName="txShp" presStyleLbl="node1" presStyleIdx="0" presStyleCnt="3" custScaleX="141955" custScaleY="96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8C003-0688-4A69-AF59-0C381252A867}" type="pres">
      <dgm:prSet presAssocID="{4401CA22-EEB2-4FAC-BAD4-37652E12D559}" presName="spacing" presStyleCnt="0"/>
      <dgm:spPr/>
    </dgm:pt>
    <dgm:pt modelId="{5A06EC3E-AF74-4359-B5B6-5B71A8F2FB94}" type="pres">
      <dgm:prSet presAssocID="{456B66D7-B1C3-4126-84BA-0C61CCBFFDCF}" presName="composite" presStyleCnt="0"/>
      <dgm:spPr/>
    </dgm:pt>
    <dgm:pt modelId="{B42C8DC9-B654-47D7-B784-4E2479907E45}" type="pres">
      <dgm:prSet presAssocID="{456B66D7-B1C3-4126-84BA-0C61CCBFFDCF}" presName="imgShp" presStyleLbl="fgImgPlace1" presStyleIdx="1" presStyleCnt="3" custFlipHor="1" custScaleX="27017" custScaleY="24692" custLinFactNeighborX="-55376" custLinFactNeighborY="21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78BDD35-BD7E-4A9C-B0AF-B3EF4E0C1DC1}" type="pres">
      <dgm:prSet presAssocID="{456B66D7-B1C3-4126-84BA-0C61CCBFFDCF}" presName="txShp" presStyleLbl="node1" presStyleIdx="1" presStyleCnt="3" custScaleX="141955" custScaleY="94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D4C61-101E-495E-AF61-F8DC24955489}" type="pres">
      <dgm:prSet presAssocID="{ADB4FEEE-98DF-419B-B11D-F5538BEA133A}" presName="spacing" presStyleCnt="0"/>
      <dgm:spPr/>
    </dgm:pt>
    <dgm:pt modelId="{AE86E9C6-AFF3-4D09-9E96-A0CBA7D3167B}" type="pres">
      <dgm:prSet presAssocID="{F9D41D4F-3342-4B38-85EC-E6EAC813633A}" presName="composite" presStyleCnt="0"/>
      <dgm:spPr/>
    </dgm:pt>
    <dgm:pt modelId="{0EA96618-74C4-43D2-A827-2553030A6E46}" type="pres">
      <dgm:prSet presAssocID="{F9D41D4F-3342-4B38-85EC-E6EAC813633A}" presName="imgShp" presStyleLbl="fgImgPlace1" presStyleIdx="2" presStyleCnt="3" custScaleX="23324" custScaleY="17295" custLinFactNeighborX="-52188" custLinFactNeighborY="0"/>
      <dgm:spPr/>
    </dgm:pt>
    <dgm:pt modelId="{A66D73B5-CF80-4ACA-87B4-315C2B78FCEC}" type="pres">
      <dgm:prSet presAssocID="{F9D41D4F-3342-4B38-85EC-E6EAC813633A}" presName="txShp" presStyleLbl="node1" presStyleIdx="2" presStyleCnt="3" custScaleX="138303" custLinFactNeighborX="-56" custLinFactNeighborY="2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A31759-767B-4488-8272-D978511FDDEB}" type="presOf" srcId="{F9D41D4F-3342-4B38-85EC-E6EAC813633A}" destId="{A66D73B5-CF80-4ACA-87B4-315C2B78FCEC}" srcOrd="0" destOrd="0" presId="urn:microsoft.com/office/officeart/2005/8/layout/vList3#1"/>
    <dgm:cxn modelId="{4616D283-33ED-4939-9C52-C31093E8D732}" srcId="{BEB3E565-3FC6-4330-943A-3B79E45BC809}" destId="{456B66D7-B1C3-4126-84BA-0C61CCBFFDCF}" srcOrd="1" destOrd="0" parTransId="{303AA5BD-0F5A-4D44-B6F5-7049BD154D48}" sibTransId="{ADB4FEEE-98DF-419B-B11D-F5538BEA133A}"/>
    <dgm:cxn modelId="{543AC95D-0F94-450F-9E63-1BEF18A805B8}" type="presOf" srcId="{456B66D7-B1C3-4126-84BA-0C61CCBFFDCF}" destId="{E78BDD35-BD7E-4A9C-B0AF-B3EF4E0C1DC1}" srcOrd="0" destOrd="0" presId="urn:microsoft.com/office/officeart/2005/8/layout/vList3#1"/>
    <dgm:cxn modelId="{E7407024-F761-4D5D-B603-D39B6E196801}" type="presOf" srcId="{BEB3E565-3FC6-4330-943A-3B79E45BC809}" destId="{01107362-C059-47FE-9802-65FCE81FA759}" srcOrd="0" destOrd="0" presId="urn:microsoft.com/office/officeart/2005/8/layout/vList3#1"/>
    <dgm:cxn modelId="{6B962795-8B3C-43AE-9552-6785AAC2392F}" type="presOf" srcId="{3C0FB37F-D840-4052-8F1E-72E2619DA087}" destId="{95F9243F-7CC6-422D-AE53-43175FDDB772}" srcOrd="0" destOrd="0" presId="urn:microsoft.com/office/officeart/2005/8/layout/vList3#1"/>
    <dgm:cxn modelId="{BFB4C198-E7D5-41A9-B8D2-9FC8AA9B68D3}" srcId="{BEB3E565-3FC6-4330-943A-3B79E45BC809}" destId="{3C0FB37F-D840-4052-8F1E-72E2619DA087}" srcOrd="0" destOrd="0" parTransId="{6056C380-6301-4E85-94BF-387336499BF1}" sibTransId="{4401CA22-EEB2-4FAC-BAD4-37652E12D559}"/>
    <dgm:cxn modelId="{B604EA61-8C0D-47E2-A445-B0A77049B824}" srcId="{BEB3E565-3FC6-4330-943A-3B79E45BC809}" destId="{F9D41D4F-3342-4B38-85EC-E6EAC813633A}" srcOrd="2" destOrd="0" parTransId="{D1B25FC3-78EC-4ACB-8384-F68A78DF7683}" sibTransId="{1B903DC3-1FE5-4998-8CCD-BB81C98BD599}"/>
    <dgm:cxn modelId="{5C9A516E-0AD3-4FCF-94EC-BC4D54394791}" type="presParOf" srcId="{01107362-C059-47FE-9802-65FCE81FA759}" destId="{85BC822E-3792-41A1-A7DD-84032853D73C}" srcOrd="0" destOrd="0" presId="urn:microsoft.com/office/officeart/2005/8/layout/vList3#1"/>
    <dgm:cxn modelId="{BFFBB3A4-C294-497B-9356-E4AE77F41DB7}" type="presParOf" srcId="{85BC822E-3792-41A1-A7DD-84032853D73C}" destId="{51B41FE2-3324-4A8C-8C84-C4D1A758CBF1}" srcOrd="0" destOrd="0" presId="urn:microsoft.com/office/officeart/2005/8/layout/vList3#1"/>
    <dgm:cxn modelId="{36156A2C-2695-4E76-83A0-43DAF8C02B90}" type="presParOf" srcId="{85BC822E-3792-41A1-A7DD-84032853D73C}" destId="{95F9243F-7CC6-422D-AE53-43175FDDB772}" srcOrd="1" destOrd="0" presId="urn:microsoft.com/office/officeart/2005/8/layout/vList3#1"/>
    <dgm:cxn modelId="{0BBC4428-F90A-4F00-B949-409108A55024}" type="presParOf" srcId="{01107362-C059-47FE-9802-65FCE81FA759}" destId="{E5D8C003-0688-4A69-AF59-0C381252A867}" srcOrd="1" destOrd="0" presId="urn:microsoft.com/office/officeart/2005/8/layout/vList3#1"/>
    <dgm:cxn modelId="{F2B1A46F-2D39-42C9-95EF-46B8231AC8CF}" type="presParOf" srcId="{01107362-C059-47FE-9802-65FCE81FA759}" destId="{5A06EC3E-AF74-4359-B5B6-5B71A8F2FB94}" srcOrd="2" destOrd="0" presId="urn:microsoft.com/office/officeart/2005/8/layout/vList3#1"/>
    <dgm:cxn modelId="{CD60A8E3-59D9-4EE6-8894-A3FE6F548613}" type="presParOf" srcId="{5A06EC3E-AF74-4359-B5B6-5B71A8F2FB94}" destId="{B42C8DC9-B654-47D7-B784-4E2479907E45}" srcOrd="0" destOrd="0" presId="urn:microsoft.com/office/officeart/2005/8/layout/vList3#1"/>
    <dgm:cxn modelId="{8606C294-EB33-4A97-ABFA-10EEB3D6E996}" type="presParOf" srcId="{5A06EC3E-AF74-4359-B5B6-5B71A8F2FB94}" destId="{E78BDD35-BD7E-4A9C-B0AF-B3EF4E0C1DC1}" srcOrd="1" destOrd="0" presId="urn:microsoft.com/office/officeart/2005/8/layout/vList3#1"/>
    <dgm:cxn modelId="{1B4384B8-4185-4B46-BBDA-2A3BC9C6DCDD}" type="presParOf" srcId="{01107362-C059-47FE-9802-65FCE81FA759}" destId="{4A9D4C61-101E-495E-AF61-F8DC24955489}" srcOrd="3" destOrd="0" presId="urn:microsoft.com/office/officeart/2005/8/layout/vList3#1"/>
    <dgm:cxn modelId="{BF879D66-E0D7-4E14-8911-9C7AA3269E95}" type="presParOf" srcId="{01107362-C059-47FE-9802-65FCE81FA759}" destId="{AE86E9C6-AFF3-4D09-9E96-A0CBA7D3167B}" srcOrd="4" destOrd="0" presId="urn:microsoft.com/office/officeart/2005/8/layout/vList3#1"/>
    <dgm:cxn modelId="{0162607A-4946-473A-A8A4-2BF99C0A1369}" type="presParOf" srcId="{AE86E9C6-AFF3-4D09-9E96-A0CBA7D3167B}" destId="{0EA96618-74C4-43D2-A827-2553030A6E46}" srcOrd="0" destOrd="0" presId="urn:microsoft.com/office/officeart/2005/8/layout/vList3#1"/>
    <dgm:cxn modelId="{C8456AA3-36FC-4E9D-B86A-F1325D2AC06C}" type="presParOf" srcId="{AE86E9C6-AFF3-4D09-9E96-A0CBA7D3167B}" destId="{A66D73B5-CF80-4ACA-87B4-315C2B78FCEC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DF02F-C23E-4B5B-8F01-BCD9CD9EFDB3}">
      <dsp:nvSpPr>
        <dsp:cNvPr id="0" name=""/>
        <dsp:cNvSpPr/>
      </dsp:nvSpPr>
      <dsp:spPr>
        <a:xfrm>
          <a:off x="1655379" y="417101"/>
          <a:ext cx="4054717" cy="4054717"/>
        </a:xfrm>
        <a:prstGeom prst="blockArc">
          <a:avLst>
            <a:gd name="adj1" fmla="val 10582065"/>
            <a:gd name="adj2" fmla="val 17733887"/>
            <a:gd name="adj3" fmla="val 4643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C24CAE-A688-4505-BF89-0D08983EC18C}">
      <dsp:nvSpPr>
        <dsp:cNvPr id="0" name=""/>
        <dsp:cNvSpPr/>
      </dsp:nvSpPr>
      <dsp:spPr>
        <a:xfrm>
          <a:off x="1661127" y="815310"/>
          <a:ext cx="4054717" cy="4054717"/>
        </a:xfrm>
        <a:prstGeom prst="blockArc">
          <a:avLst>
            <a:gd name="adj1" fmla="val 3759440"/>
            <a:gd name="adj2" fmla="val 11225036"/>
            <a:gd name="adj3" fmla="val 4643"/>
          </a:avLst>
        </a:prstGeom>
        <a:solidFill>
          <a:schemeClr val="accent2">
            <a:hueOff val="-558749"/>
            <a:satOff val="-6439"/>
            <a:lumOff val="14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E72BBE-FEF7-403B-8BBE-4EE332E699CC}">
      <dsp:nvSpPr>
        <dsp:cNvPr id="0" name=""/>
        <dsp:cNvSpPr/>
      </dsp:nvSpPr>
      <dsp:spPr>
        <a:xfrm>
          <a:off x="3558391" y="836177"/>
          <a:ext cx="4054717" cy="4054717"/>
        </a:xfrm>
        <a:prstGeom prst="blockArc">
          <a:avLst>
            <a:gd name="adj1" fmla="val 21394292"/>
            <a:gd name="adj2" fmla="val 6706036"/>
            <a:gd name="adj3" fmla="val 4643"/>
          </a:avLst>
        </a:prstGeom>
        <a:solidFill>
          <a:schemeClr val="accent2">
            <a:hueOff val="-279374"/>
            <a:satOff val="-3219"/>
            <a:lumOff val="7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B9083-C231-415C-8255-EC0B95D49827}">
      <dsp:nvSpPr>
        <dsp:cNvPr id="0" name=""/>
        <dsp:cNvSpPr/>
      </dsp:nvSpPr>
      <dsp:spPr>
        <a:xfrm>
          <a:off x="3560266" y="350062"/>
          <a:ext cx="4054717" cy="4054717"/>
        </a:xfrm>
        <a:prstGeom prst="blockArc">
          <a:avLst>
            <a:gd name="adj1" fmla="val 14809261"/>
            <a:gd name="adj2" fmla="val 23832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B8A5CB-5214-4CBD-8CC2-44C88C1794D4}">
      <dsp:nvSpPr>
        <dsp:cNvPr id="0" name=""/>
        <dsp:cNvSpPr/>
      </dsp:nvSpPr>
      <dsp:spPr>
        <a:xfrm>
          <a:off x="3190419" y="1607405"/>
          <a:ext cx="2867222" cy="1794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Calibri"/>
              <a:ea typeface="+mn-ea"/>
              <a:cs typeface="+mn-cs"/>
            </a:rPr>
            <a:t>Интегральный показатель оценки</a:t>
          </a:r>
          <a:endParaRPr lang="ru-RU" sz="2400" b="1" kern="1200" dirty="0">
            <a:latin typeface="Calibri"/>
            <a:ea typeface="+mn-ea"/>
            <a:cs typeface="+mn-cs"/>
          </a:endParaRPr>
        </a:p>
      </dsp:txBody>
      <dsp:txXfrm>
        <a:off x="3610314" y="1870166"/>
        <a:ext cx="2027432" cy="1268724"/>
      </dsp:txXfrm>
    </dsp:sp>
    <dsp:sp modelId="{B3738F39-EBB1-49F0-ADE1-F3C0EF0C319F}">
      <dsp:nvSpPr>
        <dsp:cNvPr id="0" name=""/>
        <dsp:cNvSpPr/>
      </dsp:nvSpPr>
      <dsp:spPr>
        <a:xfrm>
          <a:off x="2421522" y="7568"/>
          <a:ext cx="4305206" cy="13370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Степень достижения результатов, установленных в Плане действий Правительства</a:t>
          </a:r>
          <a:endParaRPr lang="ru-RU" sz="1900" b="1" kern="120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3052005" y="203374"/>
        <a:ext cx="3044240" cy="945436"/>
      </dsp:txXfrm>
    </dsp:sp>
    <dsp:sp modelId="{A7C352FC-7B9D-40B0-81B3-449072421DD1}">
      <dsp:nvSpPr>
        <dsp:cNvPr id="0" name=""/>
        <dsp:cNvSpPr/>
      </dsp:nvSpPr>
      <dsp:spPr>
        <a:xfrm>
          <a:off x="6000087" y="1754092"/>
          <a:ext cx="3103881" cy="1747928"/>
        </a:xfrm>
        <a:prstGeom prst="ellipse">
          <a:avLst/>
        </a:prstGeom>
        <a:solidFill>
          <a:schemeClr val="accent2">
            <a:hueOff val="-279374"/>
            <a:satOff val="-3219"/>
            <a:lumOff val="7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alibri"/>
              <a:ea typeface="+mn-ea"/>
              <a:cs typeface="+mn-cs"/>
            </a:rPr>
            <a:t>Степень достижения результатов, установленных в личном плане руководителя</a:t>
          </a:r>
          <a:endParaRPr lang="ru-RU" sz="2000" b="1" kern="1200" dirty="0">
            <a:latin typeface="Calibri"/>
            <a:ea typeface="+mn-ea"/>
            <a:cs typeface="+mn-cs"/>
          </a:endParaRPr>
        </a:p>
      </dsp:txBody>
      <dsp:txXfrm>
        <a:off x="6454640" y="2010070"/>
        <a:ext cx="2194775" cy="1235972"/>
      </dsp:txXfrm>
    </dsp:sp>
    <dsp:sp modelId="{D2D2ED8D-5EE0-414E-9BEC-26578E0034C6}">
      <dsp:nvSpPr>
        <dsp:cNvPr id="0" name=""/>
        <dsp:cNvSpPr/>
      </dsp:nvSpPr>
      <dsp:spPr>
        <a:xfrm>
          <a:off x="2840501" y="3968288"/>
          <a:ext cx="3554998" cy="1246017"/>
        </a:xfrm>
        <a:prstGeom prst="ellipse">
          <a:avLst/>
        </a:prstGeom>
        <a:solidFill>
          <a:schemeClr val="accent2">
            <a:hueOff val="-558749"/>
            <a:satOff val="-6439"/>
            <a:lumOff val="14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alibri"/>
              <a:ea typeface="+mn-ea"/>
              <a:cs typeface="+mn-cs"/>
            </a:rPr>
            <a:t>Уровень исполнительской дисциплины</a:t>
          </a:r>
          <a:endParaRPr lang="ru-RU" sz="2000" b="1" kern="1200" dirty="0">
            <a:latin typeface="Calibri"/>
            <a:ea typeface="+mn-ea"/>
            <a:cs typeface="+mn-cs"/>
          </a:endParaRPr>
        </a:p>
      </dsp:txBody>
      <dsp:txXfrm>
        <a:off x="3361118" y="4150763"/>
        <a:ext cx="2513764" cy="881067"/>
      </dsp:txXfrm>
    </dsp:sp>
    <dsp:sp modelId="{0E17DB47-7D79-4FF3-968B-B12BD5D3AE13}">
      <dsp:nvSpPr>
        <dsp:cNvPr id="0" name=""/>
        <dsp:cNvSpPr/>
      </dsp:nvSpPr>
      <dsp:spPr>
        <a:xfrm>
          <a:off x="159333" y="1881791"/>
          <a:ext cx="3112385" cy="1580420"/>
        </a:xfrm>
        <a:prstGeom prst="ellipse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доверия населения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sp:txBody>
      <dsp:txXfrm>
        <a:off x="615131" y="2113238"/>
        <a:ext cx="2200789" cy="1117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DF02F-C23E-4B5B-8F01-BCD9CD9EFDB3}">
      <dsp:nvSpPr>
        <dsp:cNvPr id="0" name=""/>
        <dsp:cNvSpPr/>
      </dsp:nvSpPr>
      <dsp:spPr>
        <a:xfrm>
          <a:off x="1228078" y="490816"/>
          <a:ext cx="3613040" cy="3941466"/>
        </a:xfrm>
        <a:prstGeom prst="blockArc">
          <a:avLst>
            <a:gd name="adj1" fmla="val 7461390"/>
            <a:gd name="adj2" fmla="val 18261390"/>
            <a:gd name="adj3" fmla="val 4542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E72BBE-FEF7-403B-8BBE-4EE332E699CC}">
      <dsp:nvSpPr>
        <dsp:cNvPr id="0" name=""/>
        <dsp:cNvSpPr/>
      </dsp:nvSpPr>
      <dsp:spPr>
        <a:xfrm>
          <a:off x="1786707" y="3507137"/>
          <a:ext cx="4892211" cy="1421676"/>
        </a:xfrm>
        <a:prstGeom prst="blockArc">
          <a:avLst>
            <a:gd name="adj1" fmla="val 21593883"/>
            <a:gd name="adj2" fmla="val 10793883"/>
            <a:gd name="adj3" fmla="val 3986"/>
          </a:avLst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B9083-C231-415C-8255-EC0B95D49827}">
      <dsp:nvSpPr>
        <dsp:cNvPr id="0" name=""/>
        <dsp:cNvSpPr/>
      </dsp:nvSpPr>
      <dsp:spPr>
        <a:xfrm>
          <a:off x="3518041" y="546670"/>
          <a:ext cx="3825972" cy="3818574"/>
        </a:xfrm>
        <a:prstGeom prst="blockArc">
          <a:avLst>
            <a:gd name="adj1" fmla="val 14095515"/>
            <a:gd name="adj2" fmla="val 3295515"/>
            <a:gd name="adj3" fmla="val 451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B8A5CB-5214-4CBD-8CC2-44C88C1794D4}">
      <dsp:nvSpPr>
        <dsp:cNvPr id="0" name=""/>
        <dsp:cNvSpPr/>
      </dsp:nvSpPr>
      <dsp:spPr>
        <a:xfrm>
          <a:off x="2792278" y="1439381"/>
          <a:ext cx="2862514" cy="2557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400" b="1" kern="1200" dirty="0" smtClean="0">
              <a:latin typeface="Calibri"/>
              <a:ea typeface="+mn-ea"/>
              <a:cs typeface="+mn-cs"/>
            </a:rPr>
            <a:t>Индекс доверия населения</a:t>
          </a:r>
          <a:r>
            <a:rPr lang="ru-RU" altLang="ru-RU" sz="2400" kern="1200" dirty="0" smtClean="0">
              <a:latin typeface="Calibri"/>
              <a:ea typeface="+mn-ea"/>
              <a:cs typeface="+mn-cs"/>
            </a:rPr>
            <a:t> </a:t>
          </a:r>
          <a:endParaRPr lang="ru-RU" sz="2400" b="1" kern="1200" dirty="0">
            <a:latin typeface="Calibri"/>
            <a:ea typeface="+mn-ea"/>
            <a:cs typeface="+mn-cs"/>
          </a:endParaRPr>
        </a:p>
      </dsp:txBody>
      <dsp:txXfrm>
        <a:off x="3211483" y="1813961"/>
        <a:ext cx="2024104" cy="1808630"/>
      </dsp:txXfrm>
    </dsp:sp>
    <dsp:sp modelId="{B3738F39-EBB1-49F0-ADE1-F3C0EF0C319F}">
      <dsp:nvSpPr>
        <dsp:cNvPr id="0" name=""/>
        <dsp:cNvSpPr/>
      </dsp:nvSpPr>
      <dsp:spPr>
        <a:xfrm>
          <a:off x="2217904" y="-6512"/>
          <a:ext cx="4029817" cy="14120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4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«Личное доверие гражданина к государству»</a:t>
          </a:r>
          <a:endParaRPr lang="ru-RU" sz="24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sp:txBody>
      <dsp:txXfrm>
        <a:off x="2808057" y="200284"/>
        <a:ext cx="2849511" cy="998497"/>
      </dsp:txXfrm>
    </dsp:sp>
    <dsp:sp modelId="{A7C352FC-7B9D-40B0-81B3-449072421DD1}">
      <dsp:nvSpPr>
        <dsp:cNvPr id="0" name=""/>
        <dsp:cNvSpPr/>
      </dsp:nvSpPr>
      <dsp:spPr>
        <a:xfrm>
          <a:off x="4751196" y="3526275"/>
          <a:ext cx="3756091" cy="1372214"/>
        </a:xfrm>
        <a:prstGeom prst="ellipse">
          <a:avLst/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4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"Личное представление об уровне коррупции»</a:t>
          </a:r>
          <a:endParaRPr lang="ru-RU" sz="2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sp:txBody>
      <dsp:txXfrm>
        <a:off x="5301263" y="3727231"/>
        <a:ext cx="2655957" cy="970302"/>
      </dsp:txXfrm>
    </dsp:sp>
    <dsp:sp modelId="{0E17DB47-7D79-4FF3-968B-B12BD5D3AE13}">
      <dsp:nvSpPr>
        <dsp:cNvPr id="0" name=""/>
        <dsp:cNvSpPr/>
      </dsp:nvSpPr>
      <dsp:spPr>
        <a:xfrm>
          <a:off x="0" y="3513535"/>
          <a:ext cx="3672769" cy="1420063"/>
        </a:xfrm>
        <a:prstGeom prst="ellipse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4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Индекс «Оценка деятельности гос. органов и ОМСУ»</a:t>
          </a:r>
          <a:endParaRPr lang="ru-RU" sz="2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sp:txBody>
      <dsp:txXfrm>
        <a:off x="537865" y="3721498"/>
        <a:ext cx="2597039" cy="1004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9243F-7CC6-422D-AE53-43175FDDB772}">
      <dsp:nvSpPr>
        <dsp:cNvPr id="0" name=""/>
        <dsp:cNvSpPr/>
      </dsp:nvSpPr>
      <dsp:spPr>
        <a:xfrm rot="10800000">
          <a:off x="240515" y="232"/>
          <a:ext cx="8108930" cy="137503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0761" tIns="144780" rIns="270256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Электронная рассылка</a:t>
          </a:r>
          <a:endParaRPr lang="ru-RU" sz="3800" kern="1200" dirty="0"/>
        </a:p>
      </dsp:txBody>
      <dsp:txXfrm rot="10800000">
        <a:off x="584273" y="232"/>
        <a:ext cx="7765172" cy="1375032"/>
      </dsp:txXfrm>
    </dsp:sp>
    <dsp:sp modelId="{51B41FE2-3324-4A8C-8C84-C4D1A758CBF1}">
      <dsp:nvSpPr>
        <dsp:cNvPr id="0" name=""/>
        <dsp:cNvSpPr/>
      </dsp:nvSpPr>
      <dsp:spPr>
        <a:xfrm>
          <a:off x="438769" y="526565"/>
          <a:ext cx="338615" cy="29719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8BDD35-BD7E-4A9C-B0AF-B3EF4E0C1DC1}">
      <dsp:nvSpPr>
        <dsp:cNvPr id="0" name=""/>
        <dsp:cNvSpPr/>
      </dsp:nvSpPr>
      <dsp:spPr>
        <a:xfrm rot="10800000">
          <a:off x="240515" y="1802246"/>
          <a:ext cx="8108930" cy="135506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0761" tIns="140970" rIns="263144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Официальный сайт </a:t>
          </a:r>
          <a:r>
            <a:rPr lang="ru-RU" sz="3700" kern="1200" dirty="0" err="1" smtClean="0"/>
            <a:t>Нацстаткома</a:t>
          </a:r>
          <a:r>
            <a:rPr lang="ru-RU" sz="3700" kern="1200" dirty="0" smtClean="0"/>
            <a:t>: </a:t>
          </a:r>
          <a:r>
            <a:rPr lang="en-US" sz="3700" kern="1200" dirty="0" smtClean="0"/>
            <a:t>www.stat.kg</a:t>
          </a:r>
          <a:endParaRPr lang="ru-RU" sz="3700" kern="1200" dirty="0"/>
        </a:p>
      </dsp:txBody>
      <dsp:txXfrm rot="10800000">
        <a:off x="579281" y="1802246"/>
        <a:ext cx="7770164" cy="1355063"/>
      </dsp:txXfrm>
    </dsp:sp>
    <dsp:sp modelId="{B42C8DC9-B654-47D7-B784-4E2479907E45}">
      <dsp:nvSpPr>
        <dsp:cNvPr id="0" name=""/>
        <dsp:cNvSpPr/>
      </dsp:nvSpPr>
      <dsp:spPr>
        <a:xfrm flipH="1">
          <a:off x="453502" y="2306314"/>
          <a:ext cx="386447" cy="35319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6D73B5-CF80-4ACA-87B4-315C2B78FCEC}">
      <dsp:nvSpPr>
        <dsp:cNvPr id="0" name=""/>
        <dsp:cNvSpPr/>
      </dsp:nvSpPr>
      <dsp:spPr>
        <a:xfrm rot="10800000">
          <a:off x="341623" y="3584523"/>
          <a:ext cx="7900316" cy="14303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0761" tIns="140970" rIns="263144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СМИ (пресс-конференции, интервью)</a:t>
          </a:r>
          <a:endParaRPr lang="ru-RU" sz="3700" kern="1200" dirty="0"/>
        </a:p>
      </dsp:txBody>
      <dsp:txXfrm rot="10800000">
        <a:off x="699220" y="3584523"/>
        <a:ext cx="7542719" cy="1430388"/>
      </dsp:txXfrm>
    </dsp:sp>
    <dsp:sp modelId="{0EA96618-74C4-43D2-A827-2553030A6E46}">
      <dsp:nvSpPr>
        <dsp:cNvPr id="0" name=""/>
        <dsp:cNvSpPr/>
      </dsp:nvSpPr>
      <dsp:spPr>
        <a:xfrm>
          <a:off x="525515" y="4175792"/>
          <a:ext cx="333623" cy="24738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789"/>
          </a:xfrm>
          <a:prstGeom prst="rect">
            <a:avLst/>
          </a:prstGeom>
        </p:spPr>
        <p:txBody>
          <a:bodyPr vert="horz" lIns="91308" tIns="45654" rIns="91308" bIns="45654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789"/>
          </a:xfrm>
          <a:prstGeom prst="rect">
            <a:avLst/>
          </a:prstGeom>
        </p:spPr>
        <p:txBody>
          <a:bodyPr vert="horz" lIns="91308" tIns="45654" rIns="91308" bIns="45654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80A0BF3-3B12-4579-A748-5EAF5EFBFBFC}" type="datetimeFigureOut">
              <a:rPr lang="ru-RU"/>
              <a:pPr>
                <a:defRPr/>
              </a:pPr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0947"/>
            <a:ext cx="2919565" cy="493789"/>
          </a:xfrm>
          <a:prstGeom prst="rect">
            <a:avLst/>
          </a:prstGeom>
        </p:spPr>
        <p:txBody>
          <a:bodyPr vert="horz" lIns="91308" tIns="45654" rIns="91308" bIns="45654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0947"/>
            <a:ext cx="2919565" cy="493789"/>
          </a:xfrm>
          <a:prstGeom prst="rect">
            <a:avLst/>
          </a:prstGeom>
        </p:spPr>
        <p:txBody>
          <a:bodyPr vert="horz" wrap="square" lIns="91308" tIns="45654" rIns="91308" bIns="4565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AE9DFEE-81C3-40D8-B901-C2BB7A5AD5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450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789"/>
          </a:xfrm>
          <a:prstGeom prst="rect">
            <a:avLst/>
          </a:prstGeom>
        </p:spPr>
        <p:txBody>
          <a:bodyPr vert="horz" lIns="91308" tIns="45654" rIns="91308" bIns="45654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789"/>
          </a:xfrm>
          <a:prstGeom prst="rect">
            <a:avLst/>
          </a:prstGeom>
        </p:spPr>
        <p:txBody>
          <a:bodyPr vert="horz" lIns="91308" tIns="45654" rIns="91308" bIns="45654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8F122C8-50C5-4776-B1D2-FE8F21D8A8E2}" type="datetimeFigureOut">
              <a:rPr lang="ru-RU"/>
              <a:pPr>
                <a:defRPr/>
              </a:pPr>
              <a:t>03.04.2019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8" tIns="45654" rIns="91308" bIns="45654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687052"/>
            <a:ext cx="5389240" cy="4439368"/>
          </a:xfrm>
          <a:prstGeom prst="rect">
            <a:avLst/>
          </a:prstGeom>
        </p:spPr>
        <p:txBody>
          <a:bodyPr vert="horz" lIns="91308" tIns="45654" rIns="91308" bIns="4565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3789"/>
          </a:xfrm>
          <a:prstGeom prst="rect">
            <a:avLst/>
          </a:prstGeom>
        </p:spPr>
        <p:txBody>
          <a:bodyPr vert="horz" lIns="91308" tIns="45654" rIns="91308" bIns="45654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3789"/>
          </a:xfrm>
          <a:prstGeom prst="rect">
            <a:avLst/>
          </a:prstGeom>
        </p:spPr>
        <p:txBody>
          <a:bodyPr vert="horz" wrap="square" lIns="91308" tIns="45654" rIns="91308" bIns="4565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4E233E7-976F-4800-95B8-35310B4C38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3432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dirty="0" smtClean="0">
              <a:solidFill>
                <a:srgbClr val="FF0000"/>
              </a:solidFill>
            </a:endParaRP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2032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3546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7317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1088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4859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8630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5A51AA-538C-4C72-86E9-BD2E25727868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255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616CFC-91ED-4EC7-BF32-7256082A914C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36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128C39-13A5-492E-B9A4-058F7CA21696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37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9CE4D8-1B9F-4BD7-8131-740C17EC5001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992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CC0721-7A2A-4A9F-987F-9529C0CB9900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25840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233E7-976F-4800-95B8-35310B4C38BA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4899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233E7-976F-4800-95B8-35310B4C38BA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4336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13CF56-FCFE-47E6-8E35-8BD732876D79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236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2A2C08-F95D-4FDB-8AD6-D70E63735DD2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  <p:sp>
        <p:nvSpPr>
          <p:cNvPr id="3686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737" tIns="45368" rIns="90737" bIns="4536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9" name="Номер слайда 3"/>
          <p:cNvSpPr txBox="1">
            <a:spLocks noGrp="1"/>
          </p:cNvSpPr>
          <p:nvPr/>
        </p:nvSpPr>
        <p:spPr bwMode="auto">
          <a:xfrm>
            <a:off x="3869682" y="8618432"/>
            <a:ext cx="2960464" cy="45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37" tIns="45368" rIns="90737" bIns="45368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CFAA9B1-AA57-47B3-BA78-CEDEDCF3D656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9</a:t>
            </a:fld>
            <a:endParaRPr lang="ru-RU" altLang="ru-RU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65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233E7-976F-4800-95B8-35310B4C38BA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3156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233E7-976F-4800-95B8-35310B4C38BA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6913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3256E3-43DD-402D-97D0-A3A11FA867FA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426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551F38-A39D-4E19-AF2C-0BF2F547C5B7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82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DFFD39-5E1B-4EAE-B885-E7A8115A4FB7}" type="slidenum">
              <a:rPr lang="ru-RU" altLang="ru-RU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0018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A131DE-AF18-49EA-96BB-FA80FA1D7687}" type="slidenum">
              <a:rPr lang="ru-RU" altLang="ru-RU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4218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596402-EEC0-45F6-9DED-13C96E797F92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2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D8127B-1694-4CFB-BD25-01AFCA5F1E7E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078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D79635-E8FF-49D3-9979-1632B44231C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70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ctr"/>
            <a:endParaRPr lang="ru-RU" alt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772E4A-2582-4123-AF64-F765B814DFDD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622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233E7-976F-4800-95B8-35310B4C38BA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1443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С 2012г. проведено 16 раундов опросов населения. С 2015г. в ИДН включен компонент коррупционной составляющей.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FE74F4-93AA-4083-A36A-09F5B234BD0B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35810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7378" indent="-2836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4428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8199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1970" indent="-22688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5741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12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3283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57054" indent="-2268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4578F6-176C-49DD-BD99-EBAECFED171B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ru-RU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0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F2BF7-B341-4774-AC87-28D53A2AF2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54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E00F3-16F5-4A08-86AA-46DE8F76FB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065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90710-91B7-4F2E-83AC-DC20EFE141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405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8C027-3F24-4D5F-8FF4-C2BCBBC01F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613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F1F26-1A65-4CC5-BDC7-4F00815155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035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1CC92-595E-4578-827C-0C80E470F1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1147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70C2A-EDE9-4D38-AD3D-D1AFFC8DA2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7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25BE-E4ED-4DA5-A384-0C89BCFECB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123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28FC2-CAF9-4A86-907E-10AB3AD8E0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493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B79F4-8A08-48D6-9C64-46C0D1B66C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867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F184D-FD68-45B8-9473-60232B09FB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314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pPr>
              <a:defRPr/>
            </a:pPr>
            <a:fld id="{8225CF18-0E74-41B3-A43F-199518EFB373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A382D808-93E1-4595-8066-437132FEBAFC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345446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5B599F9-DB59-42E8-B75B-5C0C08C28F37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F68F5-E2BC-49D2-BBD2-00CC8FF993A4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730132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pPr>
              <a:defRPr/>
            </a:pPr>
            <a:fld id="{2E50A976-7B5A-4B0E-8B03-52385C1DABA3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D3094B50-F2B3-4A92-861E-7ACF1D3D390C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433037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5513249-FFD5-4382-8BFE-6ABB7D2C0934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BCEA-FF06-4E5B-98EC-5C627CB06BED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885698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53EC706-DCD7-4DBE-B6EC-2A74CE66FCE0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2CEDF-CD33-4860-8854-E990AA8B7644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77051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B5CC936-9CC5-4C9B-A30F-8334CFA4C97E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17B8B-63CD-49DE-B4D5-2FDBB9740130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83694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D37205B-5C33-46BE-9154-AE52C4A1201F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3FD8E-B784-48F0-A856-51FEEB84F91D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101015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1064C84-27A6-4E9A-8030-EF03621B74FC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F4690-38FF-4373-B1F1-72BE3E55C415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082911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7B4C3AB-623F-4AF2-99B2-6EC0F67D1D8E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69862-3509-46C2-8C7C-8391EE7B6F2F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498996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086D896-3FEF-4C83-ABB4-3BCDDDAE0B03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764E0-CD7C-43C2-959A-4C07969F1D56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636871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81DA01A-868C-4482-8078-2335B9F4A2B0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3E75B-6357-47E8-BFD8-3ED4DF6FB86A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293086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7FAB41A-C2EB-4222-9177-6F9E3164863A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5D02D-BCC4-4F7D-A626-275CAA820E0C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8844832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pPr>
              <a:defRPr/>
            </a:pPr>
            <a:fld id="{B5A2B70A-24EC-48F9-81BD-8AC3A94CF78C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0FB80C96-B29A-43BA-A4C8-77D73AC72D83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048583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5C21204-B586-4C3E-9398-47AC0738BD9F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0E0CC-AD28-4D29-9952-35522292AB1D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88789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  <a:cs typeface="Arial" charset="0"/>
              </a:defRPr>
            </a:lvl1pPr>
          </a:lstStyle>
          <a:p>
            <a:pPr>
              <a:defRPr/>
            </a:pPr>
            <a:fld id="{B985E157-34F8-4784-89BF-F5379BB17C1E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F638B640-17F5-45D2-A3DA-D37643E2AD3A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933213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00031AF-1B94-4CFC-9067-AB27770CDE78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91B65-4214-4AB7-838E-12DCC4DC7E81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823041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C618419-618D-46DD-865B-1BC68DE78374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5A35-2080-471A-B912-46A768C242AC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6339798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1FB4A06-CF0A-4DB4-9B83-9BCA1F92C19C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CEA02-D557-4667-8841-8A829F5B9E09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923796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79EFD01-47BD-47CC-9FAD-20A92DB2E21D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942C7-6736-44E4-9D68-1178031BF9C0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92933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AC33E67-8E1F-47E8-B809-C9671F9B65C9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9D6C1-14E8-4820-B240-7DF5C02E4A28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474668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891BE7C-613D-4668-BAB9-D0BDE3CB52CD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D2E36-C57B-404D-93F9-4EA13A8DB631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3917574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040723C-F2DF-4235-B35F-9C9B629E2610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0F8B0-9402-43B2-9757-6145D0739642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034964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9CBF417-95D8-4095-9236-DBCECEBDE602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68004-9145-4E91-A213-47E57F69030D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6323518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8F89C4-C3AF-4752-9315-709DD032E27D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81746-2856-4018-8495-C89D60287C93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53596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8C2174CA-CD2D-4486-94DE-A3A641C4CB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6" r:id="rId1"/>
    <p:sldLayoutId id="2147484548" r:id="rId2"/>
    <p:sldLayoutId id="2147484557" r:id="rId3"/>
    <p:sldLayoutId id="2147484549" r:id="rId4"/>
    <p:sldLayoutId id="2147484550" r:id="rId5"/>
    <p:sldLayoutId id="2147484551" r:id="rId6"/>
    <p:sldLayoutId id="2147484552" r:id="rId7"/>
    <p:sldLayoutId id="2147484553" r:id="rId8"/>
    <p:sldLayoutId id="2147484558" r:id="rId9"/>
    <p:sldLayoutId id="2147484554" r:id="rId10"/>
    <p:sldLayoutId id="2147484555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Calibri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Calibri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Calibri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Calibri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 smtClean="0"/>
              <a:t>Kliknij, aby edytować styl</a:t>
            </a:r>
            <a:endParaRPr lang="en-US" altLang="ru-RU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 smtClean="0"/>
              <a:t>Kliknij, aby edytować style wzorca tekstu</a:t>
            </a:r>
          </a:p>
          <a:p>
            <a:pPr lvl="1"/>
            <a:r>
              <a:rPr lang="pl-PL" altLang="ru-RU" smtClean="0"/>
              <a:t>Drugi poziom</a:t>
            </a:r>
          </a:p>
          <a:p>
            <a:pPr lvl="2"/>
            <a:r>
              <a:rPr lang="pl-PL" altLang="ru-RU" smtClean="0"/>
              <a:t>Trzeci poziom</a:t>
            </a:r>
          </a:p>
          <a:p>
            <a:pPr lvl="3"/>
            <a:r>
              <a:rPr lang="pl-PL" altLang="ru-RU" smtClean="0"/>
              <a:t>Czwarty poziom</a:t>
            </a:r>
          </a:p>
          <a:p>
            <a:pPr lvl="4"/>
            <a:r>
              <a:rPr lang="pl-PL" altLang="ru-RU" smtClean="0"/>
              <a:t>Piąty poziom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EB160F-44A2-4E68-BEC9-377E8161706A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45C75"/>
                </a:solidFill>
                <a:latin typeface="Constantia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2648D753-95AF-4CD0-940E-D38A6332B841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 smtClean="0"/>
              <a:t>Kliknij, aby edytować styl</a:t>
            </a:r>
            <a:endParaRPr lang="en-US" altLang="ru-RU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ru-RU" smtClean="0"/>
              <a:t>Kliknij, aby edytować style wzorca tekstu</a:t>
            </a:r>
          </a:p>
          <a:p>
            <a:pPr lvl="1"/>
            <a:r>
              <a:rPr lang="pl-PL" altLang="ru-RU" smtClean="0"/>
              <a:t>Drugi poziom</a:t>
            </a:r>
          </a:p>
          <a:p>
            <a:pPr lvl="2"/>
            <a:r>
              <a:rPr lang="pl-PL" altLang="ru-RU" smtClean="0"/>
              <a:t>Trzeci poziom</a:t>
            </a:r>
          </a:p>
          <a:p>
            <a:pPr lvl="3"/>
            <a:r>
              <a:rPr lang="pl-PL" altLang="ru-RU" smtClean="0"/>
              <a:t>Czwarty poziom</a:t>
            </a:r>
          </a:p>
          <a:p>
            <a:pPr lvl="4"/>
            <a:r>
              <a:rPr lang="pl-PL" altLang="ru-RU" smtClean="0"/>
              <a:t>Piąty poziom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E91789-52BA-4D04-8AF0-A913B262BC97}" type="datetime1">
              <a:rPr lang="pl-PL"/>
              <a:pPr>
                <a:defRPr/>
              </a:pPr>
              <a:t>03.04.2019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45C75"/>
                </a:solidFill>
                <a:latin typeface="Constantia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ECEC0CA4-3942-4C4F-84CF-F9F6FB85117C}" type="slidenum">
              <a:rPr lang="pl-PL" altLang="ru-RU"/>
              <a:pPr>
                <a:defRPr/>
              </a:pPr>
              <a:t>‹#›</a:t>
            </a:fld>
            <a:endParaRPr lang="pl-PL" altLang="ru-RU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76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  <p:sldLayoutId id="214748458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Excel_97-2003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_____Microsoft_Excel_97-20032.xls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oleObject" Target="../embeddings/_____Microsoft_Excel_97-20033.xls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F366BB3-ED39-48D4-A74C-87099A2F6D52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22531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5876925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619250" y="6078538"/>
            <a:ext cx="66976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5650" y="1290638"/>
            <a:ext cx="8215313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доверия населения</a:t>
            </a:r>
          </a:p>
        </p:txBody>
      </p:sp>
      <p:pic>
        <p:nvPicPr>
          <p:cNvPr id="22535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763" y="2817813"/>
            <a:ext cx="5400675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703263"/>
            <a:ext cx="8229600" cy="565150"/>
          </a:xfrm>
        </p:spPr>
        <p:txBody>
          <a:bodyPr/>
          <a:lstStyle/>
          <a:p>
            <a:pPr algn="ctr">
              <a:defRPr/>
            </a:pPr>
            <a:r>
              <a:rPr lang="ru-RU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Цель измерения ИДН:</a:t>
            </a:r>
            <a:endParaRPr lang="ru-RU" sz="4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675"/>
            <a:ext cx="8116888" cy="3816350"/>
          </a:xfrm>
        </p:spPr>
        <p:txBody>
          <a:bodyPr/>
          <a:lstStyle/>
          <a:p>
            <a:pPr marL="0" indent="0" algn="just">
              <a:buFont typeface="Wingdings 2" panose="05020102010507070707" pitchFamily="18" charset="2"/>
              <a:buNone/>
              <a:defRPr/>
            </a:pPr>
            <a:r>
              <a:rPr lang="ru-RU" sz="2800" dirty="0"/>
              <a:t>А</a:t>
            </a:r>
            <a:r>
              <a:rPr lang="ru-RU" sz="2800" dirty="0" smtClean="0"/>
              <a:t>ктуальная </a:t>
            </a:r>
            <a:r>
              <a:rPr lang="ru-RU" sz="2800" dirty="0"/>
              <a:t>оценка степени доверия населения к деятельности государственных органов исполнительной власти, мэрий городов Бишкек и Ош, полномочных представителей Правительства </a:t>
            </a:r>
            <a:r>
              <a:rPr lang="ru-RU" sz="2800" dirty="0" err="1"/>
              <a:t>Кыргызской</a:t>
            </a:r>
            <a:r>
              <a:rPr lang="ru-RU" sz="2800" dirty="0"/>
              <a:t> Республики в областях и глав местных государственных </a:t>
            </a:r>
            <a:r>
              <a:rPr lang="ru-RU" sz="2800" dirty="0" smtClean="0"/>
              <a:t>администраций.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3F0ADD9-E1BA-4F78-92AE-9C15D0242292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24581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301625"/>
            <a:ext cx="8229600" cy="679450"/>
          </a:xfrm>
        </p:spPr>
        <p:txBody>
          <a:bodyPr/>
          <a:lstStyle/>
          <a:p>
            <a:pPr algn="ctr">
              <a:defRPr/>
            </a:pPr>
            <a:r>
              <a:rPr lang="ru-RU" altLang="ru-RU" sz="3200" b="1" dirty="0">
                <a:solidFill>
                  <a:prstClr val="black"/>
                </a:solidFill>
                <a:latin typeface="Segoe UI Semibold" pitchFamily="34" charset="0"/>
                <a:ea typeface="+mn-ea"/>
                <a:cs typeface="+mn-cs"/>
              </a:rPr>
              <a:t>Законодательство</a:t>
            </a:r>
            <a:endParaRPr lang="ru-RU" sz="3200" b="1" dirty="0">
              <a:solidFill>
                <a:prstClr val="black"/>
              </a:solidFill>
              <a:latin typeface="Segoe UI Semibold" pitchFamily="34" charset="0"/>
              <a:ea typeface="+mn-ea"/>
              <a:cs typeface="+mn-cs"/>
            </a:endParaRPr>
          </a:p>
        </p:txBody>
      </p:sp>
      <p:sp>
        <p:nvSpPr>
          <p:cNvPr id="36867" name="Объект 2"/>
          <p:cNvSpPr>
            <a:spLocks noGrp="1"/>
          </p:cNvSpPr>
          <p:nvPr>
            <p:ph idx="1"/>
          </p:nvPr>
        </p:nvSpPr>
        <p:spPr>
          <a:xfrm>
            <a:off x="217488" y="1265238"/>
            <a:ext cx="8778875" cy="5199062"/>
          </a:xfrm>
        </p:spPr>
        <p:txBody>
          <a:bodyPr/>
          <a:lstStyle/>
          <a:p>
            <a:pPr algn="just">
              <a:lnSpc>
                <a:spcPct val="90000"/>
              </a:lnSpc>
              <a:spcAft>
                <a:spcPts val="300"/>
              </a:spcAft>
              <a:buClr>
                <a:srgbClr val="C3260C"/>
              </a:buClr>
              <a:buSzPct val="130000"/>
              <a:buFont typeface="Wingdings" panose="05000000000000000000" pitchFamily="2" charset="2"/>
              <a:buNone/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Segoe UI Semibold" panose="020B0702040204020203" pitchFamily="34" charset="0"/>
              </a:rPr>
              <a:t>	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Постановление Правительства КР «Об оценке деятельности государственных органов исполнительной власти </a:t>
            </a:r>
            <a:r>
              <a:rPr lang="ru-RU" altLang="ru-RU" sz="2800" dirty="0" err="1" smtClean="0">
                <a:latin typeface="Times New Roman" panose="02020603050405020304" pitchFamily="18" charset="0"/>
              </a:rPr>
              <a:t>Кыргызской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 Республики, мэрий городов Бишкек, Ош и их руководителей, полномочных представителей Правительства </a:t>
            </a:r>
            <a:r>
              <a:rPr lang="ru-RU" altLang="ru-RU" sz="2800" dirty="0" err="1" smtClean="0">
                <a:latin typeface="Times New Roman" panose="02020603050405020304" pitchFamily="18" charset="0"/>
              </a:rPr>
              <a:t>Кыргызской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 Республики в областях» от 17 июня 2016 года №329, включая: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Методику оценки деятельности;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Положение об «Индексе доверия населения»;</a:t>
            </a:r>
          </a:p>
          <a:p>
            <a:pPr lvl="1" algn="just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Типовую анкету для проведения опроса в целях измерения уровня доверия населения.</a:t>
            </a:r>
            <a:endParaRPr lang="en-US" altLang="ru-RU" sz="2800" dirty="0" smtClean="0">
              <a:latin typeface="Times New Roman" panose="02020603050405020304" pitchFamily="18" charset="0"/>
            </a:endParaRPr>
          </a:p>
          <a:p>
            <a:pPr marL="393700" lvl="1" indent="0" algn="just">
              <a:lnSpc>
                <a:spcPct val="80000"/>
              </a:lnSpc>
              <a:spcBef>
                <a:spcPts val="600"/>
              </a:spcBef>
              <a:buFont typeface="Wingdings 2" panose="05020102010507070707" pitchFamily="18" charset="2"/>
              <a:buNone/>
              <a:defRPr/>
            </a:pPr>
            <a:endParaRPr lang="en-US" altLang="ru-RU" sz="800" dirty="0">
              <a:latin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altLang="ru-RU" sz="2800" dirty="0" smtClean="0">
                <a:latin typeface="Times New Roman" panose="02020603050405020304" pitchFamily="18" charset="0"/>
              </a:rPr>
              <a:t>     </a:t>
            </a:r>
            <a:endParaRPr lang="ru-RU" altLang="ru-RU" sz="2000" dirty="0" smtClean="0"/>
          </a:p>
        </p:txBody>
      </p:sp>
      <p:sp>
        <p:nvSpPr>
          <p:cNvPr id="26628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2A548B7-E83D-45DF-8502-E70E2A68228E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26629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6092825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258888" y="6361113"/>
            <a:ext cx="66960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404813"/>
            <a:ext cx="8137525" cy="9366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088" y="231775"/>
            <a:ext cx="8229600" cy="820738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Система оценки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деятельности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государственных органов исполнительной власти</a:t>
            </a:r>
          </a:p>
        </p:txBody>
      </p:sp>
      <p:sp>
        <p:nvSpPr>
          <p:cNvPr id="28675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D05933-0C8D-4894-8EED-31F35CF706E4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28676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14450" y="6319838"/>
            <a:ext cx="66976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</p:nvPr>
        </p:nvGraphicFramePr>
        <p:xfrm>
          <a:off x="0" y="1089025"/>
          <a:ext cx="9144000" cy="526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749300" y="3003550"/>
            <a:ext cx="1943100" cy="1655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65350"/>
            <a:ext cx="8229600" cy="3400425"/>
          </a:xfrm>
        </p:spPr>
        <p:txBody>
          <a:bodyPr/>
          <a:lstStyle/>
          <a:p>
            <a:pPr>
              <a:defRPr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Методология ИДН разработана Национальным институтом стратегических исследований (НИСИ), Министерством экономики и экспертным сообществом </a:t>
            </a:r>
            <a:r>
              <a:rPr lang="ru-RU" altLang="ru-RU" sz="2400" dirty="0" err="1" smtClean="0">
                <a:latin typeface="Times New Roman" panose="02020603050405020304" pitchFamily="18" charset="0"/>
              </a:rPr>
              <a:t>Кыргызской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Республики. </a:t>
            </a:r>
          </a:p>
          <a:p>
            <a:pPr>
              <a:defRPr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Измерение ИДН (опрос населения и расчеты) Постановлением Правительства </a:t>
            </a:r>
            <a:r>
              <a:rPr lang="ru-RU" altLang="ru-RU" sz="2400" dirty="0" err="1" smtClean="0">
                <a:latin typeface="Times New Roman" panose="02020603050405020304" pitchFamily="18" charset="0"/>
              </a:rPr>
              <a:t>Кыргызской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Республики рекомендовано </a:t>
            </a:r>
            <a:r>
              <a:rPr lang="ru-RU" altLang="ru-RU" sz="2400" dirty="0" err="1" smtClean="0">
                <a:latin typeface="Times New Roman" panose="02020603050405020304" pitchFamily="18" charset="0"/>
              </a:rPr>
              <a:t>Нацстаткому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Анализ информации,</a:t>
            </a:r>
            <a:r>
              <a:rPr lang="ru-RU" sz="2400" dirty="0" smtClean="0"/>
              <a:t> </a:t>
            </a:r>
            <a:r>
              <a:rPr lang="ru-RU" sz="2400" dirty="0"/>
              <a:t>совершенствование методики </a:t>
            </a:r>
            <a:r>
              <a:rPr lang="ru-RU" sz="2400" dirty="0" smtClean="0"/>
              <a:t>и ее методическое </a:t>
            </a:r>
            <a:r>
              <a:rPr lang="ru-RU" sz="2400" dirty="0"/>
              <a:t>и научное </a:t>
            </a:r>
            <a:r>
              <a:rPr lang="ru-RU" sz="2400" dirty="0" smtClean="0"/>
              <a:t>сопровождение поручено НИСИ </a:t>
            </a:r>
            <a:r>
              <a:rPr lang="ru-RU" sz="2400" dirty="0" err="1" smtClean="0"/>
              <a:t>Кыргызской</a:t>
            </a:r>
            <a:r>
              <a:rPr lang="ru-RU" sz="2400" dirty="0" smtClean="0"/>
              <a:t> Республики.</a:t>
            </a:r>
            <a:endParaRPr lang="ru-RU" sz="2400" dirty="0"/>
          </a:p>
          <a:p>
            <a:pPr>
              <a:defRPr/>
            </a:pPr>
            <a:endParaRPr lang="ru-RU" altLang="ru-RU" sz="2400" dirty="0" smtClean="0">
              <a:latin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ru-RU" altLang="ru-RU" sz="1800" dirty="0" smtClean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ru-RU" dirty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1DEF1B-263D-4D36-A6CC-A75D11464C02}" type="slidenum">
              <a:rPr lang="pl-PL" altLang="ru-RU" smtClean="0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5</a:t>
            </a:fld>
            <a:endParaRPr lang="pl-PL" altLang="ru-RU" smtClean="0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grpSp>
        <p:nvGrpSpPr>
          <p:cNvPr id="30724" name="Группа 4"/>
          <p:cNvGrpSpPr>
            <a:grpSpLocks/>
          </p:cNvGrpSpPr>
          <p:nvPr/>
        </p:nvGrpSpPr>
        <p:grpSpPr bwMode="auto">
          <a:xfrm>
            <a:off x="1476375" y="549275"/>
            <a:ext cx="6191250" cy="1579563"/>
            <a:chOff x="159333" y="1881791"/>
            <a:chExt cx="3112385" cy="1580420"/>
          </a:xfrm>
        </p:grpSpPr>
        <p:sp>
          <p:nvSpPr>
            <p:cNvPr id="6" name="Овал 5"/>
            <p:cNvSpPr/>
            <p:nvPr/>
          </p:nvSpPr>
          <p:spPr>
            <a:xfrm>
              <a:off x="159333" y="1881791"/>
              <a:ext cx="3112385" cy="158042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0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615018" y="2113692"/>
              <a:ext cx="2201015" cy="11166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Индекс доверия населения</a:t>
              </a:r>
            </a:p>
          </p:txBody>
        </p:sp>
      </p:grpSp>
      <p:sp>
        <p:nvSpPr>
          <p:cNvPr id="8" name="Podtytuł 2"/>
          <p:cNvSpPr>
            <a:spLocks/>
          </p:cNvSpPr>
          <p:nvPr/>
        </p:nvSpPr>
        <p:spPr bwMode="auto">
          <a:xfrm>
            <a:off x="1314450" y="6319838"/>
            <a:ext cx="66976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pic>
        <p:nvPicPr>
          <p:cNvPr id="30726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9753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944" y="200248"/>
            <a:ext cx="8229600" cy="1143000"/>
          </a:xfrm>
        </p:spPr>
        <p:txBody>
          <a:bodyPr/>
          <a:lstStyle/>
          <a:p>
            <a:r>
              <a:rPr lang="ru-RU" dirty="0" smtClean="0"/>
              <a:t>Распределение выборки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F68F5-E2BC-49D2-BBD2-00CC8FF993A4}" type="slidenum">
              <a:rPr lang="pl-PL" altLang="ru-RU" smtClean="0"/>
              <a:pPr>
                <a:defRPr/>
              </a:pPr>
              <a:t>6</a:t>
            </a:fld>
            <a:endParaRPr lang="pl-PL" altLang="ru-RU"/>
          </a:p>
        </p:txBody>
      </p:sp>
      <p:pic>
        <p:nvPicPr>
          <p:cNvPr id="6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964238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" t="1613" r="875" b="1613"/>
          <a:stretch/>
        </p:blipFill>
        <p:spPr>
          <a:xfrm>
            <a:off x="323528" y="1412776"/>
            <a:ext cx="8363272" cy="448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9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3FD8E-B784-48F0-A856-51FEEB84F91D}" type="slidenum">
              <a:rPr lang="pl-PL" altLang="ru-RU" smtClean="0"/>
              <a:pPr>
                <a:defRPr/>
              </a:pPr>
              <a:t>7</a:t>
            </a:fld>
            <a:endParaRPr lang="pl-PL" altLang="ru-RU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529" y="332656"/>
            <a:ext cx="9001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ru-RU" altLang="ru-RU" sz="36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Администрирование потоков информации 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/>
          <a:srcRect l="15931" t="26667" r="16688" b="45136"/>
          <a:stretch/>
        </p:blipFill>
        <p:spPr bwMode="auto">
          <a:xfrm>
            <a:off x="1043607" y="1700808"/>
            <a:ext cx="6480721" cy="2232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оле 1"/>
          <p:cNvSpPr txBox="1">
            <a:spLocks noChangeArrowheads="1"/>
          </p:cNvSpPr>
          <p:nvPr/>
        </p:nvSpPr>
        <p:spPr bwMode="auto">
          <a:xfrm>
            <a:off x="4500562" y="4000505"/>
            <a:ext cx="1893542" cy="28575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>
              <a:defRPr/>
            </a:pPr>
            <a:r>
              <a:rPr lang="ru-RU" altLang="ru-RU" sz="1292" b="1" i="1" dirty="0">
                <a:latin typeface="Arial" panose="020B0604020202020204" pitchFamily="34" charset="0"/>
                <a:cs typeface="Times New Roman" panose="02020603050405020304" pitchFamily="18" charset="0"/>
              </a:rPr>
              <a:t>Интервьюеры</a:t>
            </a:r>
            <a:endParaRPr lang="ru-RU" altLang="ru-RU" sz="1292" b="1" i="1" dirty="0">
              <a:latin typeface="Arial" panose="020B0604020202020204" pitchFamily="34" charset="0"/>
            </a:endParaRPr>
          </a:p>
        </p:txBody>
      </p:sp>
      <p:sp>
        <p:nvSpPr>
          <p:cNvPr id="6" name="Поле 1"/>
          <p:cNvSpPr txBox="1">
            <a:spLocks noChangeArrowheads="1"/>
          </p:cNvSpPr>
          <p:nvPr/>
        </p:nvSpPr>
        <p:spPr bwMode="auto">
          <a:xfrm>
            <a:off x="5143504" y="4714884"/>
            <a:ext cx="1452563" cy="3508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>
              <a:defRPr/>
            </a:pPr>
            <a:r>
              <a:rPr lang="ru-RU" altLang="ru-RU" sz="1292" b="1" i="1" dirty="0">
                <a:latin typeface="Arial" panose="020B0604020202020204" pitchFamily="34" charset="0"/>
                <a:cs typeface="Times New Roman" panose="02020603050405020304" pitchFamily="18" charset="0"/>
              </a:rPr>
              <a:t>Интервьюеры</a:t>
            </a:r>
            <a:endParaRPr lang="ru-RU" altLang="ru-RU" sz="1292" b="1" i="1" dirty="0">
              <a:latin typeface="Arial" panose="020B0604020202020204" pitchFamily="34" charset="0"/>
            </a:endParaRPr>
          </a:p>
        </p:txBody>
      </p:sp>
      <p:sp>
        <p:nvSpPr>
          <p:cNvPr id="7" name="Поле 1"/>
          <p:cNvSpPr txBox="1">
            <a:spLocks noChangeArrowheads="1"/>
          </p:cNvSpPr>
          <p:nvPr/>
        </p:nvSpPr>
        <p:spPr bwMode="auto">
          <a:xfrm>
            <a:off x="4857752" y="4357694"/>
            <a:ext cx="2388667" cy="214314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>
              <a:defRPr/>
            </a:pPr>
            <a:r>
              <a:rPr lang="ru-RU" altLang="ru-RU" sz="1292" b="1" i="1" dirty="0">
                <a:latin typeface="Arial" panose="020B0604020202020204" pitchFamily="34" charset="0"/>
                <a:cs typeface="Times New Roman" panose="02020603050405020304" pitchFamily="18" charset="0"/>
              </a:rPr>
              <a:t>Интервьюеры</a:t>
            </a:r>
            <a:endParaRPr lang="ru-RU" altLang="ru-RU" sz="1292" b="1" i="1" dirty="0">
              <a:latin typeface="Arial" panose="020B0604020202020204" pitchFamily="34" charset="0"/>
            </a:endParaRPr>
          </a:p>
        </p:txBody>
      </p:sp>
      <p:sp>
        <p:nvSpPr>
          <p:cNvPr id="8" name="Поле 1"/>
          <p:cNvSpPr txBox="1">
            <a:spLocks noChangeArrowheads="1"/>
          </p:cNvSpPr>
          <p:nvPr/>
        </p:nvSpPr>
        <p:spPr bwMode="auto">
          <a:xfrm>
            <a:off x="2087607" y="3954877"/>
            <a:ext cx="2160240" cy="35083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>
              <a:defRPr/>
            </a:pPr>
            <a:r>
              <a:rPr lang="ru-RU" altLang="ru-RU" sz="1292" b="1" i="1" dirty="0">
                <a:latin typeface="Arial" panose="020B0604020202020204" pitchFamily="34" charset="0"/>
                <a:cs typeface="Times New Roman" panose="02020603050405020304" pitchFamily="18" charset="0"/>
              </a:rPr>
              <a:t>Интервьюеры</a:t>
            </a:r>
            <a:endParaRPr lang="ru-RU" altLang="ru-RU" sz="1292" b="1" i="1" dirty="0">
              <a:latin typeface="Arial" panose="020B0604020202020204" pitchFamily="34" charset="0"/>
            </a:endParaRPr>
          </a:p>
        </p:txBody>
      </p:sp>
      <p:sp>
        <p:nvSpPr>
          <p:cNvPr id="9" name="Поле 1"/>
          <p:cNvSpPr txBox="1">
            <a:spLocks noChangeArrowheads="1"/>
          </p:cNvSpPr>
          <p:nvPr/>
        </p:nvSpPr>
        <p:spPr bwMode="auto">
          <a:xfrm>
            <a:off x="1943591" y="4353055"/>
            <a:ext cx="2160240" cy="35083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>
              <a:defRPr/>
            </a:pPr>
            <a:r>
              <a:rPr lang="ru-RU" altLang="ru-RU" sz="1292" b="1" i="1" dirty="0">
                <a:latin typeface="Arial" panose="020B0604020202020204" pitchFamily="34" charset="0"/>
                <a:cs typeface="Times New Roman" panose="02020603050405020304" pitchFamily="18" charset="0"/>
              </a:rPr>
              <a:t>Интервьюеры</a:t>
            </a:r>
            <a:endParaRPr lang="ru-RU" altLang="ru-RU" sz="1292" b="1" i="1" dirty="0">
              <a:latin typeface="Arial" panose="020B0604020202020204" pitchFamily="34" charset="0"/>
            </a:endParaRPr>
          </a:p>
        </p:txBody>
      </p:sp>
      <p:sp>
        <p:nvSpPr>
          <p:cNvPr id="10" name="Поле 1"/>
          <p:cNvSpPr txBox="1">
            <a:spLocks noChangeArrowheads="1"/>
          </p:cNvSpPr>
          <p:nvPr/>
        </p:nvSpPr>
        <p:spPr bwMode="auto">
          <a:xfrm>
            <a:off x="1727567" y="4750435"/>
            <a:ext cx="2160240" cy="35083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>
              <a:defRPr/>
            </a:pPr>
            <a:r>
              <a:rPr lang="ru-RU" altLang="ru-RU" sz="1292" b="1" i="1" dirty="0">
                <a:latin typeface="Arial" panose="020B0604020202020204" pitchFamily="34" charset="0"/>
                <a:cs typeface="Times New Roman" panose="02020603050405020304" pitchFamily="18" charset="0"/>
              </a:rPr>
              <a:t>Интервьюеры</a:t>
            </a:r>
            <a:endParaRPr lang="ru-RU" altLang="ru-RU" sz="1292" b="1" i="1" dirty="0">
              <a:latin typeface="Arial" panose="020B0604020202020204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4672191" y="3156545"/>
            <a:ext cx="691897" cy="8932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242589" y="3233763"/>
            <a:ext cx="484087" cy="8160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3419872" y="3252537"/>
            <a:ext cx="510444" cy="8485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2872868" y="3156545"/>
            <a:ext cx="547004" cy="8932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5786" y="5143512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 проведении опроса населения исключена возможность вмешательства в процесс сбора данных.  Центральный аппарат назначает задания индивидуально каждому интервьюеру и контролирует полноту сбора данных. Завершенное интервью поступает на центральный сервер и удаляется с планшета интервьюера. Одновременно ему поступают новые назначенные задания.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1001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088" y="203200"/>
            <a:ext cx="8229600" cy="636588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Структура Индекса доверия населения</a:t>
            </a:r>
          </a:p>
        </p:txBody>
      </p:sp>
      <p:sp>
        <p:nvSpPr>
          <p:cNvPr id="33795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94324E6-9008-4C24-AD93-BCC843BF97C1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33796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125538"/>
          <a:ext cx="8507288" cy="5199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611188" y="331788"/>
            <a:ext cx="8137525" cy="5762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  <p:pic>
        <p:nvPicPr>
          <p:cNvPr id="3584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3086100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964238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950" y="1893888"/>
          <a:ext cx="8928101" cy="3960811"/>
        </p:xfrm>
        <a:graphic>
          <a:graphicData uri="http://schemas.openxmlformats.org/drawingml/2006/table">
            <a:tbl>
              <a:tblPr/>
              <a:tblGrid>
                <a:gridCol w="640299"/>
                <a:gridCol w="2418904"/>
                <a:gridCol w="2412859"/>
                <a:gridCol w="2664030"/>
                <a:gridCol w="792009"/>
              </a:tblGrid>
              <a:tr h="173121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19" marR="7619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Насколько Вы доверяете (название гос. органа)?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Каков, по Вашему мнению, уровень коррупции в (название гос. органа)?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Оцените качество работы (предоставляемые услуги и выполняемые функции) (название гос. органа)?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19" marR="7619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7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ответа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 ответа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 ответа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Полностью доверяю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коррупции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хорошо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доверяю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хорошо, чем плохо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+0.5</a:t>
                      </a:r>
                    </a:p>
                  </a:txBody>
                  <a:tcPr marL="7619" marR="7619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7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не доверяю 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                                   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плохо, чем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7619" marR="7619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Полностью не доверяю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плохо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Затрудняюсь ответить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Затрудняюсь ответить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Затрудняюсь ответить</a:t>
                      </a:r>
                    </a:p>
                  </a:txBody>
                  <a:tcPr marL="7619" marR="7619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19" marR="7619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883" name="Группа 8"/>
          <p:cNvGrpSpPr>
            <a:grpSpLocks/>
          </p:cNvGrpSpPr>
          <p:nvPr/>
        </p:nvGrpSpPr>
        <p:grpSpPr bwMode="auto">
          <a:xfrm>
            <a:off x="2268538" y="4763"/>
            <a:ext cx="3584575" cy="1408112"/>
            <a:chOff x="4781731" y="3526274"/>
            <a:chExt cx="3756091" cy="1372214"/>
          </a:xfrm>
        </p:grpSpPr>
        <p:sp>
          <p:nvSpPr>
            <p:cNvPr id="9" name="Овал 8"/>
            <p:cNvSpPr/>
            <p:nvPr/>
          </p:nvSpPr>
          <p:spPr>
            <a:xfrm>
              <a:off x="4781731" y="3526274"/>
              <a:ext cx="3756091" cy="137221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19062"/>
                <a:satOff val="-4829"/>
                <a:lumOff val="1079"/>
                <a:alphaOff val="0"/>
              </a:schemeClr>
            </a:fillRef>
            <a:effectRef idx="0">
              <a:schemeClr val="accent2">
                <a:hueOff val="-419062"/>
                <a:satOff val="-4829"/>
                <a:lumOff val="107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Овал 4"/>
            <p:cNvSpPr/>
            <p:nvPr/>
          </p:nvSpPr>
          <p:spPr>
            <a:xfrm>
              <a:off x="5300730" y="3727388"/>
              <a:ext cx="2656544" cy="9699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altLang="ru-RU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Индекс "Личное представление об уровне коррупции»</a:t>
              </a:r>
              <a:endPara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35884" name="Группа 11"/>
          <p:cNvGrpSpPr>
            <a:grpSpLocks/>
          </p:cNvGrpSpPr>
          <p:nvPr/>
        </p:nvGrpSpPr>
        <p:grpSpPr bwMode="auto">
          <a:xfrm>
            <a:off x="5454650" y="739775"/>
            <a:ext cx="3408363" cy="1346200"/>
            <a:chOff x="0" y="3513535"/>
            <a:chExt cx="3672769" cy="1420063"/>
          </a:xfrm>
        </p:grpSpPr>
        <p:sp>
          <p:nvSpPr>
            <p:cNvPr id="12" name="Овал 11"/>
            <p:cNvSpPr/>
            <p:nvPr/>
          </p:nvSpPr>
          <p:spPr>
            <a:xfrm>
              <a:off x="0" y="3513535"/>
              <a:ext cx="3672769" cy="142006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0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Овал 4"/>
            <p:cNvSpPr/>
            <p:nvPr/>
          </p:nvSpPr>
          <p:spPr>
            <a:xfrm>
              <a:off x="538856" y="3721186"/>
              <a:ext cx="2595058" cy="10047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altLang="ru-RU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Индекс «Оценка деятельности гос. органов и ОМСУ»</a:t>
              </a:r>
              <a:endPara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3FD8E-B784-48F0-A856-51FEEB84F91D}" type="slidenum">
              <a:rPr lang="pl-PL" altLang="ru-RU" smtClean="0"/>
              <a:pPr>
                <a:defRPr/>
              </a:pPr>
              <a:t>10</a:t>
            </a:fld>
            <a:endParaRPr lang="pl-PL" altLang="ru-RU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57200" y="1935163"/>
            <a:ext cx="8229600" cy="4389437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529" y="332656"/>
            <a:ext cx="9001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ru-RU" alt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Пример расчета частного индекса </a:t>
            </a:r>
            <a:endParaRPr lang="ru-RU" altLang="ru-RU" sz="36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400205"/>
              </p:ext>
            </p:extLst>
          </p:nvPr>
        </p:nvGraphicFramePr>
        <p:xfrm>
          <a:off x="214281" y="946403"/>
          <a:ext cx="8643998" cy="5697307"/>
        </p:xfrm>
        <a:graphic>
          <a:graphicData uri="http://schemas.openxmlformats.org/drawingml/2006/table">
            <a:tbl>
              <a:tblPr/>
              <a:tblGrid>
                <a:gridCol w="1392183"/>
                <a:gridCol w="1025089"/>
                <a:gridCol w="1368943"/>
                <a:gridCol w="1197244"/>
                <a:gridCol w="803020"/>
                <a:gridCol w="785818"/>
                <a:gridCol w="953774"/>
                <a:gridCol w="1117927"/>
              </a:tblGrid>
              <a:tr h="272572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Бишкек, Насколько Вы доверяете…</a:t>
                      </a: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27" marR="7327" marT="73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81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Вариант</a:t>
                      </a:r>
                    </a:p>
                    <a:p>
                      <a:pPr marL="0" algn="l" rtl="0" eaLnBrk="1" fontAlgn="b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ответа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ответов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процент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валидный процент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Расчет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Индекс личного доверия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гр.2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гр.3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гр.4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гр.6=гр1*гр3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гр.7=гр.6/гр3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Валидные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Полностью не доверяю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267685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-267685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81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-0,5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Скорее не доверяю 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5597515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21,6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23,1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-2798757,5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Скорее доверяю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16990325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65,6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8495162,5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Полностью доверяю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1403215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1403215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1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24258740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93,6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6831935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28,2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0084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Пропущенные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Системные пропущенные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 Затрудняюсь ответить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1657260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25916000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3FD8E-B784-48F0-A856-51FEEB84F91D}" type="slidenum">
              <a:rPr lang="pl-PL" altLang="ru-RU" smtClean="0"/>
              <a:pPr>
                <a:defRPr/>
              </a:pPr>
              <a:t>11</a:t>
            </a:fld>
            <a:endParaRPr lang="pl-PL" altLang="ru-RU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57200" y="1935163"/>
            <a:ext cx="8229600" cy="4389437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529" y="332656"/>
            <a:ext cx="9001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ru-RU" alt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Пример расчета частного индекса </a:t>
            </a:r>
            <a:endParaRPr lang="ru-RU" altLang="ru-RU" sz="36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1" y="946403"/>
          <a:ext cx="8643998" cy="5754802"/>
        </p:xfrm>
        <a:graphic>
          <a:graphicData uri="http://schemas.openxmlformats.org/drawingml/2006/table">
            <a:tbl>
              <a:tblPr/>
              <a:tblGrid>
                <a:gridCol w="1392183"/>
                <a:gridCol w="1108148"/>
                <a:gridCol w="1285884"/>
                <a:gridCol w="1197244"/>
                <a:gridCol w="803020"/>
                <a:gridCol w="785818"/>
                <a:gridCol w="811118"/>
                <a:gridCol w="1260583"/>
              </a:tblGrid>
              <a:tr h="313589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Бишкек, Насколько Вы доверяете…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вариант ответа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количество ответов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процент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валидный процент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Расчет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Индекс личного доверия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85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гр.6=гр1*гр3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гр.7=гр.6/гр3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85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Валидные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Полностью не доверяю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70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Скорее не доверяю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85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Скорее доверяю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4982,5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85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Полностью доверяю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8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73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Пропущенные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Системные пропущенные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 Затрудняюсь ответить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8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647700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Методика построения Индекса доверия населения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/>
          <a:lstStyle/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Segoe UI Semibold" pitchFamily="34" charset="0"/>
              </a:rPr>
              <a:t>совокупный "Индекс доверия населения", и его составляющие изменяются в интервале от "+100" до "-100". </a:t>
            </a:r>
            <a:endParaRPr lang="ru-RU" sz="1600" dirty="0" smtClean="0">
              <a:solidFill>
                <a:prstClr val="black"/>
              </a:solidFill>
              <a:latin typeface="Segoe UI Semibold" pitchFamily="34" charset="0"/>
            </a:endParaRPr>
          </a:p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Значение индекса &lt; </a:t>
            </a:r>
            <a:r>
              <a:rPr lang="ru-RU" sz="1600" dirty="0">
                <a:solidFill>
                  <a:prstClr val="black"/>
                </a:solidFill>
                <a:latin typeface="Segoe UI Semibold" pitchFamily="34" charset="0"/>
              </a:rPr>
              <a:t>"0"</a:t>
            </a: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 - преобладание </a:t>
            </a:r>
            <a:r>
              <a:rPr lang="ru-RU" sz="1600" dirty="0">
                <a:solidFill>
                  <a:prstClr val="black"/>
                </a:solidFill>
                <a:latin typeface="Segoe UI Semibold" pitchFamily="34" charset="0"/>
              </a:rPr>
              <a:t>в </a:t>
            </a: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обществе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"отрицательных"</a:t>
            </a:r>
            <a:r>
              <a:rPr lang="ru-RU" sz="1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мнений</a:t>
            </a:r>
            <a:endParaRPr lang="ru-RU" sz="16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Segoe UI Semibold" pitchFamily="34" charset="0"/>
              </a:rPr>
              <a:t>Значение индекса </a:t>
            </a: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&gt; </a:t>
            </a:r>
            <a:r>
              <a:rPr lang="ru-RU" sz="1600" dirty="0">
                <a:solidFill>
                  <a:prstClr val="black"/>
                </a:solidFill>
                <a:latin typeface="Segoe UI Semibold" pitchFamily="34" charset="0"/>
              </a:rPr>
              <a:t>"0" - преобладание в </a:t>
            </a: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обществе 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"положительных"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мнений</a:t>
            </a:r>
            <a:endParaRPr lang="ru-RU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 Semibold" pitchFamily="34" charset="0"/>
              </a:rPr>
              <a:t>оценок </a:t>
            </a:r>
            <a:r>
              <a:rPr lang="ru-RU" sz="1600" dirty="0">
                <a:solidFill>
                  <a:prstClr val="black"/>
                </a:solidFill>
                <a:latin typeface="Segoe UI Semibold" pitchFamily="34" charset="0"/>
              </a:rPr>
              <a:t>государственных органов исполнительной власти и органов местного самоуправления Кыргызской Республики.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7892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FB3C03-4B76-4103-9270-5970344B5E30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37893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  <p:pic>
        <p:nvPicPr>
          <p:cNvPr id="3789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3678238"/>
            <a:ext cx="6559550" cy="189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7" name="TextBox 3"/>
          <p:cNvSpPr txBox="1">
            <a:spLocks noChangeArrowheads="1"/>
          </p:cNvSpPr>
          <p:nvPr/>
        </p:nvSpPr>
        <p:spPr bwMode="auto">
          <a:xfrm>
            <a:off x="5721350" y="5060950"/>
            <a:ext cx="1943100" cy="3698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Положительное</a:t>
            </a:r>
          </a:p>
        </p:txBody>
      </p:sp>
      <p:sp>
        <p:nvSpPr>
          <p:cNvPr id="37898" name="TextBox 9"/>
          <p:cNvSpPr txBox="1">
            <a:spLocks noChangeArrowheads="1"/>
          </p:cNvSpPr>
          <p:nvPr/>
        </p:nvSpPr>
        <p:spPr bwMode="auto">
          <a:xfrm>
            <a:off x="971550" y="5060950"/>
            <a:ext cx="1944688" cy="3698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Отрицательное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088" y="115888"/>
            <a:ext cx="8229600" cy="647700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Методика построения Индекса доверия населения</a:t>
            </a:r>
            <a:endParaRPr lang="ru-RU" dirty="0"/>
          </a:p>
        </p:txBody>
      </p:sp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763588"/>
            <a:ext cx="8856662" cy="5592762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ru-RU" altLang="ru-RU" dirty="0" smtClean="0"/>
              <a:t>Согласно Методологии, </a:t>
            </a:r>
            <a:r>
              <a:rPr lang="ru-RU" altLang="ru-RU" dirty="0" err="1" smtClean="0"/>
              <a:t>Нацстатком</a:t>
            </a:r>
            <a:r>
              <a:rPr lang="ru-RU" altLang="ru-RU" dirty="0" smtClean="0"/>
              <a:t> формирует и публикует ИДН в баллах;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ru-RU" altLang="ru-RU" dirty="0" smtClean="0"/>
              <a:t>Дальнейшее участие ИДН в расчете интегрального показателя оценки деятельности, разрабатываемого Министерством экономики, проходит процедуру пересчета показателя в проценты по шкале 0-100% по формуле:</a:t>
            </a:r>
          </a:p>
          <a:p>
            <a:pPr marL="366713" lvl="1" indent="0">
              <a:buFont typeface="Wingdings 2" panose="05020102010507070707" pitchFamily="18" charset="2"/>
              <a:buNone/>
            </a:pPr>
            <a:r>
              <a:rPr lang="ru-RU" altLang="ru-RU" b="1" dirty="0" smtClean="0"/>
              <a:t>ИДН = (0,50 + (числовое значение ИДН в баллах) / 200)*100</a:t>
            </a:r>
          </a:p>
          <a:p>
            <a:pPr marL="366713" lvl="1" indent="0">
              <a:buFont typeface="Wingdings 2" panose="05020102010507070707" pitchFamily="18" charset="2"/>
              <a:buNone/>
            </a:pPr>
            <a:endParaRPr lang="ru-RU" altLang="ru-RU" sz="900" b="1" dirty="0" smtClean="0"/>
          </a:p>
          <a:p>
            <a:pPr marL="366713" lvl="1" indent="0">
              <a:buFont typeface="Wingdings 2" panose="05020102010507070707" pitchFamily="18" charset="2"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ИДН в баллах = 20,2      </a:t>
            </a:r>
          </a:p>
          <a:p>
            <a:pPr marL="366713" lvl="1" indent="0">
              <a:buFont typeface="Wingdings 2" panose="05020102010507070707" pitchFamily="18" charset="2"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ИДН в %=(0,5+(20,2)/200)*100 = 60,1%</a:t>
            </a:r>
          </a:p>
          <a:p>
            <a:pPr marL="366713" lvl="1" indent="0">
              <a:buFont typeface="Wingdings 2" panose="05020102010507070707" pitchFamily="18" charset="2"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ИДН в баллах = -3,4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ИДН в %=(0,5+(-3,4)/200)*100 = 48,3%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0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C96B1F8-E006-423A-9C17-F94FAA59BF6A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6C7D19-0BFB-42DA-B9AF-F70406ACC61B}" type="slidenum">
              <a:rPr lang="pl-PL" altLang="ru-RU"/>
              <a:pPr/>
              <a:t>14</a:t>
            </a:fld>
            <a:endParaRPr lang="pl-PL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00113" y="115888"/>
            <a:ext cx="80645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j-ea"/>
                <a:cs typeface="+mj-cs"/>
              </a:rPr>
              <a:t>Индекс доверия населения, </a:t>
            </a:r>
            <a:r>
              <a:rPr lang="en-US" alt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j-ea"/>
                <a:cs typeface="+mj-cs"/>
              </a:rPr>
              <a:t>I</a:t>
            </a:r>
            <a:r>
              <a:rPr lang="en-US" alt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I</a:t>
            </a:r>
            <a:r>
              <a:rPr lang="ru-RU" alt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j-ea"/>
                <a:cs typeface="+mj-cs"/>
              </a:rPr>
              <a:t> полугодие 2015-2018гг.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ea typeface="+mj-ea"/>
              <a:cs typeface="+mj-cs"/>
            </a:endParaRPr>
          </a:p>
        </p:txBody>
      </p:sp>
      <p:pic>
        <p:nvPicPr>
          <p:cNvPr id="28676" name="Picture 36" descr="7oblastif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598170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331913" y="6351588"/>
            <a:ext cx="66976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28678" name="Диаграмма 9"/>
          <p:cNvGraphicFramePr>
            <a:graphicFrameLocks/>
          </p:cNvGraphicFramePr>
          <p:nvPr/>
        </p:nvGraphicFramePr>
        <p:xfrm>
          <a:off x="-50800" y="909638"/>
          <a:ext cx="9066213" cy="524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4" name="Диаграмма" r:id="rId6" imgW="9067823" imgH="5248260" progId="Excel.Sheet.8">
                  <p:embed/>
                </p:oleObj>
              </mc:Choice>
              <mc:Fallback>
                <p:oleObj name="Диаграмма" r:id="rId6" imgW="9067823" imgH="5248260" progId="Excel.Sheet.8">
                  <p:embed/>
                  <p:pic>
                    <p:nvPicPr>
                      <p:cNvPr id="0" name="Диаграмма 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909638"/>
                        <a:ext cx="9066213" cy="5246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524750" cy="762001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Georgia" pitchFamily="18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Зависимость ИДН от частных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индексов, </a:t>
            </a:r>
            <a:b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</a:br>
            <a:r>
              <a:rPr 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II </a:t>
            </a:r>
            <a:r>
              <a:rPr lang="ru-RU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полугодие 201</a:t>
            </a:r>
            <a:r>
              <a:rPr 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8</a:t>
            </a:r>
            <a:r>
              <a:rPr lang="ru-RU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г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.</a:t>
            </a:r>
            <a:endParaRPr lang="ru-RU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ea typeface="+mn-ea"/>
              <a:cs typeface="+mn-cs"/>
            </a:endParaRPr>
          </a:p>
        </p:txBody>
      </p:sp>
      <p:pic>
        <p:nvPicPr>
          <p:cNvPr id="30723" name="Picture 36" descr="7oblastif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4" name="Диаграмма 5"/>
          <p:cNvGraphicFramePr>
            <a:graphicFrameLocks/>
          </p:cNvGraphicFramePr>
          <p:nvPr/>
        </p:nvGraphicFramePr>
        <p:xfrm>
          <a:off x="-50800" y="811213"/>
          <a:ext cx="9264650" cy="609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8" name="Диаграмма" r:id="rId6" imgW="9267721" imgH="6096060" progId="Excel.Sheet.8">
                  <p:embed/>
                </p:oleObj>
              </mc:Choice>
              <mc:Fallback>
                <p:oleObj name="Диаграмма" r:id="rId6" imgW="9267721" imgH="6096060" progId="Excel.Shee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811213"/>
                        <a:ext cx="9264650" cy="609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196231-D7C1-4717-97B3-0014BCFECCCC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48131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77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31913" y="6205538"/>
            <a:ext cx="66976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636587"/>
          </a:xfrm>
          <a:extLst/>
        </p:spPr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Рейтинг ведомств по Индексу доверия населения</a:t>
            </a:r>
            <a:r>
              <a:rPr 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,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 </a:t>
            </a:r>
            <a:b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</a:br>
            <a:r>
              <a:rPr 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II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полугодие 201</a:t>
            </a:r>
            <a:r>
              <a:rPr 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8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г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214217"/>
              </p:ext>
            </p:extLst>
          </p:nvPr>
        </p:nvGraphicFramePr>
        <p:xfrm>
          <a:off x="18475" y="950623"/>
          <a:ext cx="9018022" cy="50993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0557"/>
                <a:gridCol w="797820"/>
                <a:gridCol w="1031979"/>
                <a:gridCol w="1266986"/>
                <a:gridCol w="1490680"/>
              </a:tblGrid>
              <a:tr h="758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ИДН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Личное доверие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</a:rPr>
                        <a:t>Восприятие</a:t>
                      </a:r>
                      <a:r>
                        <a:rPr lang="ru-RU" sz="1600" b="1" u="none" strike="noStrike" baseline="0" dirty="0" smtClean="0">
                          <a:effectLst/>
                        </a:rPr>
                        <a:t> у</a:t>
                      </a:r>
                      <a:r>
                        <a:rPr lang="ru-RU" sz="1600" b="1" u="none" strike="noStrike" dirty="0" smtClean="0">
                          <a:effectLst/>
                        </a:rPr>
                        <a:t>ровня </a:t>
                      </a:r>
                      <a:r>
                        <a:rPr lang="ru-RU" sz="1600" b="1" u="none" strike="noStrike" dirty="0">
                          <a:effectLst/>
                        </a:rPr>
                        <a:t>коррупции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Оценка деятельности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r>
                        <a:rPr lang="ru-RU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800" b="1" u="none" strike="noStrik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«Положительный»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64875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Местная государственная администрация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b="1" u="none" strike="noStrike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en-US" sz="1800" b="1" u="none" strike="noStrike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51</a:t>
                      </a:r>
                      <a:endParaRPr kumimoji="0" lang="ru-RU" sz="1800" b="1" u="none" strike="noStrike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45,3</a:t>
                      </a:r>
                    </a:p>
                  </a:txBody>
                  <a:tcPr marL="9525" marR="9525" marT="9525" marB="0" anchor="b"/>
                </a:tc>
              </a:tr>
              <a:tr h="627897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Государственное агентство молодежи, физической культуры и спорта при ПКР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800" b="1" u="none" strike="noStrike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448</a:t>
                      </a:r>
                      <a:endParaRPr kumimoji="0" lang="ru-RU" sz="1800" b="1" u="none" strike="noStrike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44,7</a:t>
                      </a:r>
                    </a:p>
                  </a:txBody>
                  <a:tcPr marL="9525" marR="9525" marT="9525" marB="0" anchor="b"/>
                </a:tc>
              </a:tr>
              <a:tr h="569297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Государственный комитет информационных технологий и связи КР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800" b="1" u="none" strike="noStrike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43,2</a:t>
                      </a:r>
                      <a:endParaRPr kumimoji="0" lang="ru-RU" sz="1800" b="1" u="none" strike="noStrike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46,5</a:t>
                      </a:r>
                    </a:p>
                  </a:txBody>
                  <a:tcPr marL="9525" marR="9525" marT="9525" marB="0" anchor="b"/>
                </a:tc>
              </a:tr>
              <a:tr h="29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«Отрицательный» 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6" marR="9526" marT="952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6487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Министерство внутренних дел КР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800" b="1" u="none" strike="noStrike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13,5</a:t>
                      </a:r>
                      <a:endParaRPr kumimoji="0" lang="ru-RU" sz="1800" b="1" u="none" strike="noStrike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19,6</a:t>
                      </a:r>
                    </a:p>
                  </a:txBody>
                  <a:tcPr marL="9525" marR="9525" marT="9525" marB="0" anchor="b"/>
                </a:tc>
              </a:tr>
              <a:tr h="571247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Государственная служба исполнения наказаний при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ПКР </a:t>
                      </a:r>
                      <a:endParaRPr kumimoji="0"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800" b="1" u="none" strike="noStrike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10,2</a:t>
                      </a:r>
                      <a:endParaRPr kumimoji="0" lang="ru-RU" sz="1800" b="1" u="none" strike="noStrike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15,0</a:t>
                      </a:r>
                    </a:p>
                  </a:txBody>
                  <a:tcPr marL="9525" marR="9525" marT="9525" marB="0" anchor="b"/>
                </a:tc>
              </a:tr>
              <a:tr h="571247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Государственная таможенная служба при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ПКР </a:t>
                      </a:r>
                      <a:endParaRPr kumimoji="0"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800" b="1" u="none" strike="noStrike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7,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  <a:endParaRPr kumimoji="0" lang="ru-RU" sz="1800" b="1" u="none" strike="noStrike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-13,4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13,5</a:t>
                      </a:r>
                    </a:p>
                  </a:txBody>
                  <a:tcPr marL="9525" marR="9525" marT="9525" marB="0" anchor="b"/>
                </a:tc>
              </a:tr>
              <a:tr h="290497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2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6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563" y="392113"/>
            <a:ext cx="8229600" cy="647700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Распространение результатов ИДН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446088" y="1341438"/>
          <a:ext cx="8589962" cy="501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988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1B60A0-2FA5-4F88-B2E7-DCD26E9B1E0F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168275" y="715963"/>
            <a:ext cx="8137525" cy="5762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Диаграмма 2"/>
          <p:cNvGraphicFramePr>
            <a:graphicFrameLocks/>
          </p:cNvGraphicFramePr>
          <p:nvPr/>
        </p:nvGraphicFramePr>
        <p:xfrm>
          <a:off x="-22225" y="506413"/>
          <a:ext cx="9217025" cy="640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1" name="Диаграмма" r:id="rId5" imgW="9224047" imgH="6407451" progId="Excel.Sheet.8">
                  <p:embed/>
                </p:oleObj>
              </mc:Choice>
              <mc:Fallback>
                <p:oleObj name="Диаграмма" r:id="rId5" imgW="9224047" imgH="6407451" progId="Excel.Sheet.8">
                  <p:embed/>
                  <p:pic>
                    <p:nvPicPr>
                      <p:cNvPr id="0" name="Picture 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2225" y="506413"/>
                        <a:ext cx="9217025" cy="6402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20483288"/>
              </p:ext>
            </p:extLst>
          </p:nvPr>
        </p:nvGraphicFramePr>
        <p:xfrm>
          <a:off x="179512" y="692696"/>
          <a:ext cx="9096375" cy="587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Диаграмма 3"/>
          <p:cNvGraphicFramePr>
            <a:graphicFrameLocks/>
          </p:cNvGraphicFramePr>
          <p:nvPr/>
        </p:nvGraphicFramePr>
        <p:xfrm>
          <a:off x="-60325" y="-50800"/>
          <a:ext cx="9075738" cy="684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Диаграмма" r:id="rId4" imgW="9077731" imgH="6852498" progId="">
                  <p:embed/>
                </p:oleObj>
              </mc:Choice>
              <mc:Fallback>
                <p:oleObj name="Диаграмма" r:id="rId4" imgW="9077731" imgH="6852498" progId="">
                  <p:embed/>
                  <p:pic>
                    <p:nvPicPr>
                      <p:cNvPr id="0" name="Picture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0325" y="-50800"/>
                        <a:ext cx="9075738" cy="684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3FD8E-B784-48F0-A856-51FEEB84F91D}" type="slidenum">
              <a:rPr lang="pl-PL" altLang="ru-RU" smtClean="0"/>
              <a:pPr>
                <a:defRPr/>
              </a:pPr>
              <a:t>21</a:t>
            </a:fld>
            <a:endParaRPr lang="pl-PL" altLang="ru-RU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9855088"/>
              </p:ext>
            </p:extLst>
          </p:nvPr>
        </p:nvGraphicFramePr>
        <p:xfrm>
          <a:off x="107504" y="476672"/>
          <a:ext cx="9069834" cy="585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3312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sz="quarter" idx="13"/>
          </p:nvPr>
        </p:nvSpPr>
        <p:spPr>
          <a:xfrm>
            <a:off x="827088" y="357188"/>
            <a:ext cx="8102600" cy="550862"/>
          </a:xfrm>
        </p:spPr>
        <p:txBody>
          <a:bodyPr/>
          <a:lstStyle/>
          <a:p>
            <a:pPr marL="44450" indent="0" algn="ctr">
              <a:buFont typeface="Georgia" panose="02040502050405020303" pitchFamily="18" charset="0"/>
              <a:buNone/>
              <a:defRPr/>
            </a:pPr>
            <a:r>
              <a:rPr lang="ru-RU" alt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Динамика индекса доверия населения, 2012-201</a:t>
            </a:r>
            <a:r>
              <a:rPr lang="en-US" alt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8</a:t>
            </a:r>
            <a:r>
              <a:rPr lang="ru-RU" alt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гг.</a:t>
            </a:r>
            <a:r>
              <a:rPr lang="ru-RU" altLang="ru-RU" sz="2400" dirty="0" smtClean="0"/>
              <a:t>	</a:t>
            </a:r>
            <a:r>
              <a:rPr lang="ru-RU" altLang="ru-RU" dirty="0" smtClean="0"/>
              <a:t>			</a:t>
            </a:r>
          </a:p>
          <a:p>
            <a:pPr marL="44450" indent="0">
              <a:buFont typeface="Georgia" panose="02040502050405020303" pitchFamily="18" charset="0"/>
              <a:buNone/>
              <a:defRPr/>
            </a:pPr>
            <a:endParaRPr lang="ru-RU" altLang="ru-RU" dirty="0" smtClean="0"/>
          </a:p>
        </p:txBody>
      </p:sp>
      <p:sp>
        <p:nvSpPr>
          <p:cNvPr id="2" name="Овал 1"/>
          <p:cNvSpPr/>
          <p:nvPr/>
        </p:nvSpPr>
        <p:spPr>
          <a:xfrm>
            <a:off x="4716016" y="1073149"/>
            <a:ext cx="4427985" cy="421640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269" name="TextBox 3"/>
          <p:cNvSpPr txBox="1">
            <a:spLocks noChangeArrowheads="1"/>
          </p:cNvSpPr>
          <p:nvPr/>
        </p:nvSpPr>
        <p:spPr bwMode="auto">
          <a:xfrm>
            <a:off x="6110433" y="5152231"/>
            <a:ext cx="7921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ППКР №329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656931" y="5127467"/>
            <a:ext cx="779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ППКР №680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42963" y="5153025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ППКР №105</a:t>
            </a: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5584825" y="6000750"/>
            <a:ext cx="32353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Включен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/>
              <a:t>компонент коррупционной составляющей</a:t>
            </a:r>
          </a:p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292225" y="6000750"/>
            <a:ext cx="32353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Включен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/>
              <a:t>компонент </a:t>
            </a:r>
            <a:r>
              <a:rPr lang="ru-RU" sz="1600" dirty="0" smtClean="0"/>
              <a:t>оценки деятельности</a:t>
            </a:r>
            <a:endParaRPr lang="ru-RU" sz="1600" dirty="0"/>
          </a:p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1547664" y="4725144"/>
            <a:ext cx="1362224" cy="126449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5076057" y="4630722"/>
            <a:ext cx="1417611" cy="146257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437241"/>
              </p:ext>
            </p:extLst>
          </p:nvPr>
        </p:nvGraphicFramePr>
        <p:xfrm>
          <a:off x="467544" y="919161"/>
          <a:ext cx="8676456" cy="4233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ru-RU" sz="3200" b="1" dirty="0" smtClean="0">
                <a:solidFill>
                  <a:srgbClr val="A8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 smtClean="0">
              <a:hlinkClick r:id="rId3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dirty="0"/>
              <a:t>раздел «Статистика»- Индекс доверия населения</a:t>
            </a:r>
            <a:endParaRPr lang="en-US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sz="3200" b="1" dirty="0" smtClean="0">
                <a:solidFill>
                  <a:srgbClr val="0070C0"/>
                </a:solidFill>
              </a:rPr>
              <a:t>www.stat.kg</a:t>
            </a:r>
            <a:endParaRPr lang="ru-RU" sz="32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ru-RU" sz="3200" b="1" dirty="0">
                <a:solidFill>
                  <a:srgbClr val="0070C0"/>
                </a:solidFill>
              </a:rPr>
              <a:t>Мобильное приложение </a:t>
            </a:r>
            <a:r>
              <a:rPr lang="en-US" sz="3200" b="1" dirty="0">
                <a:solidFill>
                  <a:srgbClr val="0070C0"/>
                </a:solidFill>
              </a:rPr>
              <a:t>STATKG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ru-RU" dirty="0"/>
          </a:p>
        </p:txBody>
      </p:sp>
      <p:sp>
        <p:nvSpPr>
          <p:cNvPr id="54275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3816F2-5C1A-4073-9146-D2120F510CE6}" type="slidenum">
              <a:rPr lang="pl-PL" altLang="ru-RU" sz="1200" smtClean="0">
                <a:solidFill>
                  <a:srgbClr val="045C75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pl-PL" altLang="ru-RU" sz="1200" smtClean="0">
              <a:solidFill>
                <a:srgbClr val="045C75"/>
              </a:solidFill>
            </a:endParaRPr>
          </a:p>
        </p:txBody>
      </p:sp>
      <p:pic>
        <p:nvPicPr>
          <p:cNvPr id="54276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endParaRPr lang="ru-RU" sz="3200" b="1" dirty="0">
              <a:solidFill>
                <a:srgbClr val="7CCA62">
                  <a:lumMod val="75000"/>
                </a:srgbClr>
              </a:solidFill>
              <a:latin typeface="Arial" charset="0"/>
              <a:cs typeface="+mn-cs"/>
            </a:endParaRPr>
          </a:p>
        </p:txBody>
      </p:sp>
      <p:pic>
        <p:nvPicPr>
          <p:cNvPr id="54279" name="Picture 4" descr="http://cdn3.bigcommerce.com/s-0zx6k/product_images/uploaded_images/app-logos.png?t=14477825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983163"/>
            <a:ext cx="1512888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951</Words>
  <Application>Microsoft Office PowerPoint</Application>
  <PresentationFormat>Экран (4:3)</PresentationFormat>
  <Paragraphs>356</Paragraphs>
  <Slides>23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6" baseType="lpstr">
      <vt:lpstr>Arial</vt:lpstr>
      <vt:lpstr>Calibri</vt:lpstr>
      <vt:lpstr>Cambria</vt:lpstr>
      <vt:lpstr>Constantia</vt:lpstr>
      <vt:lpstr>Georgia</vt:lpstr>
      <vt:lpstr>Segoe UI Semibold</vt:lpstr>
      <vt:lpstr>Times New Roman</vt:lpstr>
      <vt:lpstr>Wingdings</vt:lpstr>
      <vt:lpstr>Wingdings 2</vt:lpstr>
      <vt:lpstr>Воздушный поток</vt:lpstr>
      <vt:lpstr>1_Przepływ</vt:lpstr>
      <vt:lpstr>2_Przepływ</vt:lpstr>
      <vt:lpstr>Диаграмма</vt:lpstr>
      <vt:lpstr>Презентация PowerPoint</vt:lpstr>
      <vt:lpstr>Цель измерения ИДН:</vt:lpstr>
      <vt:lpstr>Законодательство</vt:lpstr>
      <vt:lpstr>Система оценки деятельности государственных органов исполнительной власти</vt:lpstr>
      <vt:lpstr>Презентация PowerPoint</vt:lpstr>
      <vt:lpstr>Распределение выборки</vt:lpstr>
      <vt:lpstr>Презентация PowerPoint</vt:lpstr>
      <vt:lpstr>Структура Индекса доверия населения</vt:lpstr>
      <vt:lpstr>Презентация PowerPoint</vt:lpstr>
      <vt:lpstr>Презентация PowerPoint</vt:lpstr>
      <vt:lpstr>Презентация PowerPoint</vt:lpstr>
      <vt:lpstr>Методика построения Индекса доверия населения</vt:lpstr>
      <vt:lpstr>Методика построения Индекса доверия населения</vt:lpstr>
      <vt:lpstr>Презентация PowerPoint</vt:lpstr>
      <vt:lpstr>Зависимость ИДН от частных индексов,  II полугодие 2018г.</vt:lpstr>
      <vt:lpstr>Рейтинг ведомств по Индексу доверия населения,   II полугодие 2018г</vt:lpstr>
      <vt:lpstr>Распространение результатов ИДН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Samohleb</dc:creator>
  <cp:lastModifiedBy>Nkerimalieva</cp:lastModifiedBy>
  <cp:revision>52</cp:revision>
  <cp:lastPrinted>2019-04-02T13:13:56Z</cp:lastPrinted>
  <dcterms:created xsi:type="dcterms:W3CDTF">2019-03-22T12:18:03Z</dcterms:created>
  <dcterms:modified xsi:type="dcterms:W3CDTF">2019-04-03T10:46:17Z</dcterms:modified>
</cp:coreProperties>
</file>