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3"/>
  </p:notesMasterIdLst>
  <p:sldIdLst>
    <p:sldId id="292" r:id="rId2"/>
    <p:sldId id="435" r:id="rId3"/>
    <p:sldId id="437" r:id="rId4"/>
    <p:sldId id="438" r:id="rId5"/>
    <p:sldId id="440" r:id="rId6"/>
    <p:sldId id="441" r:id="rId7"/>
    <p:sldId id="442" r:id="rId8"/>
    <p:sldId id="429" r:id="rId9"/>
    <p:sldId id="430" r:id="rId10"/>
    <p:sldId id="439" r:id="rId11"/>
    <p:sldId id="433" r:id="rId12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  <a:srgbClr val="CCCCFF"/>
    <a:srgbClr val="000000"/>
    <a:srgbClr val="3E25FB"/>
    <a:srgbClr val="009900"/>
    <a:srgbClr val="ECECC6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70" d="100"/>
          <a:sy n="70" d="100"/>
        </p:scale>
        <p:origin x="1182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Relationship Id="rId1" Type="http://schemas.openxmlformats.org/officeDocument/2006/relationships/image" Target="../media/image8.jpeg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9%20&#1075;%20&#1051;.&#1047;.%20&#1055;&#1086;&#1079;&#1080;&#1090;&#1080;&#1074;\2019%20&#1087;&#1088;&#1077;&#1079;&#1077;&#1085;&#1090;\&#1089;&#1093;%20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/>
              <a:t>Темп роста продукции сельского хозяйства, процентах  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0204890150361752E-2"/>
          <c:y val="0.10874055218765004"/>
          <c:w val="0.75345046932252635"/>
          <c:h val="0.78444839203622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СХ!$A$2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pct70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2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2.0574521365112928E-2"/>
                  <c:y val="-5.68574190102391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8596925890678741E-3"/>
                  <c:y val="-5.4010519428243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2.5581809923123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СХ!$B$1:$D$1</c:f>
              <c:strCache>
                <c:ptCount val="3"/>
                <c:pt idx="0">
                  <c:v>Сельское хозяйство</c:v>
                </c:pt>
                <c:pt idx="1">
                  <c:v> растениеводство</c:v>
                </c:pt>
                <c:pt idx="2">
                  <c:v> животноводство</c:v>
                </c:pt>
              </c:strCache>
            </c:strRef>
          </c:cat>
          <c:val>
            <c:numRef>
              <c:f>СХ!$B$2:$D$2</c:f>
              <c:numCache>
                <c:formatCode>General</c:formatCode>
                <c:ptCount val="3"/>
                <c:pt idx="0">
                  <c:v>102.4</c:v>
                </c:pt>
                <c:pt idx="1">
                  <c:v>102.8</c:v>
                </c:pt>
                <c:pt idx="2">
                  <c:v>102.3</c:v>
                </c:pt>
              </c:numCache>
            </c:numRef>
          </c:val>
        </c:ser>
        <c:ser>
          <c:idx val="1"/>
          <c:order val="1"/>
          <c:tx>
            <c:strRef>
              <c:f>СХ!$A$3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C00000"/>
              </a:solidFill>
            </a:ln>
          </c:spPr>
          <c:invertIfNegative val="0"/>
          <c:dLbls>
            <c:dLbl>
              <c:idx val="0"/>
              <c:layout>
                <c:manualLayout>
                  <c:x val="8.849096428780298E-4"/>
                  <c:y val="-1.3833649077325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381855205303926E-4"/>
                  <c:y val="-2.2550600450736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894920967424649E-2"/>
                  <c:y val="-9.4753412502656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СХ!$B$1:$D$1</c:f>
              <c:strCache>
                <c:ptCount val="3"/>
                <c:pt idx="0">
                  <c:v>Сельское хозяйство</c:v>
                </c:pt>
                <c:pt idx="1">
                  <c:v> растениеводство</c:v>
                </c:pt>
                <c:pt idx="2">
                  <c:v> животноводство</c:v>
                </c:pt>
              </c:strCache>
            </c:strRef>
          </c:cat>
          <c:val>
            <c:numRef>
              <c:f>СХ!$B$3:$D$3</c:f>
              <c:numCache>
                <c:formatCode>General</c:formatCode>
                <c:ptCount val="3"/>
                <c:pt idx="0">
                  <c:v>102.7</c:v>
                </c:pt>
                <c:pt idx="1">
                  <c:v>103.4</c:v>
                </c:pt>
                <c:pt idx="2">
                  <c:v>102.2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3134960"/>
        <c:axId val="253135352"/>
      </c:barChart>
      <c:catAx>
        <c:axId val="253134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3135352"/>
        <c:crosses val="autoZero"/>
        <c:auto val="1"/>
        <c:lblAlgn val="ctr"/>
        <c:lblOffset val="100"/>
        <c:noMultiLvlLbl val="0"/>
      </c:catAx>
      <c:valAx>
        <c:axId val="253135352"/>
        <c:scaling>
          <c:orientation val="minMax"/>
          <c:max val="10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3134960"/>
        <c:crosses val="autoZero"/>
        <c:crossBetween val="between"/>
        <c:majorUnit val="1"/>
        <c:minorUnit val="0.5"/>
      </c:valAx>
    </c:plotArea>
    <c:legend>
      <c:legendPos val="r"/>
      <c:legendEntry>
        <c:idx val="0"/>
        <c:txPr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5726354415447148"/>
          <c:y val="0.51495276933163991"/>
          <c:w val="0.14273645584552855"/>
          <c:h val="0.28428715337982846"/>
        </c:manualLayout>
      </c:layout>
      <c:overlay val="0"/>
      <c:txPr>
        <a:bodyPr/>
        <a:lstStyle/>
        <a:p>
          <a:pPr>
            <a:defRPr sz="1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99808208444673E-2"/>
          <c:y val="2.852537989606093E-2"/>
          <c:w val="0.9292821021835781"/>
          <c:h val="0.8047147924921922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Лист1!$B$5</c:f>
              <c:strCache>
                <c:ptCount val="1"/>
                <c:pt idx="0">
                  <c:v>Индекс физического объема СХ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5.724266504501449E-2"/>
                  <c:y val="-2.449573504178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1166556542450451E-2"/>
                  <c:y val="-1.7147014529249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470990552706619E-3"/>
                  <c:y val="-4.8991470083570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Лист1!$B$6:$B$12</c:f>
              <c:numCache>
                <c:formatCode>General</c:formatCode>
                <c:ptCount val="7"/>
                <c:pt idx="0">
                  <c:v>101.2</c:v>
                </c:pt>
                <c:pt idx="1">
                  <c:v>102.7</c:v>
                </c:pt>
                <c:pt idx="2">
                  <c:v>99.5</c:v>
                </c:pt>
                <c:pt idx="3">
                  <c:v>106.2</c:v>
                </c:pt>
                <c:pt idx="4">
                  <c:v>103.1</c:v>
                </c:pt>
                <c:pt idx="5">
                  <c:v>102.4</c:v>
                </c:pt>
                <c:pt idx="6">
                  <c:v>102.7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Лист1!$C$5</c:f>
              <c:strCache>
                <c:ptCount val="1"/>
                <c:pt idx="0">
                  <c:v>ИФО растениеводства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3923891497435958E-2"/>
                  <c:y val="2.2046161537606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470990552706619E-3"/>
                  <c:y val="-4.16427495710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470990552706619E-3"/>
                  <c:y val="-7.10376316211779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2376792442165295E-2"/>
                  <c:y val="-4.1642749571035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Лист1!$C$6:$C$12</c:f>
              <c:numCache>
                <c:formatCode>General</c:formatCode>
                <c:ptCount val="7"/>
                <c:pt idx="0">
                  <c:v>100.7</c:v>
                </c:pt>
                <c:pt idx="1">
                  <c:v>104.8</c:v>
                </c:pt>
                <c:pt idx="2">
                  <c:v>95.4</c:v>
                </c:pt>
                <c:pt idx="3">
                  <c:v>109.9</c:v>
                </c:pt>
                <c:pt idx="4">
                  <c:v>103.7</c:v>
                </c:pt>
                <c:pt idx="5">
                  <c:v>102.8</c:v>
                </c:pt>
                <c:pt idx="6">
                  <c:v>103.4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Лист1!$D$5</c:f>
              <c:strCache>
                <c:ptCount val="1"/>
                <c:pt idx="0">
                  <c:v>ИФО животноводства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2.3206485829059931E-2"/>
                  <c:y val="-4.16427495710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470990552706619E-2"/>
                  <c:y val="-2.449573504178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3.1844455554321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8565188663247943E-2"/>
                  <c:y val="4.16427495710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470990552706619E-3"/>
                  <c:y val="3.919317606685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941981105413238E-3"/>
                  <c:y val="3.4294029058499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Лист1!$D$6:$D$12</c:f>
              <c:numCache>
                <c:formatCode>General</c:formatCode>
                <c:ptCount val="7"/>
                <c:pt idx="0">
                  <c:v>102</c:v>
                </c:pt>
                <c:pt idx="1">
                  <c:v>101.1</c:v>
                </c:pt>
                <c:pt idx="2">
                  <c:v>103.8</c:v>
                </c:pt>
                <c:pt idx="3">
                  <c:v>102.7</c:v>
                </c:pt>
                <c:pt idx="4">
                  <c:v>102.9</c:v>
                </c:pt>
                <c:pt idx="5">
                  <c:v>102.3</c:v>
                </c:pt>
                <c:pt idx="6">
                  <c:v>102.2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34568"/>
        <c:axId val="253135744"/>
      </c:lineChart>
      <c:catAx>
        <c:axId val="25313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3135744"/>
        <c:crosses val="autoZero"/>
        <c:auto val="1"/>
        <c:lblAlgn val="ctr"/>
        <c:lblOffset val="100"/>
        <c:noMultiLvlLbl val="0"/>
      </c:catAx>
      <c:valAx>
        <c:axId val="253135744"/>
        <c:scaling>
          <c:orientation val="minMax"/>
          <c:max val="110"/>
          <c:min val="93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3134568"/>
        <c:crosses val="autoZero"/>
        <c:crossBetween val="between"/>
        <c:majorUnit val="2"/>
        <c:minorUnit val="0.5"/>
      </c:valAx>
    </c:plotArea>
    <c:legend>
      <c:legendPos val="b"/>
      <c:layout>
        <c:manualLayout>
          <c:xMode val="edge"/>
          <c:yMode val="edge"/>
          <c:x val="3.4320017074126269E-2"/>
          <c:y val="0.90163226462491819"/>
          <c:w val="0.94683095640445425"/>
          <c:h val="8.3670294350010485E-2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растениеводства</a:t>
            </a:r>
            <a:endParaRPr lang="ru-RU" dirty="0"/>
          </a:p>
        </c:rich>
      </c:tx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"/>
          <c:y val="0.18186339355350564"/>
          <c:w val="0.62256534050897228"/>
          <c:h val="0.59811544422182183"/>
        </c:manualLayout>
      </c:layout>
      <c:pieChart>
        <c:varyColors val="1"/>
        <c:ser>
          <c:idx val="0"/>
          <c:order val="0"/>
          <c:tx>
            <c:strRef>
              <c:f>'гр произ'!$A$50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'гр произ'!$B$49:$F$49</c:f>
              <c:strCache>
                <c:ptCount val="5"/>
                <c:pt idx="0">
                  <c:v>Скот и птица на убой (в живом весе)     </c:v>
                </c:pt>
                <c:pt idx="1">
                  <c:v> Молоко сырое</c:v>
                </c:pt>
                <c:pt idx="2">
                  <c:v>Яйца (тыс.штук)</c:v>
                </c:pt>
                <c:pt idx="3">
                  <c:v>Шерсть (в физическом весе)</c:v>
                </c:pt>
                <c:pt idx="4">
                  <c:v>Прочие (прирост и привес скота)</c:v>
                </c:pt>
              </c:strCache>
            </c:strRef>
          </c:cat>
          <c:val>
            <c:numRef>
              <c:f>'гр произ'!$B$50:$F$50</c:f>
              <c:numCache>
                <c:formatCode>0.0</c:formatCode>
                <c:ptCount val="5"/>
                <c:pt idx="0">
                  <c:v>60.908748296072922</c:v>
                </c:pt>
                <c:pt idx="1">
                  <c:v>33.528507630977913</c:v>
                </c:pt>
                <c:pt idx="2">
                  <c:v>3.4680948666549063</c:v>
                </c:pt>
                <c:pt idx="3">
                  <c:v>0.41344318894693982</c:v>
                </c:pt>
                <c:pt idx="4">
                  <c:v>1.6812060173473229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490419947506562"/>
          <c:y val="1.483961084366511E-2"/>
          <c:w val="0.32842913385826772"/>
          <c:h val="0.98470676283516656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157699037620301E-2"/>
          <c:y val="0.20923191194425031"/>
          <c:w val="0.60454286964129489"/>
          <c:h val="0.500970414149704"/>
        </c:manualLayout>
      </c:layout>
      <c:pieChart>
        <c:varyColors val="1"/>
        <c:ser>
          <c:idx val="0"/>
          <c:order val="0"/>
          <c:dPt>
            <c:idx val="5"/>
            <c:bubble3D val="0"/>
            <c:spPr>
              <a:pattFill prst="lgCheck">
                <a:fgClr>
                  <a:schemeClr val="accent1"/>
                </a:fgClr>
                <a:bgClr>
                  <a:schemeClr val="bg1"/>
                </a:bgClr>
              </a:pattFill>
            </c:spPr>
          </c:dPt>
          <c:dLbls>
            <c:dLbl>
              <c:idx val="5"/>
              <c:spPr>
                <a:blipFill>
                  <a:blip xmlns:r="http://schemas.openxmlformats.org/officeDocument/2006/relationships" r:embed="rId1"/>
                  <a:tile tx="0" ty="0" sx="100000" sy="100000" flip="none" algn="tl"/>
                </a:blipFill>
              </c:spPr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'гр произ'!$B$66:$B$74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</c:v>
                </c:pt>
                <c:pt idx="4">
                  <c:v>Картофель</c:v>
                </c:pt>
                <c:pt idx="5">
                  <c:v>Овощи</c:v>
                </c:pt>
                <c:pt idx="6">
                  <c:v>Плоды и ягоды</c:v>
                </c:pt>
                <c:pt idx="7">
                  <c:v>Кормовые культуры</c:v>
                </c:pt>
                <c:pt idx="8">
                  <c:v>Другие (рис, хлопок, табак, сах. свекла, бахчи идр.).</c:v>
                </c:pt>
              </c:strCache>
            </c:strRef>
          </c:cat>
          <c:val>
            <c:numRef>
              <c:f>'гр произ'!$C$66:$C$74</c:f>
              <c:numCache>
                <c:formatCode>0.0</c:formatCode>
                <c:ptCount val="9"/>
                <c:pt idx="0">
                  <c:v>6.6480531945803891</c:v>
                </c:pt>
                <c:pt idx="1">
                  <c:v>3.9887227164366617</c:v>
                </c:pt>
                <c:pt idx="2">
                  <c:v>9.9738682458785313</c:v>
                </c:pt>
                <c:pt idx="3">
                  <c:v>4.4385642335063737</c:v>
                </c:pt>
                <c:pt idx="4">
                  <c:v>17.512654233732945</c:v>
                </c:pt>
                <c:pt idx="5">
                  <c:v>25.264542238371646</c:v>
                </c:pt>
                <c:pt idx="6">
                  <c:v>8.4494229291600629</c:v>
                </c:pt>
                <c:pt idx="7">
                  <c:v>11.25388919002004</c:v>
                </c:pt>
                <c:pt idx="8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35411198600179"/>
          <c:y val="2.4998948748212877E-2"/>
          <c:w val="0.33997922134733161"/>
          <c:h val="0.95460567907965443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619318668755168E-2"/>
          <c:y val="2.8956152467304628E-2"/>
          <c:w val="0.7898651308261958"/>
          <c:h val="0.76805272051032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'произв 2014-2018'!$B$4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9094763854905054E-3"/>
                  <c:y val="-3.2002724371406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7284291564715165E-3"/>
                  <c:y val="-2.5144997720390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'произв 2014-2018'!$A$5:$A$13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Плоды и ягоды</c:v>
                </c:pt>
              </c:strCache>
            </c:strRef>
          </c:cat>
          <c:val>
            <c:numRef>
              <c:f>'произв 2014-2018'!$B$5:$B$13</c:f>
              <c:numCache>
                <c:formatCode>0.0</c:formatCode>
                <c:ptCount val="9"/>
                <c:pt idx="0">
                  <c:v>90.854119425547992</c:v>
                </c:pt>
                <c:pt idx="1">
                  <c:v>102.19118709366721</c:v>
                </c:pt>
                <c:pt idx="2">
                  <c:v>100.7091105287498</c:v>
                </c:pt>
                <c:pt idx="3">
                  <c:v>105.01535312180141</c:v>
                </c:pt>
                <c:pt idx="4">
                  <c:v>101.0068065796937</c:v>
                </c:pt>
                <c:pt idx="5">
                  <c:v>101.98789974070873</c:v>
                </c:pt>
                <c:pt idx="6">
                  <c:v>101.62723276910128</c:v>
                </c:pt>
                <c:pt idx="7">
                  <c:v>109.14454277286134</c:v>
                </c:pt>
                <c:pt idx="8">
                  <c:v>100.54325114918512</c:v>
                </c:pt>
              </c:numCache>
            </c:numRef>
          </c:val>
        </c:ser>
        <c:ser>
          <c:idx val="1"/>
          <c:order val="1"/>
          <c:tx>
            <c:strRef>
              <c:f>'произв 2014-2018'!$C$4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5"/>
              <c:layout>
                <c:manualLayout>
                  <c:x val="0"/>
                  <c:y val="-3.2002724371406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6379055419620217E-3"/>
                  <c:y val="-2.7430906604062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7.6379055419620217E-3"/>
                  <c:y val="-4.5718177673437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'произв 2014-2018'!$A$5:$A$13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Плоды и ягоды</c:v>
                </c:pt>
              </c:strCache>
            </c:strRef>
          </c:cat>
          <c:val>
            <c:numRef>
              <c:f>'произв 2014-2018'!$C$5:$C$13</c:f>
              <c:numCache>
                <c:formatCode>General</c:formatCode>
                <c:ptCount val="9"/>
                <c:pt idx="0">
                  <c:v>102.5</c:v>
                </c:pt>
                <c:pt idx="1">
                  <c:v>101.2</c:v>
                </c:pt>
                <c:pt idx="2" formatCode="0.0">
                  <c:v>106</c:v>
                </c:pt>
                <c:pt idx="3">
                  <c:v>103.9</c:v>
                </c:pt>
                <c:pt idx="4">
                  <c:v>108.5</c:v>
                </c:pt>
                <c:pt idx="5">
                  <c:v>102.2</c:v>
                </c:pt>
                <c:pt idx="6">
                  <c:v>102.4</c:v>
                </c:pt>
                <c:pt idx="7">
                  <c:v>96.2</c:v>
                </c:pt>
                <c:pt idx="8">
                  <c:v>104.8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3138880"/>
        <c:axId val="253133784"/>
      </c:barChart>
      <c:catAx>
        <c:axId val="253138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3133784"/>
        <c:crosses val="autoZero"/>
        <c:auto val="1"/>
        <c:lblAlgn val="ctr"/>
        <c:lblOffset val="100"/>
        <c:noMultiLvlLbl val="0"/>
      </c:catAx>
      <c:valAx>
        <c:axId val="253133784"/>
        <c:scaling>
          <c:orientation val="minMax"/>
          <c:max val="110"/>
          <c:min val="7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53138880"/>
        <c:crosses val="autoZero"/>
        <c:crossBetween val="between"/>
        <c:majorUnit val="5"/>
        <c:minorUnit val="2"/>
      </c:valAx>
    </c:plotArea>
    <c:legend>
      <c:legendPos val="r"/>
      <c:layout>
        <c:manualLayout>
          <c:xMode val="edge"/>
          <c:yMode val="edge"/>
          <c:x val="0.89894554804828963"/>
          <c:y val="0.45508314167414232"/>
          <c:w val="8.9597593638767362E-2"/>
          <c:h val="0.17143741905957383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304397043163066E-2"/>
          <c:y val="2.6418595362808443E-2"/>
          <c:w val="0.79453208570562683"/>
          <c:h val="0.77428383291647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'посев Пл 2014-2018'!$J$4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'посев Пл 2014-2018'!$I$5:$I$13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'посев Пл 2014-2018'!$J$5:$J$13</c:f>
              <c:numCache>
                <c:formatCode>0.0</c:formatCode>
                <c:ptCount val="9"/>
                <c:pt idx="0">
                  <c:v>92.511065341907056</c:v>
                </c:pt>
                <c:pt idx="1">
                  <c:v>105.3504405894746</c:v>
                </c:pt>
                <c:pt idx="2">
                  <c:v>99.655908058633273</c:v>
                </c:pt>
                <c:pt idx="3">
                  <c:v>104.02080274539634</c:v>
                </c:pt>
                <c:pt idx="4">
                  <c:v>154.52054794520549</c:v>
                </c:pt>
                <c:pt idx="5">
                  <c:v>101.06992879313492</c:v>
                </c:pt>
                <c:pt idx="6">
                  <c:v>100.9390451361389</c:v>
                </c:pt>
                <c:pt idx="7">
                  <c:v>109.40041611499905</c:v>
                </c:pt>
                <c:pt idx="8">
                  <c:v>103.72289683964806</c:v>
                </c:pt>
              </c:numCache>
            </c:numRef>
          </c:val>
        </c:ser>
        <c:ser>
          <c:idx val="1"/>
          <c:order val="1"/>
          <c:tx>
            <c:strRef>
              <c:f>'посев Пл 2014-2018'!$K$4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'посев Пл 2014-2018'!$I$5:$I$13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прод-е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'посев Пл 2014-2018'!$K$5:$K$13</c:f>
              <c:numCache>
                <c:formatCode>0.0</c:formatCode>
                <c:ptCount val="9"/>
                <c:pt idx="0">
                  <c:v>101.448122596788</c:v>
                </c:pt>
                <c:pt idx="1">
                  <c:v>99.254053609434607</c:v>
                </c:pt>
                <c:pt idx="2">
                  <c:v>103.65404914814486</c:v>
                </c:pt>
                <c:pt idx="3">
                  <c:v>104.77688592612748</c:v>
                </c:pt>
                <c:pt idx="4">
                  <c:v>93.005033173186916</c:v>
                </c:pt>
                <c:pt idx="5">
                  <c:v>101.67883035864827</c:v>
                </c:pt>
                <c:pt idx="6">
                  <c:v>100.03657010874795</c:v>
                </c:pt>
                <c:pt idx="7">
                  <c:v>97.242392807745503</c:v>
                </c:pt>
                <c:pt idx="8">
                  <c:v>100.11874974640574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2652312"/>
        <c:axId val="252652704"/>
      </c:barChart>
      <c:catAx>
        <c:axId val="252652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2652704"/>
        <c:crosses val="autoZero"/>
        <c:auto val="1"/>
        <c:lblAlgn val="ctr"/>
        <c:lblOffset val="100"/>
        <c:noMultiLvlLbl val="0"/>
      </c:catAx>
      <c:valAx>
        <c:axId val="252652704"/>
        <c:scaling>
          <c:orientation val="minMax"/>
          <c:max val="160"/>
          <c:min val="7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52652312"/>
        <c:crosses val="autoZero"/>
        <c:crossBetween val="between"/>
        <c:majorUnit val="10"/>
        <c:minorUnit val="5"/>
      </c:valAx>
    </c:plotArea>
    <c:legend>
      <c:legendPos val="r"/>
      <c:layout>
        <c:manualLayout>
          <c:xMode val="edge"/>
          <c:yMode val="edge"/>
          <c:x val="0.82330962948502262"/>
          <c:y val="0.211645286578408"/>
          <c:w val="0.15481431188025011"/>
          <c:h val="0.12038823421285634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923518159817988E-2"/>
          <c:y val="2.8956152467304628E-2"/>
          <c:w val="0.78136260826091786"/>
          <c:h val="0.873786204517906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Лист2!$G$1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Лист2!$F$2:$F$5</c:f>
              <c:strCache>
                <c:ptCount val="4"/>
                <c:pt idx="0">
                  <c:v>Скот и птица на убой (в живом  весе), тыс. тонн</c:v>
                </c:pt>
                <c:pt idx="1">
                  <c:v>Молоко сырое, тыс. тонн</c:v>
                </c:pt>
                <c:pt idx="2">
                  <c:v>Яйца, млн. шт.</c:v>
                </c:pt>
                <c:pt idx="3">
                  <c:v>Шерсть (в физическом весе), тыс. тонн</c:v>
                </c:pt>
              </c:strCache>
            </c:strRef>
          </c:cat>
          <c:val>
            <c:numRef>
              <c:f>Лист2!$G$2:$G$5</c:f>
              <c:numCache>
                <c:formatCode>0.0</c:formatCode>
                <c:ptCount val="4"/>
                <c:pt idx="0">
                  <c:v>101.59547092125578</c:v>
                </c:pt>
                <c:pt idx="1">
                  <c:v>102.06611570247934</c:v>
                </c:pt>
                <c:pt idx="2">
                  <c:v>108.7289759420907</c:v>
                </c:pt>
                <c:pt idx="3">
                  <c:v>101.61290322580645</c:v>
                </c:pt>
              </c:numCache>
            </c:numRef>
          </c:val>
        </c:ser>
        <c:ser>
          <c:idx val="1"/>
          <c:order val="1"/>
          <c:tx>
            <c:strRef>
              <c:f>Лист2!$H$1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Лист2!$F$2:$F$5</c:f>
              <c:strCache>
                <c:ptCount val="4"/>
                <c:pt idx="0">
                  <c:v>Скот и птица на убой (в живом  весе), тыс. тонн</c:v>
                </c:pt>
                <c:pt idx="1">
                  <c:v>Молоко сырое, тыс. тонн</c:v>
                </c:pt>
                <c:pt idx="2">
                  <c:v>Яйца, млн. шт.</c:v>
                </c:pt>
                <c:pt idx="3">
                  <c:v>Шерсть (в физическом весе), тыс. тонн</c:v>
                </c:pt>
              </c:strCache>
            </c:strRef>
          </c:cat>
          <c:val>
            <c:numRef>
              <c:f>Лист2!$H$2:$H$5</c:f>
              <c:numCache>
                <c:formatCode>0.0</c:formatCode>
                <c:ptCount val="4"/>
                <c:pt idx="0">
                  <c:v>102.1</c:v>
                </c:pt>
                <c:pt idx="1">
                  <c:v>102.2</c:v>
                </c:pt>
                <c:pt idx="2">
                  <c:v>104.4</c:v>
                </c:pt>
                <c:pt idx="3">
                  <c:v>101.4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924632"/>
        <c:axId val="254928552"/>
      </c:barChart>
      <c:catAx>
        <c:axId val="2549246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4928552"/>
        <c:crosses val="autoZero"/>
        <c:auto val="1"/>
        <c:lblAlgn val="ctr"/>
        <c:lblOffset val="100"/>
        <c:noMultiLvlLbl val="0"/>
      </c:catAx>
      <c:valAx>
        <c:axId val="25492855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254924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937375919583816"/>
          <c:y val="0.22606629943273301"/>
          <c:w val="0.10912389565410606"/>
          <c:h val="0.23198210149121076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420041712536985E-2"/>
          <c:y val="2.7715174504420143E-2"/>
          <c:w val="0.78247928592729465"/>
          <c:h val="0.801088966305331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'погол 2014-2018'!$B$1</c:f>
              <c:strCache>
                <c:ptCount val="1"/>
                <c:pt idx="0">
                  <c:v>2017</c:v>
                </c:pt>
              </c:strCache>
            </c:strRef>
          </c:tx>
          <c:spPr>
            <a:pattFill prst="pct75">
              <a:fgClr>
                <a:schemeClr val="accent3"/>
              </a:fgClr>
              <a:bgClr>
                <a:schemeClr val="bg1"/>
              </a:bgClr>
            </a:patt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'погол 2014-2018'!$A$2:$A$8</c:f>
              <c:strCache>
                <c:ptCount val="6"/>
                <c:pt idx="0">
                  <c:v>Крупный рогатый скот</c:v>
                </c:pt>
                <c:pt idx="1">
                  <c:v> из них  Коровы</c:v>
                </c:pt>
                <c:pt idx="2">
                  <c:v>Овцы и козы</c:v>
                </c:pt>
                <c:pt idx="3">
                  <c:v>Лошади</c:v>
                </c:pt>
                <c:pt idx="4">
                  <c:v>Свиньи</c:v>
                </c:pt>
                <c:pt idx="5">
                  <c:v>Домашняя птица</c:v>
                </c:pt>
              </c:strCache>
            </c:strRef>
          </c:cat>
          <c:val>
            <c:numRef>
              <c:f>'погол 2014-2018'!$B$2:$B$8</c:f>
              <c:numCache>
                <c:formatCode>0.0</c:formatCode>
                <c:ptCount val="6"/>
                <c:pt idx="0">
                  <c:v>103.12234077371212</c:v>
                </c:pt>
                <c:pt idx="1">
                  <c:v>102.58475126639823</c:v>
                </c:pt>
                <c:pt idx="2">
                  <c:v>100.91822332918224</c:v>
                </c:pt>
                <c:pt idx="3">
                  <c:v>103.0179794520548</c:v>
                </c:pt>
                <c:pt idx="4">
                  <c:v>102.15264187866929</c:v>
                </c:pt>
                <c:pt idx="5">
                  <c:v>104.17371686407218</c:v>
                </c:pt>
              </c:numCache>
            </c:numRef>
          </c:val>
        </c:ser>
        <c:ser>
          <c:idx val="1"/>
          <c:order val="1"/>
          <c:tx>
            <c:strRef>
              <c:f>'погол 2014-2018'!$C$1</c:f>
              <c:strCache>
                <c:ptCount val="1"/>
                <c:pt idx="0">
                  <c:v>2018</c:v>
                </c:pt>
              </c:strCache>
            </c:strRef>
          </c:tx>
          <c:spPr>
            <a:pattFill prst="pct70">
              <a:fgClr>
                <a:schemeClr val="accent1"/>
              </a:fgClr>
              <a:bgClr>
                <a:schemeClr val="bg1"/>
              </a:bgClr>
            </a:patt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'погол 2014-2018'!$A$2:$A$8</c:f>
              <c:strCache>
                <c:ptCount val="6"/>
                <c:pt idx="0">
                  <c:v>Крупный рогатый скот</c:v>
                </c:pt>
                <c:pt idx="1">
                  <c:v> из них  Коровы</c:v>
                </c:pt>
                <c:pt idx="2">
                  <c:v>Овцы и козы</c:v>
                </c:pt>
                <c:pt idx="3">
                  <c:v>Лошади</c:v>
                </c:pt>
                <c:pt idx="4">
                  <c:v>Свиньи</c:v>
                </c:pt>
                <c:pt idx="5">
                  <c:v>Домашняя птица</c:v>
                </c:pt>
              </c:strCache>
            </c:strRef>
          </c:cat>
          <c:val>
            <c:numRef>
              <c:f>'погол 2014-2018'!$C$2:$C$8</c:f>
              <c:numCache>
                <c:formatCode>General</c:formatCode>
                <c:ptCount val="6"/>
                <c:pt idx="0">
                  <c:v>103.3</c:v>
                </c:pt>
                <c:pt idx="1">
                  <c:v>102.9</c:v>
                </c:pt>
                <c:pt idx="2">
                  <c:v>101.5</c:v>
                </c:pt>
                <c:pt idx="3">
                  <c:v>103.6</c:v>
                </c:pt>
                <c:pt idx="4" formatCode="0.0">
                  <c:v>98.275862068965509</c:v>
                </c:pt>
                <c:pt idx="5">
                  <c:v>101.7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927376"/>
        <c:axId val="254929728"/>
      </c:barChart>
      <c:catAx>
        <c:axId val="254927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4929728"/>
        <c:crosses val="autoZero"/>
        <c:auto val="1"/>
        <c:lblAlgn val="ctr"/>
        <c:lblOffset val="100"/>
        <c:noMultiLvlLbl val="0"/>
      </c:catAx>
      <c:valAx>
        <c:axId val="25492972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54927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593690978780138"/>
          <c:y val="0.45700814988810767"/>
          <c:w val="9.2037911191685778E-2"/>
          <c:h val="0.22959869538305266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44541624139374"/>
          <c:y val="0.38359021810647859"/>
          <c:w val="0.74360143784646981"/>
          <c:h val="0.5906505561641732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0.44130844236414024"/>
                  <c:y val="-8.4345239747330214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госсудар-ственные хозяйства
0,3%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1653785612605869"/>
                  <c:y val="-5.2005799193141515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коллективные хозяйства
1,4%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крестьянские (фермерские) хозяйства
</a:t>
                    </a:r>
                    <a:r>
                      <a: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60,6%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4730861767279087E-2"/>
                  <c:y val="0.275051764362788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личные подсобные хозяйства граждан
</a:t>
                    </a:r>
                    <a:r>
                      <a: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35,2%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'Структ ВАЛ'!$A$31:$A$34</c:f>
              <c:strCache>
                <c:ptCount val="4"/>
                <c:pt idx="0">
                  <c:v>госсудар-ственные хозяйства</c:v>
                </c:pt>
                <c:pt idx="1">
                  <c:v>коллективные хозяйства</c:v>
                </c:pt>
                <c:pt idx="2">
                  <c:v>крестьянские (фермерские) хозяйства</c:v>
                </c:pt>
                <c:pt idx="3">
                  <c:v>личные подсобные хозяйства граждан</c:v>
                </c:pt>
              </c:strCache>
            </c:strRef>
          </c:cat>
          <c:val>
            <c:numRef>
              <c:f>'Структ ВАЛ'!$B$31:$B$34</c:f>
              <c:numCache>
                <c:formatCode>0.0</c:formatCode>
                <c:ptCount val="4"/>
                <c:pt idx="0">
                  <c:v>0.29020389368239086</c:v>
                </c:pt>
                <c:pt idx="1">
                  <c:v>1.3857719802824771</c:v>
                </c:pt>
                <c:pt idx="2">
                  <c:v>62.187598795208011</c:v>
                </c:pt>
                <c:pt idx="3">
                  <c:v>36.13642986012033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84399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13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73" y="1420618"/>
            <a:ext cx="2682324" cy="174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49004" y="335000"/>
            <a:ext cx="8524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 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18" y="3364791"/>
            <a:ext cx="267727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016896" y="1939329"/>
            <a:ext cx="56561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 ПРОИЗВОДСТВА СЕЛЬСКОХОЗЯЙСТВЕННОЙ</a:t>
            </a:r>
          </a:p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  в 2018г.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9004" y="5322158"/>
            <a:ext cx="4092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            12.03.2019г.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12" y="4217476"/>
            <a:ext cx="3427338" cy="194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05495" y="6287580"/>
            <a:ext cx="5663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сельского хозяйства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473" y="3356992"/>
            <a:ext cx="2592288" cy="1224136"/>
          </a:xfrm>
        </p:spPr>
        <p:txBody>
          <a:bodyPr>
            <a:normAutofit fontScale="85000" lnSpcReduction="10000"/>
          </a:bodyPr>
          <a:lstStyle/>
          <a:p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Доля продукции:</a:t>
            </a:r>
          </a:p>
          <a:p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растениеводства -   50,5%</a:t>
            </a:r>
          </a:p>
          <a:p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животноводства- 49,5%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64568" y="620688"/>
            <a:ext cx="8655248" cy="1008112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выпуск продукции сельского хозяйства, лесного хозяйства и рыболовства в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сложился в размере 203822 млн. сомов, при этом индекс физического объема составил 102,7 процента.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89759"/>
              </p:ext>
            </p:extLst>
          </p:nvPr>
        </p:nvGraphicFramePr>
        <p:xfrm>
          <a:off x="2936776" y="1772816"/>
          <a:ext cx="6845705" cy="465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94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6" y="0"/>
            <a:ext cx="1070288" cy="101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24608" y="116632"/>
            <a:ext cx="7920880" cy="5891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физического объема продукции сельского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</a:t>
            </a: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в 2012-2018гг.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algn="ctr">
              <a:spcBef>
                <a:spcPts val="0"/>
              </a:spcBef>
            </a:pP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(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778839"/>
              </p:ext>
            </p:extLst>
          </p:nvPr>
        </p:nvGraphicFramePr>
        <p:xfrm>
          <a:off x="1280592" y="1340768"/>
          <a:ext cx="820891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7942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560512" y="285728"/>
            <a:ext cx="9145016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Структура продукции растениеводства и животноводства</a:t>
            </a: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4315585"/>
              </p:ext>
            </p:extLst>
          </p:nvPr>
        </p:nvGraphicFramePr>
        <p:xfrm>
          <a:off x="344488" y="1376053"/>
          <a:ext cx="4536504" cy="529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750480"/>
              </p:ext>
            </p:extLst>
          </p:nvPr>
        </p:nvGraphicFramePr>
        <p:xfrm>
          <a:off x="5133020" y="1556792"/>
          <a:ext cx="4572508" cy="4759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509147"/>
              </p:ext>
            </p:extLst>
          </p:nvPr>
        </p:nvGraphicFramePr>
        <p:xfrm>
          <a:off x="0" y="1340768"/>
          <a:ext cx="5025008" cy="55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184011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продукции растениеводства,  по основным видам       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92289" y="1091481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</a:t>
            </a:r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87212"/>
              </p:ext>
            </p:extLst>
          </p:nvPr>
        </p:nvGraphicFramePr>
        <p:xfrm>
          <a:off x="272480" y="1556792"/>
          <a:ext cx="2364992" cy="3909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9655"/>
                <a:gridCol w="715337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7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53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7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Зернобобовые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773,0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1446,6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1094,9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0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Бахчи продовольственные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92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Плоды и ягоды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902125" y="672243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57351"/>
              </p:ext>
            </p:extLst>
          </p:nvPr>
        </p:nvGraphicFramePr>
        <p:xfrm>
          <a:off x="2864769" y="1041575"/>
          <a:ext cx="6651038" cy="555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542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Посевные площади основных сельскохозяйственных культур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95819" y="868070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64568" y="1274368"/>
            <a:ext cx="1309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(гектаров)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584586"/>
              </p:ext>
            </p:extLst>
          </p:nvPr>
        </p:nvGraphicFramePr>
        <p:xfrm>
          <a:off x="200472" y="1772816"/>
          <a:ext cx="1820664" cy="46085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/>
                <a:gridCol w="668536"/>
              </a:tblGrid>
              <a:tr h="494948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 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253809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 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193067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105071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Зернобобовые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61613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16261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84428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3409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51974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Бахчи прод-е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11249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5059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Кормовые культуры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370124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7136021"/>
              </p:ext>
            </p:extLst>
          </p:nvPr>
        </p:nvGraphicFramePr>
        <p:xfrm>
          <a:off x="2667000" y="1237402"/>
          <a:ext cx="6966520" cy="5287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266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отдельных видов сельскохозяйственных культур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89304" y="868070"/>
            <a:ext cx="1718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центнеров/га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437127"/>
              </p:ext>
            </p:extLst>
          </p:nvPr>
        </p:nvGraphicFramePr>
        <p:xfrm>
          <a:off x="1280592" y="1412776"/>
          <a:ext cx="7776864" cy="4887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8392"/>
                <a:gridCol w="1008112"/>
                <a:gridCol w="1152128"/>
                <a:gridCol w="1080120"/>
                <a:gridCol w="1008112"/>
              </a:tblGrid>
              <a:tr h="3722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сельскохозяйственных</a:t>
                      </a:r>
                      <a:r>
                        <a:rPr lang="ru-RU" sz="1600" b="1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Пшеница  (в весе после доработки)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Ячмень  (в весе после доработки)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Кукуруза на зерно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 (фабричная)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623,2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411,6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Хлопок-сырец (в зачетном весе)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Табак (в зачетном весе)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1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Овощи, всего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1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Бахчи продовольственные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1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Плодово-ягодные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482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Производство основных видов продукции животноводства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364540"/>
              </p:ext>
            </p:extLst>
          </p:nvPr>
        </p:nvGraphicFramePr>
        <p:xfrm>
          <a:off x="272480" y="1484784"/>
          <a:ext cx="2232248" cy="3600399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1331718"/>
                <a:gridCol w="900530"/>
              </a:tblGrid>
              <a:tr h="362493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на убой (в живом  весе), тыс. тонн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66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сырое, тыс. тонн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1589,7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7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Яйца, млн. шт.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533,2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Шерсть (в физическом весе), тыс. тонн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5738972"/>
              </p:ext>
            </p:extLst>
          </p:nvPr>
        </p:nvGraphicFramePr>
        <p:xfrm>
          <a:off x="2792760" y="1772816"/>
          <a:ext cx="66247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902125" y="1353637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0473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64568" y="274638"/>
            <a:ext cx="8640960" cy="778098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Кыргызской Республике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850372"/>
              </p:ext>
            </p:extLst>
          </p:nvPr>
        </p:nvGraphicFramePr>
        <p:xfrm>
          <a:off x="200472" y="1700808"/>
          <a:ext cx="2304256" cy="3562316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296144"/>
                <a:gridCol w="1008112"/>
              </a:tblGrid>
              <a:tr h="79208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конец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2018г.    тыс. голов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056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Крупный рогатый скот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1627,3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80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них  Коровы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812,6</a:t>
                      </a:r>
                      <a:endParaRPr lang="ru-RU" sz="1400" b="1" i="1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Овцы и козы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6167,9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Лошади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498,6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Свиньи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Домашняя птица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6009,7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99461"/>
              </p:ext>
            </p:extLst>
          </p:nvPr>
        </p:nvGraphicFramePr>
        <p:xfrm>
          <a:off x="2720752" y="1700808"/>
          <a:ext cx="684076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919265" y="1344817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2106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08584" y="169235"/>
            <a:ext cx="8352928" cy="6660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</a:rPr>
              <a:t>Распределение произведенной валовой продукции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сельского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</a:rPr>
              <a:t>хозяйства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по категориям хозяйства в 2018 г.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086174"/>
              </p:ext>
            </p:extLst>
          </p:nvPr>
        </p:nvGraphicFramePr>
        <p:xfrm>
          <a:off x="1496616" y="1268760"/>
          <a:ext cx="7704856" cy="4899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0364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2576735" y="188640"/>
            <a:ext cx="5544617" cy="151216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pic>
        <p:nvPicPr>
          <p:cNvPr id="7" name="Рисунок 6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640" y="1988840"/>
            <a:ext cx="2690096" cy="376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856" y="2442537"/>
            <a:ext cx="241383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11934</TotalTime>
  <Words>423</Words>
  <Application>Microsoft Office PowerPoint</Application>
  <PresentationFormat>Лист A4 (210x297 мм)</PresentationFormat>
  <Paragraphs>164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Валовой выпуск продукции сельского хозяйства, лесного хозяйства и рыболовства в 2018 г. сложился в размере 203822 млн. сомов, при этом индекс физического объема составил 102,7 процента.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Производство основных видов продукции животноводства</vt:lpstr>
      <vt:lpstr>Поголовье скота и домашней птицы в Кыргызской Республике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Пользователь Windows</cp:lastModifiedBy>
  <cp:revision>616</cp:revision>
  <dcterms:created xsi:type="dcterms:W3CDTF">2009-11-26T05:40:33Z</dcterms:created>
  <dcterms:modified xsi:type="dcterms:W3CDTF">2019-03-12T04:44:16Z</dcterms:modified>
</cp:coreProperties>
</file>