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256" r:id="rId3"/>
    <p:sldId id="357" r:id="rId5"/>
    <p:sldId id="301" r:id="rId6"/>
    <p:sldId id="346" r:id="rId7"/>
    <p:sldId id="343" r:id="rId8"/>
    <p:sldId id="345" r:id="rId9"/>
    <p:sldId id="351" r:id="rId10"/>
    <p:sldId id="348" r:id="rId11"/>
    <p:sldId id="356" r:id="rId12"/>
  </p:sldIdLst>
  <p:sldSz cx="12192000" cy="6858000"/>
  <p:notesSz cx="6760845" cy="99421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476" autoAdjust="0"/>
  </p:normalViewPr>
  <p:slideViewPr>
    <p:cSldViewPr snapToGrid="0">
      <p:cViewPr varScale="1">
        <p:scale>
          <a:sx n="110" d="100"/>
          <a:sy n="110" d="100"/>
        </p:scale>
        <p:origin x="588" y="102"/>
      </p:cViewPr>
      <p:guideLst>
        <p:guide orient="horz" pos="2140"/>
        <p:guide pos="38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1029780128027"/>
          <c:y val="0.169192475665473"/>
          <c:w val="0.590923003224472"/>
          <c:h val="0.7764440850559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5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85313969698752"/>
                  <c:y val="-0.1062352550456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Добыча полезных ископаемых</a:t>
                    </a:r>
                    <a:endParaRPr lang="ru-RU"/>
                  </a:p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/>
                      <a:t>8%</a:t>
                    </a:r>
                    <a:endParaRPr lang="ru-RU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056022408964"/>
                      <c:h val="0.11612989442736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25009048671467"/>
                  <c:y val="0.0777506289406821"/>
                </c:manualLayout>
              </c:layout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9355742296919"/>
                      <c:h val="0.16651075771749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70926993846763"/>
                  <c:y val="-0.0527347883900792"/>
                </c:manualLayout>
              </c:layout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08078994614"/>
                      <c:h val="0.16409155937052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127643591358024"/>
                  <c:y val="-0.183872578520304"/>
                </c:manualLayout>
              </c:layout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799967749738"/>
                      <c:h val="0.154950495049505"/>
                    </c:manualLayout>
                  </c15:layout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Доюыча полезных ископаемых</c:v>
                </c:pt>
                <c:pt idx="1">
                  <c:v>Обрабатывающие производства</c:v>
                </c:pt>
                <c:pt idx="2">
                  <c:v>Обеспечение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0.083</c:v>
                </c:pt>
                <c:pt idx="1">
                  <c:v>0.785</c:v>
                </c:pt>
                <c:pt idx="2">
                  <c:v>0.119</c:v>
                </c:pt>
                <c:pt idx="3">
                  <c:v>0.013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sz="10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6768402154399"/>
          <c:y val="0.171101573676681"/>
          <c:w val="0.413931777378815"/>
          <c:h val="0.8246065808297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5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17774482324345"/>
                  <c:y val="-0.1543203646381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/>
                      <a:t>Пищевые продукты (включая напитки) и табачных изделий, 16%</a:t>
                    </a:r>
                    <a:endParaRPr lang="ru-RU" sz="1000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6651785714286"/>
                      <c:h val="0.15680524409177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53664522098079"/>
                  <c:y val="-0.070328126516701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/>
                      <a:t>Прочие неметаллические минеральные продукты, 10%</a:t>
                    </a:r>
                    <a:endParaRPr lang="ru-RU" sz="1000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6947935368043"/>
                      <c:h val="0.16646478629520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64729707053374"/>
                  <c:y val="0.080525893551299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/>
                      <a:t>Текстильные производство, производство одежды, 2%</a:t>
                    </a:r>
                    <a:endParaRPr lang="ru-RU" sz="1000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08078994614"/>
                      <c:h val="0.16409155937052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164994781834214"/>
                  <c:y val="-0.06492049794595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ru-RU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/>
                      <a:t>Производство основных металлов, 62%</a:t>
                    </a:r>
                    <a:endParaRPr lang="ru-RU" sz="1000"/>
                  </a:p>
                </c:rich>
              </c:tx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5297619047619"/>
                      <c:h val="0.15732275314818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136681547619048"/>
                  <c:y val="-0.135779545313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000"/>
                      <a:t>Другие отрасли обрабатывающей промышленности, 10%</a:t>
                    </a:r>
                    <a:endParaRPr lang="ru-RU" sz="100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453869047619"/>
                      <c:h val="0.153700189753321"/>
                    </c:manualLayout>
                  </c15:layout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Пищевые продукты (включая напитки) и табачных изделий</c:v>
                </c:pt>
                <c:pt idx="1">
                  <c:v>Прочие неметаллические минеральные продукты</c:v>
                </c:pt>
                <c:pt idx="2">
                  <c:v>Текстильные производство, производство одежды</c:v>
                </c:pt>
                <c:pt idx="3">
                  <c:v>Производство основных металлов</c:v>
                </c:pt>
                <c:pt idx="4">
                  <c:v>Другие отрасли обрабатывающей промышленности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0.161</c:v>
                </c:pt>
                <c:pt idx="1">
                  <c:v>0.103</c:v>
                </c:pt>
                <c:pt idx="2">
                  <c:v>0.023</c:v>
                </c:pt>
                <c:pt idx="3">
                  <c:v>0.623</c:v>
                </c:pt>
                <c:pt idx="4">
                  <c:v>0.1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sz="10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21500122159785"/>
          <c:y val="0.0247464992757122"/>
          <c:w val="0.888311751771317"/>
          <c:h val="0.563157894736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Производство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2"/>
              <c:layout>
                <c:manualLayout>
                  <c:x val="-0.0055555555555555"/>
                  <c:y val="0.0099443372152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138910761154856"/>
                  <c:y val="0.01457120716636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14329615048119"/>
                  <c:y val="-0.004725625354654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482416463121574"/>
                  <c:y val="-0.029854934756281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357141294838146"/>
                  <c:y val="0.007088438031981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158499976276414"/>
                  <c:y val="-0.0023628126773272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496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800" b="1" i="0" u="none" strike="noStrike" kern="1200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Лист1!$A$2:$A$10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2603.8</c:v>
                </c:pt>
                <c:pt idx="1">
                  <c:v>25365.1</c:v>
                </c:pt>
                <c:pt idx="2">
                  <c:v>48628.3</c:v>
                </c:pt>
                <c:pt idx="3" c:formatCode="0.0_ ">
                  <c:v>1803</c:v>
                </c:pt>
                <c:pt idx="4">
                  <c:v>9923.8</c:v>
                </c:pt>
                <c:pt idx="5">
                  <c:v>3916.9</c:v>
                </c:pt>
                <c:pt idx="6">
                  <c:v>106798.7</c:v>
                </c:pt>
                <c:pt idx="7" c:formatCode="0.0">
                  <c:v>30707.1</c:v>
                </c:pt>
                <c:pt idx="8">
                  <c:v>3776.9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241001384"/>
        <c:axId val="24100373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и.ф.о в % </c:v>
                </c:pt>
              </c:strCache>
            </c:strRef>
          </c:tx>
          <c:spPr>
            <a:ln w="48992" cap="rnd" cmpd="sng" algn="ctr">
              <a:solidFill>
                <a:schemeClr val="accent2"/>
              </a:solidFill>
              <a:prstDash val="solid"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45931" cap="flat" cmpd="sng" algn="ctr">
                <a:solidFill>
                  <a:schemeClr val="accent2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-0.0653219597550307"/>
                  <c:y val="-0.03544219015990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03854775274281"/>
                  <c:y val="0.00051763583852941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226119074049255"/>
                  <c:y val="0.009095049059051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410257900360794"/>
                  <c:y val="0.03470244263040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99699825727257"/>
                  <c:y val="0.06954256123627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32064992511175"/>
                  <c:y val="-0.039576280081905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346773119664948"/>
                  <c:y val="-0.040635344877557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444599864388622"/>
                  <c:y val="-0.038177836719155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496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500" b="1" i="1" u="none" strike="noStrike" kern="1200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Лист1!$A$2:$A$10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Лист1!$C$2:$C$10</c:f>
              <c:numCache>
                <c:formatCode>0.0%</c:formatCode>
                <c:ptCount val="9"/>
                <c:pt idx="0">
                  <c:v>2.312</c:v>
                </c:pt>
                <c:pt idx="1">
                  <c:v>1.013</c:v>
                </c:pt>
                <c:pt idx="2">
                  <c:v>0.666</c:v>
                </c:pt>
                <c:pt idx="3">
                  <c:v>1.028</c:v>
                </c:pt>
                <c:pt idx="4">
                  <c:v>1.379</c:v>
                </c:pt>
                <c:pt idx="5">
                  <c:v>1.027</c:v>
                </c:pt>
                <c:pt idx="6">
                  <c:v>1.299</c:v>
                </c:pt>
                <c:pt idx="7">
                  <c:v>1.464</c:v>
                </c:pt>
                <c:pt idx="8">
                  <c:v>1.096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186" cap="flat" cmpd="sng" algn="ctr">
              <a:solidFill>
                <a:schemeClr val="accent1"/>
              </a:solidFill>
              <a:prstDash val="solid"/>
              <a:round/>
            </a:ln>
            <a:effectLst/>
          </c:spPr>
        </c:dropLines>
        <c:marker val="1"/>
        <c:smooth val="0"/>
        <c:axId val="241001776"/>
        <c:axId val="241004912"/>
      </c:lineChart>
      <c:catAx>
        <c:axId val="241001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248" cap="flat" cmpd="sng" algn="ctr">
            <a:solidFill>
              <a:schemeClr val="accent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200" b="1" i="0" u="none" strike="noStrike" kern="1200" cap="none" spc="0" normalizeH="0" baseline="0">
                <a:solidFill>
                  <a:schemeClr val="tx2">
                    <a:lumMod val="10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+Основной текст (восточно-азиат" charset="0"/>
                <a:cs typeface="Times New Roman" panose="02020603050405020304" pitchFamily="18" charset="0"/>
              </a:defRPr>
            </a:pPr>
          </a:p>
        </c:txPr>
        <c:crossAx val="241003736"/>
        <c:crosses val="autoZero"/>
        <c:auto val="1"/>
        <c:lblAlgn val="ctr"/>
        <c:lblOffset val="100"/>
        <c:noMultiLvlLbl val="0"/>
      </c:catAx>
      <c:valAx>
        <c:axId val="241003736"/>
        <c:scaling>
          <c:orientation val="minMax"/>
        </c:scaling>
        <c:delete val="0"/>
        <c:axPos val="l"/>
        <c:majorGridlines>
          <c:spPr>
            <a:ln w="9186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186" cap="flat" cmpd="sng" algn="ctr">
            <a:noFill/>
            <a:prstDash val="solid"/>
            <a:round/>
          </a:ln>
        </c:spPr>
        <c:txPr>
          <a:bodyPr rot="-60000000" spcFirstLastPara="1" vertOverflow="ellipsis" vert="horz" wrap="square" anchor="ctr" anchorCtr="1"/>
          <a:lstStyle/>
          <a:p>
            <a:pPr>
              <a:defRPr lang="ru-RU" sz="1155" b="0" i="1" u="none" strike="noStrike" kern="1200" baseline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241001384"/>
        <c:crosses val="autoZero"/>
        <c:crossBetween val="between"/>
      </c:valAx>
      <c:catAx>
        <c:axId val="24100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241004912"/>
        <c:crosses val="autoZero"/>
        <c:auto val="1"/>
        <c:lblAlgn val="ctr"/>
        <c:lblOffset val="100"/>
        <c:noMultiLvlLbl val="0"/>
      </c:catAx>
      <c:valAx>
        <c:axId val="241004912"/>
        <c:scaling>
          <c:orientation val="minMax"/>
        </c:scaling>
        <c:delete val="0"/>
        <c:axPos val="r"/>
        <c:numFmt formatCode="0%" sourceLinked="0"/>
        <c:majorTickMark val="none"/>
        <c:minorTickMark val="none"/>
        <c:tickLblPos val="nextTo"/>
        <c:spPr>
          <a:ln w="9186" cap="flat" cmpd="sng" algn="ctr">
            <a:noFill/>
            <a:prstDash val="solid"/>
            <a:round/>
          </a:ln>
        </c:spPr>
        <c:txPr>
          <a:bodyPr rot="-60000000" spcFirstLastPara="1" vertOverflow="ellipsis" vert="horz" wrap="square" anchor="ctr" anchorCtr="1"/>
          <a:lstStyle/>
          <a:p>
            <a:pPr>
              <a:defRPr lang="ru-RU" sz="1060" b="0" i="1" u="none" strike="noStrike" kern="1200" baseline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241001776"/>
        <c:crosses val="max"/>
        <c:crossBetween val="between"/>
      </c:valAx>
      <c:spPr>
        <a:noFill/>
        <a:ln w="24493">
          <a:noFill/>
        </a:ln>
      </c:spPr>
    </c:plotArea>
    <c:legend>
      <c:legendPos val="b"/>
      <c:layout>
        <c:manualLayout>
          <c:xMode val="edge"/>
          <c:yMode val="edge"/>
          <c:x val="0.21917930056022"/>
          <c:y val="0.904970965634555"/>
          <c:w val="0.62458057052079"/>
          <c:h val="0.0604534038272146"/>
        </c:manualLayout>
      </c:layout>
      <c:overlay val="0"/>
      <c:spPr>
        <a:noFill/>
        <a:ln w="24496">
          <a:noFill/>
        </a:ln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ru-RU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D07D1D-F90E-4D55-A815-D791D90D9474}" type="doc">
      <dgm:prSet loTypeId="urn:microsoft.com/office/officeart/2008/layout/PictureStrips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7EF45CB-634B-4238-8ED4-1B6167339E72}" type="pres">
      <dgm:prSet presAssocID="{60D07D1D-F90E-4D55-A815-D791D90D947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06B4CDE4-3595-4FC0-9F17-C78D79DCA147}" type="presOf" srcId="{60D07D1D-F90E-4D55-A815-D791D90D9474}" destId="{D7EF45CB-634B-4238-8ED4-1B6167339E72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B1C8D-95FA-487A-A3EB-29027FC4A2D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FB347-E69E-40D9-A1DC-B57B7713D5C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0975C-136C-4B6F-88CA-306495BC1B0B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C3C39-052E-47D0-9112-6F25D0B22B8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DC3C39-052E-47D0-9112-6F25D0B22B8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DC3C39-052E-47D0-9112-6F25D0B22B8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DC3C39-052E-47D0-9112-6F25D0B22B8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0304-9E19-480C-A95D-77FF98154D23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A1F1-2BDB-4275-8F12-94CEB9CE3932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151E3-32A7-4CA4-A56F-A7452E165540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3AD9-FE24-4280-B55B-9AEFBA0C4732}" type="datetime1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5EC-A497-4530-B048-CA9D46F44ECF}" type="datetime1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CE3F-7021-40D0-A2D1-6C612C34C001}" type="datetime1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8D90D-AEE0-4584-AF75-9C5BA0CC82E7}" type="datetime1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B518-B02D-4B79-BAF4-F9A1CE639F95}" type="datetime1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86ED5-37A6-46A2-8C53-DDE554740E4B}" type="datetime1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3ECC4-4726-4CFF-8AA8-FEB27C3FC4E5}" type="datetime1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8BF19-464E-4E98-AEE7-0FDBFA332849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EC1-C783-42DD-A852-B79FC192ADF9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E52B-F3CA-4B47-862B-27F7C4C8BA57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66C1-EEF2-4503-9BA3-82598CCE628E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EA6A-E9A4-4C80-83B6-841001B0EAFE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4B0BE-9442-41F8-A06B-3B6A7E039BB0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D3C9-C5E1-4877-8346-434442177D64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7C3E2"/>
            </a:gs>
            <a:gs pos="1000">
              <a:schemeClr val="bg2">
                <a:tint val="97000"/>
                <a:hueMod val="92000"/>
                <a:satMod val="169000"/>
                <a:lumMod val="30000"/>
                <a:lumOff val="70000"/>
                <a:alpha val="90000"/>
              </a:schemeClr>
            </a:gs>
            <a:gs pos="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F036177-BBBB-469C-8AB5-270FE63295C4}" type="datetime1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C5C855F-D77D-4E2A-94CA-93F1E07A1288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6005" y="0"/>
            <a:ext cx="9819989" cy="1914525"/>
          </a:xfrm>
        </p:spPr>
        <p:txBody>
          <a:bodyPr>
            <a:normAutofit/>
          </a:bodyPr>
          <a:lstStyle/>
          <a:p>
            <a:pPr algn="ctr"/>
            <a:r>
              <a:rPr lang="ru-RU" sz="3200" b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Национальный статистический комитет</a:t>
            </a:r>
            <a:br>
              <a:rPr lang="ru-RU" sz="3200" b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</a:br>
            <a:r>
              <a:rPr lang="ru-RU" sz="3200" b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Кыргызской Республики</a:t>
            </a:r>
            <a:br>
              <a:rPr lang="ru-RU" sz="3200" b="1" strike="noStrike" kern="1200" cap="none" noProof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altLang="x-none" sz="3200" b="1" strike="noStrike" kern="1200" noProof="1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7140" y="2283460"/>
            <a:ext cx="9538335" cy="159385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ctr" defTabSz="4572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ru-RU" sz="2800" b="1" dirty="0">
                <a:ln w="3175" cmpd="sng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Состояние промышленности  </a:t>
            </a:r>
            <a:endParaRPr lang="ru-RU" sz="2800" b="1" dirty="0" smtClean="0">
              <a:ln w="3175" cmpd="sng"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defTabSz="457200">
              <a:spcBef>
                <a:spcPts val="0"/>
              </a:spcBef>
              <a:buClrTx/>
              <a:buSzTx/>
              <a:buFontTx/>
            </a:pPr>
            <a:r>
              <a:rPr lang="ru-RU" sz="2800" b="1" dirty="0" smtClean="0">
                <a:ln w="3175" cmpd="sng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Кыргызской Республики</a:t>
            </a:r>
            <a:endParaRPr lang="ru-RU" sz="2800" b="1" strike="noStrike" kern="1200" noProof="1">
              <a:ln w="3175" cmpd="sng">
                <a:noFill/>
              </a:ln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457200">
              <a:spcBef>
                <a:spcPts val="0"/>
              </a:spcBef>
              <a:buClrTx/>
              <a:buSzTx/>
              <a:buFontTx/>
            </a:pPr>
            <a:r>
              <a:rPr lang="ru-RU" sz="2800" b="1" dirty="0">
                <a:ln w="3175" cmpd="sng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январе- сентябре 2021г. </a:t>
            </a:r>
            <a:endParaRPr lang="ru-RU" sz="2800" b="1" strike="noStrike" kern="1200" noProof="1">
              <a:ln w="3175" cmpd="sng"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defTabSz="457200" rtl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ru-RU" sz="2800" dirty="0">
                <a:ln w="3175" cmpd="sng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(оперативные данные)</a:t>
            </a:r>
            <a:endParaRPr kumimoji="0" lang="ru-RU" sz="2800" u="none" strike="noStrike" kern="1200" cap="none" spc="0" normalizeH="0" baseline="0" noProof="1">
              <a:ln w="3175" cmpd="sng">
                <a:noFill/>
              </a:ln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endParaRPr kumimoji="0" lang="ru-RU" altLang="ru-RU" sz="2800" i="1" u="none" strike="noStrike" kern="1200" cap="none" spc="0" normalizeH="0" baseline="0" noProof="1" smtClean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18425" y="5536565"/>
            <a:ext cx="41294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промышленности </a:t>
            </a:r>
            <a:endParaRPr lang="ru-RU" sz="20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энергетики</a:t>
            </a:r>
            <a:endParaRPr lang="ru-RU" sz="20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0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a.mamanova@stat.kg</a:t>
            </a:r>
            <a:endParaRPr lang="en-US" sz="20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86004" cy="118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612" y="296092"/>
            <a:ext cx="8534400" cy="9056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cap="none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Итоги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cap="none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деятельности промышленных предприятий </a:t>
            </a:r>
            <a:br>
              <a:rPr lang="ru-RU" sz="2700" b="1" cap="none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700" b="1" cap="none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январь-сентябрь 2021г</a:t>
            </a:r>
            <a:r>
              <a:rPr lang="ru-RU" sz="2700" b="1" cap="none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lang="ru-RU" sz="2700" b="1" cap="none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sz="half" idx="1"/>
          </p:nvPr>
        </p:nvSpPr>
        <p:spPr>
          <a:xfrm>
            <a:off x="971097" y="1418318"/>
            <a:ext cx="10204450" cy="5287282"/>
          </a:xfrm>
          <a:ln>
            <a:noFill/>
            <a:miter/>
          </a:ln>
        </p:spPr>
        <p:txBody>
          <a:bodyPr vert="horz" wrap="square" lIns="91440" tIns="45720" rIns="91440" bIns="45720" anchor="t" anchorCtr="0"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Wingdings 3" panose="05040102010807070707" pitchFamily="18" charset="2"/>
              <a:buChar char="•"/>
            </a:pPr>
            <a:endParaRPr lang="ru-RU" altLang="ru-RU" sz="2000" b="1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промышленного производства за январь-сентябрь 2021 год составил  </a:t>
            </a: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None/>
            </a:pPr>
            <a:r>
              <a:rPr lang="ru-RU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233,5 млрд. сомов;</a:t>
            </a: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latinLnBrk="0" hangingPunct="1">
              <a:spcAft>
                <a:spcPts val="120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sz="20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физического объема – 95,8%,  без предприятий, разрабатывающих                                  месторождение «Кумтор» – 117,7%;</a:t>
            </a:r>
            <a:endParaRPr lang="ru-RU" sz="20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latinLnBrk="0" hangingPunct="1">
              <a:spcAft>
                <a:spcPts val="120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sz="20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предприятий «</a:t>
            </a:r>
            <a:r>
              <a:rPr lang="ru-RU" sz="2000" dirty="0" err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Кумтор</a:t>
            </a:r>
            <a:r>
              <a:rPr lang="ru-RU" sz="20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в общем объеме промышленности составляет  42,8%;</a:t>
            </a:r>
            <a:endParaRPr lang="ru-RU" sz="20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300"/>
              </a:spcAft>
              <a:buClr>
                <a:schemeClr val="accent1"/>
              </a:buClr>
              <a:buSzTx/>
              <a:buFont typeface="Wingdings" panose="05000000000000000000" charset="0"/>
              <a:buChar char="Ø"/>
            </a:pPr>
            <a:r>
              <a:rPr lang="ru-RU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предприятий «</a:t>
            </a:r>
            <a:r>
              <a:rPr lang="ru-RU" dirty="0" err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Кумтор</a:t>
            </a:r>
            <a:r>
              <a:rPr lang="ru-RU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в общем объеме 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обрабатывающей промышленности </a:t>
            </a:r>
            <a:r>
              <a:rPr lang="ru-RU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 </a:t>
            </a:r>
            <a:r>
              <a:rPr lang="ru-RU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54,6%.</a:t>
            </a:r>
            <a:endParaRPr lang="ru-RU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accent1"/>
              </a:buClr>
              <a:buSzTx/>
              <a:buFont typeface="Wingdings 3" panose="05040102010807070707" pitchFamily="18" charset="2"/>
              <a:buChar char="•"/>
            </a:pPr>
            <a:endParaRPr lang="ru-RU" altLang="ru-RU" sz="1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>
              <a:buClr>
                <a:schemeClr val="accent1"/>
              </a:buClr>
              <a:buSzTx/>
              <a:buFont typeface="Wingdings 3" panose="05040102010807070707" pitchFamily="18" charset="2"/>
              <a:buChar char="•"/>
            </a:pPr>
            <a:endParaRPr lang="ru-RU" altLang="ru-RU" sz="1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550" y="159839"/>
            <a:ext cx="11600449" cy="807827"/>
          </a:xfrm>
        </p:spPr>
        <p:txBody>
          <a:bodyPr>
            <a:noAutofit/>
          </a:bodyPr>
          <a:lstStyle/>
          <a:p>
            <a:pPr marL="0" indent="0" algn="ctr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Структура промышленности по видам экономической деятельности </a:t>
            </a:r>
            <a:endParaRPr lang="ru-RU" sz="24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 январь-сентябрь 2021г.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(млрд. сомов, и.ф.о, в %)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pic>
        <p:nvPicPr>
          <p:cNvPr id="267" name="Picture 2" descr="http://www.mining-media.ru/images/2013/04/048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" y="1444625"/>
            <a:ext cx="1226185" cy="960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9" name="Picture 6" descr="http://ejnews.ru/upload/109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4137660"/>
            <a:ext cx="1180465" cy="987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B0F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1" name="Picture 8" descr="http://www.kstovo-adm.ru/upload/medialibrary/f5f/1ystanov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" y="2713355"/>
            <a:ext cx="1226185" cy="1012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2" name="Picture 4" descr="http://bloknot-stavropol.ru/thumb/640x0xcut/upload/iblock/af9/6f95387d14ebe1b04e64f130b7ceb2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35" y="5597525"/>
            <a:ext cx="1252855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3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151" name="AutoShape 3"/>
          <p:cNvSpPr/>
          <p:nvPr/>
        </p:nvSpPr>
        <p:spPr>
          <a:xfrm>
            <a:off x="6199188" y="1665288"/>
            <a:ext cx="2740025" cy="727075"/>
          </a:xfrm>
          <a:prstGeom prst="chevron">
            <a:avLst>
              <a:gd name="adj" fmla="val 53213"/>
            </a:avLst>
          </a:prstGeom>
          <a:gradFill rotWithShape="1">
            <a:gsLst>
              <a:gs pos="0">
                <a:srgbClr val="246BB2"/>
              </a:gs>
              <a:gs pos="100000">
                <a:schemeClr val="accent2"/>
              </a:gs>
            </a:gsLst>
            <a:lin ang="0" scaled="1"/>
            <a:tileRect/>
          </a:grad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6152" name="AutoShape 4"/>
          <p:cNvSpPr/>
          <p:nvPr/>
        </p:nvSpPr>
        <p:spPr>
          <a:xfrm>
            <a:off x="4060825" y="1592263"/>
            <a:ext cx="2641600" cy="785812"/>
          </a:xfrm>
          <a:prstGeom prst="homePlate">
            <a:avLst>
              <a:gd name="adj" fmla="val 51498"/>
            </a:avLst>
          </a:prstGeom>
          <a:gradFill rotWithShape="1">
            <a:gsLst>
              <a:gs pos="0">
                <a:schemeClr val="accent2"/>
              </a:gs>
              <a:gs pos="100000">
                <a:srgbClr val="70B7FF"/>
              </a:gs>
            </a:gsLst>
            <a:lin ang="0" scaled="1"/>
            <a:tileRect/>
          </a:grad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grpSp>
        <p:nvGrpSpPr>
          <p:cNvPr id="6153" name="Group 5"/>
          <p:cNvGrpSpPr/>
          <p:nvPr/>
        </p:nvGrpSpPr>
        <p:grpSpPr>
          <a:xfrm>
            <a:off x="2992438" y="1422400"/>
            <a:ext cx="1130300" cy="1123950"/>
            <a:chOff x="2161" y="696"/>
            <a:chExt cx="1360" cy="1356"/>
          </a:xfrm>
        </p:grpSpPr>
        <p:grpSp>
          <p:nvGrpSpPr>
            <p:cNvPr id="6154" name="Group 6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6155" name="Oval 7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56" name="Oval 8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57" name="Oval 9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98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58" name="Oval 10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59" name="Oval 11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160" name="Oval 12"/>
            <p:cNvSpPr/>
            <p:nvPr/>
          </p:nvSpPr>
          <p:spPr>
            <a:xfrm>
              <a:off x="2321" y="845"/>
              <a:ext cx="1054" cy="1053"/>
            </a:xfrm>
            <a:prstGeom prst="ellipse">
              <a:avLst/>
            </a:prstGeom>
            <a:gradFill rotWithShape="1">
              <a:gsLst>
                <a:gs pos="0">
                  <a:srgbClr val="184776"/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285" name="Rectangle 21"/>
          <p:cNvSpPr>
            <a:spLocks noChangeArrowheads="1"/>
          </p:cNvSpPr>
          <p:nvPr/>
        </p:nvSpPr>
        <p:spPr bwMode="white">
          <a:xfrm>
            <a:off x="3124314" y="1808163"/>
            <a:ext cx="9221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buClrTx/>
              <a:buFontTx/>
              <a:buNone/>
            </a:pPr>
            <a:r>
              <a:rPr lang="en-US" alt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ru-RU" altLang="en-US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10,</a:t>
            </a:r>
            <a:r>
              <a:rPr 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%</a:t>
            </a:r>
            <a:endParaRPr lang="ru-RU" altLang="ru-RU" sz="18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6" name="Rectangle 22"/>
          <p:cNvSpPr>
            <a:spLocks noChangeArrowheads="1"/>
          </p:cNvSpPr>
          <p:nvPr/>
        </p:nvSpPr>
        <p:spPr bwMode="auto">
          <a:xfrm>
            <a:off x="3990340" y="1731328"/>
            <a:ext cx="242887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fontAlgn="base">
              <a:buClrTx/>
              <a:buSzTx/>
              <a:buFontTx/>
              <a:buNone/>
            </a:pPr>
            <a:r>
              <a:rPr 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Добыча полезных ископаемых</a:t>
            </a:r>
            <a:endParaRPr lang="ru-RU" sz="18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7" name="Text Box 23"/>
          <p:cNvSpPr txBox="1">
            <a:spLocks noChangeArrowheads="1"/>
          </p:cNvSpPr>
          <p:nvPr/>
        </p:nvSpPr>
        <p:spPr bwMode="gray">
          <a:xfrm>
            <a:off x="6504940" y="1767840"/>
            <a:ext cx="2247900" cy="4603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FontTx/>
              <a:buNone/>
            </a:pPr>
            <a:r>
              <a:rPr lang="ru-RU" altLang="ru-RU" b="1" strike="noStrike" noProof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19,4 </a:t>
            </a:r>
            <a:r>
              <a:rPr lang="ru-RU" sz="1800" b="1" strike="noStrike" noProof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ru-RU" altLang="ru-RU" sz="2000" b="1" strike="noStrike" noProof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.сом</a:t>
            </a:r>
            <a:endParaRPr lang="ru-RU" altLang="ru-RU" sz="2000" b="1" strike="noStrike" noProof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164" name="AutoShape 45"/>
          <p:cNvSpPr/>
          <p:nvPr/>
        </p:nvSpPr>
        <p:spPr>
          <a:xfrm>
            <a:off x="5783263" y="2874963"/>
            <a:ext cx="3571875" cy="728662"/>
          </a:xfrm>
          <a:prstGeom prst="chevron">
            <a:avLst>
              <a:gd name="adj" fmla="val 53104"/>
            </a:avLst>
          </a:pr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0"/>
            <a:tileRect/>
          </a:grad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6165" name="AutoShape 46"/>
          <p:cNvSpPr/>
          <p:nvPr/>
        </p:nvSpPr>
        <p:spPr>
          <a:xfrm>
            <a:off x="3827463" y="2747963"/>
            <a:ext cx="3378200" cy="785812"/>
          </a:xfrm>
          <a:prstGeom prst="homePlate">
            <a:avLst>
              <a:gd name="adj" fmla="val 51528"/>
            </a:avLst>
          </a:pr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0"/>
            <a:tileRect/>
          </a:grad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grpSp>
        <p:nvGrpSpPr>
          <p:cNvPr id="6166" name="Group 47"/>
          <p:cNvGrpSpPr/>
          <p:nvPr/>
        </p:nvGrpSpPr>
        <p:grpSpPr>
          <a:xfrm>
            <a:off x="2946107" y="2616505"/>
            <a:ext cx="1130300" cy="1123950"/>
            <a:chOff x="2161" y="696"/>
            <a:chExt cx="1360" cy="1356"/>
          </a:xfrm>
        </p:grpSpPr>
        <p:grpSp>
          <p:nvGrpSpPr>
            <p:cNvPr id="6167" name="Group 48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6168" name="Oval 49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69" name="Oval 50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70" name="Oval 51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98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71" name="Oval 52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72" name="Oval 53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173" name="Oval 54"/>
            <p:cNvSpPr/>
            <p:nvPr/>
          </p:nvSpPr>
          <p:spPr>
            <a:xfrm>
              <a:off x="2321" y="845"/>
              <a:ext cx="1054" cy="1053"/>
            </a:xfrm>
            <a:prstGeom prst="ellipse">
              <a:avLst/>
            </a:prstGeom>
            <a:gradFill rotWithShape="1"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5400000"/>
              <a:tileRect/>
            </a:grad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298" name="Rectangle 63"/>
          <p:cNvSpPr>
            <a:spLocks noChangeArrowheads="1"/>
          </p:cNvSpPr>
          <p:nvPr/>
        </p:nvSpPr>
        <p:spPr bwMode="white">
          <a:xfrm>
            <a:off x="2995930" y="2875280"/>
            <a:ext cx="10718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buClrTx/>
              <a:buSzTx/>
              <a:buFontTx/>
              <a:buNone/>
            </a:pPr>
            <a:r>
              <a:rPr lang="ru-RU" altLang="en-US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91,6%</a:t>
            </a:r>
            <a:endParaRPr lang="ru-RU" altLang="en-US" sz="18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9" name="Rectangle 64"/>
          <p:cNvSpPr>
            <a:spLocks noChangeArrowheads="1"/>
          </p:cNvSpPr>
          <p:nvPr/>
        </p:nvSpPr>
        <p:spPr bwMode="auto">
          <a:xfrm>
            <a:off x="4025265" y="2790825"/>
            <a:ext cx="2615565" cy="7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fontAlgn="base">
              <a:spcBef>
                <a:spcPct val="20000"/>
              </a:spcBef>
              <a:buClrTx/>
              <a:buSzTx/>
              <a:buFontTx/>
              <a:buNone/>
            </a:pPr>
            <a:r>
              <a:rPr 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Обрабатывающая</a:t>
            </a:r>
            <a:endParaRPr lang="ru-RU" sz="18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20000"/>
              </a:spcBef>
              <a:buClrTx/>
              <a:buSzTx/>
              <a:buFontTx/>
              <a:buNone/>
            </a:pPr>
            <a:r>
              <a:rPr 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</a:t>
            </a:r>
            <a:endParaRPr lang="ru-RU" sz="18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0" name="Text Box 65"/>
          <p:cNvSpPr txBox="1">
            <a:spLocks noChangeArrowheads="1"/>
          </p:cNvSpPr>
          <p:nvPr/>
        </p:nvSpPr>
        <p:spPr bwMode="gray">
          <a:xfrm>
            <a:off x="6920548" y="2988944"/>
            <a:ext cx="2579687" cy="4603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FontTx/>
              <a:buNone/>
            </a:pPr>
            <a:r>
              <a:rPr lang="ru-RU" altLang="ru-RU" b="1" strike="noStrike" noProof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183,2 </a:t>
            </a:r>
            <a:r>
              <a:rPr lang="ru-RU" altLang="ru-RU" sz="2000" b="1" strike="noStrike" noProof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млрд.сом</a:t>
            </a:r>
            <a:endParaRPr lang="ru-RU" altLang="ru-RU" sz="2000" b="1" strike="noStrike" noProof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177" name="AutoShape 24"/>
          <p:cNvSpPr/>
          <p:nvPr/>
        </p:nvSpPr>
        <p:spPr>
          <a:xfrm>
            <a:off x="6504940" y="4396105"/>
            <a:ext cx="3019425" cy="728663"/>
          </a:xfrm>
          <a:prstGeom prst="chevron">
            <a:avLst>
              <a:gd name="adj" fmla="val 53101"/>
            </a:avLst>
          </a:prstGeom>
          <a:blipFill rotWithShape="1">
            <a:blip r:embed="rId5"/>
          </a:blip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6178" name="AutoShape 25"/>
          <p:cNvSpPr/>
          <p:nvPr/>
        </p:nvSpPr>
        <p:spPr>
          <a:xfrm>
            <a:off x="3960813" y="4157663"/>
            <a:ext cx="3092450" cy="857250"/>
          </a:xfrm>
          <a:prstGeom prst="homePlate">
            <a:avLst>
              <a:gd name="adj" fmla="val 51539"/>
            </a:avLst>
          </a:prstGeom>
          <a:blipFill rotWithShape="1">
            <a:blip r:embed="rId5"/>
          </a:blip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grpSp>
        <p:nvGrpSpPr>
          <p:cNvPr id="6179" name="Group 26"/>
          <p:cNvGrpSpPr/>
          <p:nvPr/>
        </p:nvGrpSpPr>
        <p:grpSpPr>
          <a:xfrm>
            <a:off x="3007373" y="4020198"/>
            <a:ext cx="1130300" cy="1165225"/>
            <a:chOff x="2161" y="696"/>
            <a:chExt cx="1360" cy="1356"/>
          </a:xfrm>
        </p:grpSpPr>
        <p:grpSp>
          <p:nvGrpSpPr>
            <p:cNvPr id="6180" name="Group 27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6181" name="Oval 28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82" name="Oval 29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83" name="Oval 30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blipFill rotWithShape="1">
                <a:blip r:embed="rId5"/>
              </a:blip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84" name="Oval 31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85" name="Oval 32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186" name="Oval 33"/>
            <p:cNvSpPr/>
            <p:nvPr/>
          </p:nvSpPr>
          <p:spPr>
            <a:xfrm>
              <a:off x="2321" y="845"/>
              <a:ext cx="1054" cy="1053"/>
            </a:xfrm>
            <a:prstGeom prst="ellipse">
              <a:avLst/>
            </a:prstGeom>
            <a:blipFill rotWithShape="1">
              <a:blip r:embed="rId5"/>
            </a:blip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311" name="Rectangle 42"/>
          <p:cNvSpPr>
            <a:spLocks noChangeArrowheads="1"/>
          </p:cNvSpPr>
          <p:nvPr/>
        </p:nvSpPr>
        <p:spPr bwMode="white">
          <a:xfrm>
            <a:off x="3076976" y="4386898"/>
            <a:ext cx="934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buClrTx/>
              <a:buFontTx/>
              <a:buNone/>
            </a:pPr>
            <a:r>
              <a:rPr lang="ru-RU" altLang="en-US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105,1%</a:t>
            </a:r>
            <a:endParaRPr lang="ru-RU" altLang="ru-RU" sz="1800" b="1" strike="noStrike" noProof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" name="Rectangle 43"/>
          <p:cNvSpPr>
            <a:spLocks noChangeArrowheads="1"/>
          </p:cNvSpPr>
          <p:nvPr/>
        </p:nvSpPr>
        <p:spPr bwMode="auto">
          <a:xfrm>
            <a:off x="3932808" y="4370070"/>
            <a:ext cx="3488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fontAlgn="base">
              <a:spcBef>
                <a:spcPct val="20000"/>
              </a:spcBef>
              <a:buClrTx/>
              <a:buSzTx/>
              <a:buFontTx/>
              <a:buNone/>
            </a:pPr>
            <a:r>
              <a:rPr 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электроэнергией, газом, паром</a:t>
            </a:r>
            <a:endParaRPr lang="ru-RU" sz="18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Text Box 44"/>
          <p:cNvSpPr txBox="1">
            <a:spLocks noChangeArrowheads="1"/>
          </p:cNvSpPr>
          <p:nvPr/>
        </p:nvSpPr>
        <p:spPr bwMode="gray">
          <a:xfrm>
            <a:off x="7057476" y="4530077"/>
            <a:ext cx="2181860" cy="4603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FontTx/>
              <a:buNone/>
            </a:pPr>
            <a:r>
              <a:rPr lang="ru-RU" altLang="ru-RU" b="1" strike="noStrike" noProof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27,8 </a:t>
            </a:r>
            <a:r>
              <a:rPr lang="ru-RU" altLang="ru-RU" sz="2000" b="1" strike="noStrike" noProof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млрд.сом</a:t>
            </a:r>
            <a:endParaRPr lang="ru-RU" altLang="ru-RU" sz="2000" b="1" strike="noStrike" noProof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190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28863" y="182880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91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28863" y="306070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92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28863" y="452120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93" name="Picture 6" descr="O_chevron001"/>
          <p:cNvPicPr>
            <a:picLocks noChangeAspect="1"/>
          </p:cNvPicPr>
          <p:nvPr/>
        </p:nvPicPr>
        <p:blipFill>
          <a:blip r:embed="rId6">
            <a:grayscl/>
            <a:lum bright="6000" contrast="42000"/>
          </a:blip>
          <a:stretch>
            <a:fillRect/>
          </a:stretch>
        </p:blipFill>
        <p:spPr>
          <a:xfrm>
            <a:off x="2328863" y="5956300"/>
            <a:ext cx="317500" cy="357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94" name="AutoShape 24"/>
          <p:cNvSpPr/>
          <p:nvPr/>
        </p:nvSpPr>
        <p:spPr>
          <a:xfrm>
            <a:off x="6046788" y="5770563"/>
            <a:ext cx="3163887" cy="728662"/>
          </a:xfrm>
          <a:prstGeom prst="chevron">
            <a:avLst>
              <a:gd name="adj" fmla="val 53089"/>
            </a:avLst>
          </a:prstGeom>
          <a:gradFill rotWithShape="1">
            <a:gsLst>
              <a:gs pos="0">
                <a:srgbClr val="9EE256"/>
              </a:gs>
              <a:gs pos="100000">
                <a:srgbClr val="52762D"/>
              </a:gs>
            </a:gsLst>
            <a:lin ang="4800000"/>
            <a:tileRect/>
          </a:gradFill>
          <a:ln w="19050"/>
          <a:scene3d>
            <a:camera prst="legacyPerspectiveBottomLeft">
              <a:rot lat="0" lon="0" rev="0"/>
            </a:camera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6195" name="AutoShape 25"/>
          <p:cNvSpPr/>
          <p:nvPr/>
        </p:nvSpPr>
        <p:spPr>
          <a:xfrm>
            <a:off x="3951288" y="5637213"/>
            <a:ext cx="2873375" cy="777875"/>
          </a:xfrm>
          <a:prstGeom prst="homePlate">
            <a:avLst>
              <a:gd name="adj" fmla="val 51577"/>
            </a:avLst>
          </a:prstGeom>
          <a:gradFill rotWithShape="1">
            <a:gsLst>
              <a:gs pos="0">
                <a:srgbClr val="9EE256"/>
              </a:gs>
              <a:gs pos="100000">
                <a:srgbClr val="52762D"/>
              </a:gs>
            </a:gsLst>
            <a:lin ang="4800000"/>
            <a:tileRect/>
          </a:gradFill>
          <a:ln w="19050"/>
          <a:scene3d>
            <a:camera prst="legacyObliqueBottomLeft">
              <a:rot lat="0" lon="0" rev="0"/>
            </a:camera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 anchorCtr="0">
            <a:flatTx/>
          </a:bodyPr>
          <a:lstStyle/>
          <a:p>
            <a:endParaRPr lang="ru-RU" altLang="zh-CN">
              <a:latin typeface="Arial" panose="020B0604020202020204" pitchFamily="34" charset="0"/>
            </a:endParaRPr>
          </a:p>
        </p:txBody>
      </p:sp>
      <p:sp>
        <p:nvSpPr>
          <p:cNvPr id="339" name="Rectangle 43"/>
          <p:cNvSpPr>
            <a:spLocks noChangeArrowheads="1"/>
          </p:cNvSpPr>
          <p:nvPr/>
        </p:nvSpPr>
        <p:spPr bwMode="auto">
          <a:xfrm>
            <a:off x="3580765" y="5761355"/>
            <a:ext cx="3717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fontAlgn="base">
              <a:spcBef>
                <a:spcPct val="20000"/>
              </a:spcBef>
              <a:buClrTx/>
              <a:buSzTx/>
              <a:buFontTx/>
              <a:buNone/>
            </a:pPr>
            <a:r>
              <a:rPr 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Водоснабжение, очистка</a:t>
            </a:r>
            <a:r>
              <a:rPr lang="en-US" alt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</a:t>
            </a:r>
            <a:r>
              <a:rPr lang="ru-RU" altLang="en-US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отходов</a:t>
            </a:r>
            <a:endParaRPr lang="ru-RU" altLang="en-US" sz="18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0" name="Text Box 44"/>
          <p:cNvSpPr txBox="1">
            <a:spLocks noChangeArrowheads="1"/>
          </p:cNvSpPr>
          <p:nvPr/>
        </p:nvSpPr>
        <p:spPr bwMode="gray">
          <a:xfrm>
            <a:off x="6824980" y="5935980"/>
            <a:ext cx="2247900" cy="3987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buClrTx/>
              <a:buFontTx/>
              <a:buNone/>
            </a:pPr>
            <a:r>
              <a:rPr lang="ru-RU" altLang="ru-RU" sz="2000" b="1" strike="noStrike" noProof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3,1 млрд.сом</a:t>
            </a:r>
            <a:endParaRPr lang="ru-RU" altLang="ru-RU" sz="2000" b="1" strike="noStrike" noProof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198" name="Group 26"/>
          <p:cNvGrpSpPr/>
          <p:nvPr/>
        </p:nvGrpSpPr>
        <p:grpSpPr>
          <a:xfrm>
            <a:off x="2986735" y="5477585"/>
            <a:ext cx="1130300" cy="1123950"/>
            <a:chOff x="2161" y="696"/>
            <a:chExt cx="1360" cy="1356"/>
          </a:xfrm>
        </p:grpSpPr>
        <p:grpSp>
          <p:nvGrpSpPr>
            <p:cNvPr id="6199" name="Group 27"/>
            <p:cNvGrpSpPr/>
            <p:nvPr/>
          </p:nvGrpSpPr>
          <p:grpSpPr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6200" name="Oval 28"/>
              <p:cNvSpPr/>
              <p:nvPr/>
            </p:nvSpPr>
            <p:spPr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201" name="Oval 29"/>
              <p:cNvSpPr/>
              <p:nvPr/>
            </p:nvSpPr>
            <p:spPr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34343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202" name="Oval 30"/>
              <p:cNvSpPr/>
              <p:nvPr/>
            </p:nvSpPr>
            <p:spPr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98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203" name="Oval 31"/>
              <p:cNvSpPr/>
              <p:nvPr/>
            </p:nvSpPr>
            <p:spPr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196"/>
                </a:srgbClr>
              </a:soli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204" name="Oval 32"/>
              <p:cNvSpPr/>
              <p:nvPr/>
            </p:nvSpPr>
            <p:spPr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buClrTx/>
                  <a:buFontTx/>
                </a:pPr>
                <a:endParaRPr lang="ru-RU" altLang="ru-RU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205" name="Oval 33"/>
            <p:cNvSpPr/>
            <p:nvPr/>
          </p:nvSpPr>
          <p:spPr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0">
                  <a:srgbClr val="009900">
                    <a:alpha val="100000"/>
                  </a:srgbClr>
                </a:gs>
                <a:gs pos="100000">
                  <a:srgbClr val="009900">
                    <a:alpha val="100000"/>
                  </a:srgbClr>
                </a:gs>
                <a:gs pos="100000">
                  <a:srgbClr val="996600">
                    <a:alpha val="100000"/>
                  </a:srgbClr>
                </a:gs>
              </a:gsLst>
              <a:lin ang="5400000" scaled="1"/>
              <a:tileRect/>
            </a:gradFill>
            <a:ln w="57150">
              <a:noFill/>
            </a:ln>
          </p:spPr>
          <p:txBody>
            <a:bodyPr wrap="none" anchor="ctr" anchorCtr="0"/>
            <a:lstStyle/>
            <a:p>
              <a:endParaRPr lang="ru-RU" altLang="zh-CN">
                <a:latin typeface="Arial" panose="020B0604020202020204" pitchFamily="34" charset="0"/>
              </a:endParaRPr>
            </a:p>
          </p:txBody>
        </p:sp>
      </p:grpSp>
      <p:sp>
        <p:nvSpPr>
          <p:cNvPr id="370" name="Rectangle 42"/>
          <p:cNvSpPr>
            <a:spLocks noChangeArrowheads="1"/>
          </p:cNvSpPr>
          <p:nvPr/>
        </p:nvSpPr>
        <p:spPr bwMode="white">
          <a:xfrm>
            <a:off x="3110790" y="5884863"/>
            <a:ext cx="934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buClrTx/>
              <a:buFontTx/>
              <a:buNone/>
            </a:pPr>
            <a:r>
              <a:rPr lang="ru-RU" altLang="en-US" sz="1800" b="1" noProof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132</a:t>
            </a:r>
            <a:r>
              <a:rPr lang="en-US" altLang="ru-RU" sz="1800" b="1" noProof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ru-RU" altLang="en-US" sz="1800" b="1" noProof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ru-RU" altLang="en-US" sz="18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%</a:t>
            </a:r>
            <a:endParaRPr lang="ru-RU" altLang="ru-RU" sz="1800" b="1" strike="noStrike" noProof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</p:spPr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67765" y="69850"/>
            <a:ext cx="104908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Структура промышленного производства по основным видам </a:t>
            </a:r>
            <a:b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экономической деятельности за январь-сентябрь 2021г. </a:t>
            </a:r>
            <a:endParaRPr lang="ru-RU" sz="24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(в % к итогу)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Tx/>
              <a:buSzTx/>
              <a:buFontTx/>
            </a:pP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1942011" y="1730374"/>
          <a:ext cx="8421190" cy="3973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8980" y="137795"/>
            <a:ext cx="10734040" cy="809625"/>
          </a:xfrm>
        </p:spPr>
        <p:txBody>
          <a:bodyPr>
            <a:noAutofit/>
          </a:bodyPr>
          <a:lstStyle/>
          <a:p>
            <a:pPr algn="ctr">
              <a:buClrTx/>
              <a:buFontTx/>
              <a:buNone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Отрасли обрабатывающей промышленности с отрицательными темпами производства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(и.ф.о. в % и удельный вес в %)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-90338" y="1178971"/>
          <a:ext cx="12457384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0" name="Rechteck 39"/>
          <p:cNvSpPr/>
          <p:nvPr/>
        </p:nvSpPr>
        <p:spPr bwMode="gray">
          <a:xfrm>
            <a:off x="374650" y="2222500"/>
            <a:ext cx="1856740" cy="3970655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  <a:sp3d>
            <a:bevelT/>
          </a:sp3d>
        </p:spPr>
        <p:txBody>
          <a:bodyPr lIns="36000" tIns="36000" rIns="36000" bIns="36000" anchor="ctr"/>
          <a:lstStyle/>
          <a:p>
            <a:pPr algn="ctr" eaLnBrk="0" hangingPunct="0">
              <a:buClrTx/>
              <a:buSzTx/>
              <a:buFontTx/>
            </a:pPr>
            <a:r>
              <a:rPr lang="ru-RU" altLang="ru-RU" sz="16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 итогам 9 мес. текущего года объем производства обрабатывающей промышленности</a:t>
            </a:r>
            <a:endParaRPr lang="ru-RU" altLang="ru-RU" sz="16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eaLnBrk="0" hangingPunct="0">
              <a:buClrTx/>
              <a:buSzTx/>
              <a:buFontTx/>
            </a:pPr>
            <a:r>
              <a:rPr lang="ru-RU" altLang="ru-RU" sz="16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составил </a:t>
            </a:r>
            <a:r>
              <a:rPr lang="ru-RU" altLang="ru-RU" sz="16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183,2 млрд. сомов, </a:t>
            </a:r>
            <a:r>
              <a:rPr lang="ru-RU" altLang="ru-RU" sz="16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 по сравнению </a:t>
            </a:r>
            <a:endParaRPr lang="ru-RU" altLang="ru-RU" sz="16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eaLnBrk="0" hangingPunct="0">
              <a:buClrTx/>
              <a:buSzTx/>
              <a:buFontTx/>
            </a:pPr>
            <a:r>
              <a:rPr lang="ru-RU" altLang="ru-RU" sz="16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 9 мес. прошлого года снизилась на </a:t>
            </a:r>
            <a:r>
              <a:rPr lang="ru-RU" altLang="ru-RU" sz="16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8,4 процента.</a:t>
            </a:r>
            <a:endParaRPr lang="ru-RU" altLang="ru-RU" sz="16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29" name="Group 9"/>
          <p:cNvGrpSpPr/>
          <p:nvPr/>
        </p:nvGrpSpPr>
        <p:grpSpPr bwMode="auto">
          <a:xfrm>
            <a:off x="838581" y="1271270"/>
            <a:ext cx="5297805" cy="5586730"/>
            <a:chOff x="927" y="1100"/>
            <a:chExt cx="2955" cy="2640"/>
          </a:xfrm>
          <a:solidFill>
            <a:srgbClr val="0070C0"/>
          </a:solidFill>
        </p:grpSpPr>
        <p:sp>
          <p:nvSpPr>
            <p:cNvPr id="30" name="Freeform 10"/>
            <p:cNvSpPr/>
            <p:nvPr/>
          </p:nvSpPr>
          <p:spPr bwMode="gray">
            <a:xfrm>
              <a:off x="927" y="1100"/>
              <a:ext cx="647" cy="229"/>
            </a:xfrm>
            <a:custGeom>
              <a:avLst/>
              <a:gdLst/>
              <a:ahLst/>
              <a:cxnLst>
                <a:cxn ang="0">
                  <a:pos x="647" y="68"/>
                </a:cxn>
                <a:cxn ang="0">
                  <a:pos x="614" y="81"/>
                </a:cxn>
                <a:cxn ang="0">
                  <a:pos x="582" y="94"/>
                </a:cxn>
                <a:cxn ang="0">
                  <a:pos x="551" y="108"/>
                </a:cxn>
                <a:cxn ang="0">
                  <a:pos x="522" y="123"/>
                </a:cxn>
                <a:cxn ang="0">
                  <a:pos x="495" y="140"/>
                </a:cxn>
                <a:cxn ang="0">
                  <a:pos x="468" y="157"/>
                </a:cxn>
                <a:cxn ang="0">
                  <a:pos x="444" y="174"/>
                </a:cxn>
                <a:cxn ang="0">
                  <a:pos x="421" y="193"/>
                </a:cxn>
                <a:cxn ang="0">
                  <a:pos x="0" y="229"/>
                </a:cxn>
                <a:cxn ang="0">
                  <a:pos x="4" y="220"/>
                </a:cxn>
                <a:cxn ang="0">
                  <a:pos x="9" y="211"/>
                </a:cxn>
                <a:cxn ang="0">
                  <a:pos x="16" y="201"/>
                </a:cxn>
                <a:cxn ang="0">
                  <a:pos x="23" y="191"/>
                </a:cxn>
                <a:cxn ang="0">
                  <a:pos x="32" y="180"/>
                </a:cxn>
                <a:cxn ang="0">
                  <a:pos x="40" y="170"/>
                </a:cxn>
                <a:cxn ang="0">
                  <a:pos x="50" y="160"/>
                </a:cxn>
                <a:cxn ang="0">
                  <a:pos x="60" y="150"/>
                </a:cxn>
                <a:cxn ang="0">
                  <a:pos x="75" y="136"/>
                </a:cxn>
                <a:cxn ang="0">
                  <a:pos x="91" y="122"/>
                </a:cxn>
                <a:cxn ang="0">
                  <a:pos x="107" y="109"/>
                </a:cxn>
                <a:cxn ang="0">
                  <a:pos x="125" y="97"/>
                </a:cxn>
                <a:cxn ang="0">
                  <a:pos x="144" y="84"/>
                </a:cxn>
                <a:cxn ang="0">
                  <a:pos x="164" y="72"/>
                </a:cxn>
                <a:cxn ang="0">
                  <a:pos x="184" y="60"/>
                </a:cxn>
                <a:cxn ang="0">
                  <a:pos x="206" y="49"/>
                </a:cxn>
                <a:cxn ang="0">
                  <a:pos x="227" y="40"/>
                </a:cxn>
                <a:cxn ang="0">
                  <a:pos x="250" y="31"/>
                </a:cxn>
                <a:cxn ang="0">
                  <a:pos x="273" y="23"/>
                </a:cxn>
                <a:cxn ang="0">
                  <a:pos x="297" y="16"/>
                </a:cxn>
                <a:cxn ang="0">
                  <a:pos x="322" y="10"/>
                </a:cxn>
                <a:cxn ang="0">
                  <a:pos x="346" y="5"/>
                </a:cxn>
                <a:cxn ang="0">
                  <a:pos x="370" y="1"/>
                </a:cxn>
                <a:cxn ang="0">
                  <a:pos x="396" y="0"/>
                </a:cxn>
                <a:cxn ang="0">
                  <a:pos x="411" y="0"/>
                </a:cxn>
                <a:cxn ang="0">
                  <a:pos x="426" y="0"/>
                </a:cxn>
                <a:cxn ang="0">
                  <a:pos x="442" y="1"/>
                </a:cxn>
                <a:cxn ang="0">
                  <a:pos x="457" y="3"/>
                </a:cxn>
                <a:cxn ang="0">
                  <a:pos x="472" y="5"/>
                </a:cxn>
                <a:cxn ang="0">
                  <a:pos x="488" y="9"/>
                </a:cxn>
                <a:cxn ang="0">
                  <a:pos x="504" y="12"/>
                </a:cxn>
                <a:cxn ang="0">
                  <a:pos x="519" y="16"/>
                </a:cxn>
                <a:cxn ang="0">
                  <a:pos x="550" y="26"/>
                </a:cxn>
                <a:cxn ang="0">
                  <a:pos x="583" y="38"/>
                </a:cxn>
                <a:cxn ang="0">
                  <a:pos x="615" y="52"/>
                </a:cxn>
                <a:cxn ang="0">
                  <a:pos x="647" y="68"/>
                </a:cxn>
              </a:cxnLst>
              <a:rect l="0" t="0" r="r" b="b"/>
              <a:pathLst>
                <a:path w="647" h="229">
                  <a:moveTo>
                    <a:pt x="647" y="68"/>
                  </a:moveTo>
                  <a:lnTo>
                    <a:pt x="614" y="81"/>
                  </a:lnTo>
                  <a:lnTo>
                    <a:pt x="582" y="94"/>
                  </a:lnTo>
                  <a:lnTo>
                    <a:pt x="551" y="108"/>
                  </a:lnTo>
                  <a:lnTo>
                    <a:pt x="522" y="123"/>
                  </a:lnTo>
                  <a:lnTo>
                    <a:pt x="495" y="140"/>
                  </a:lnTo>
                  <a:lnTo>
                    <a:pt x="468" y="157"/>
                  </a:lnTo>
                  <a:lnTo>
                    <a:pt x="444" y="174"/>
                  </a:lnTo>
                  <a:lnTo>
                    <a:pt x="421" y="193"/>
                  </a:lnTo>
                  <a:lnTo>
                    <a:pt x="0" y="229"/>
                  </a:lnTo>
                  <a:lnTo>
                    <a:pt x="4" y="220"/>
                  </a:lnTo>
                  <a:lnTo>
                    <a:pt x="9" y="211"/>
                  </a:lnTo>
                  <a:lnTo>
                    <a:pt x="16" y="201"/>
                  </a:lnTo>
                  <a:lnTo>
                    <a:pt x="23" y="191"/>
                  </a:lnTo>
                  <a:lnTo>
                    <a:pt x="32" y="180"/>
                  </a:lnTo>
                  <a:lnTo>
                    <a:pt x="40" y="170"/>
                  </a:lnTo>
                  <a:lnTo>
                    <a:pt x="50" y="160"/>
                  </a:lnTo>
                  <a:lnTo>
                    <a:pt x="60" y="150"/>
                  </a:lnTo>
                  <a:lnTo>
                    <a:pt x="75" y="136"/>
                  </a:lnTo>
                  <a:lnTo>
                    <a:pt x="91" y="122"/>
                  </a:lnTo>
                  <a:lnTo>
                    <a:pt x="107" y="109"/>
                  </a:lnTo>
                  <a:lnTo>
                    <a:pt x="125" y="97"/>
                  </a:lnTo>
                  <a:lnTo>
                    <a:pt x="144" y="84"/>
                  </a:lnTo>
                  <a:lnTo>
                    <a:pt x="164" y="72"/>
                  </a:lnTo>
                  <a:lnTo>
                    <a:pt x="184" y="60"/>
                  </a:lnTo>
                  <a:lnTo>
                    <a:pt x="206" y="49"/>
                  </a:lnTo>
                  <a:lnTo>
                    <a:pt x="227" y="40"/>
                  </a:lnTo>
                  <a:lnTo>
                    <a:pt x="250" y="31"/>
                  </a:lnTo>
                  <a:lnTo>
                    <a:pt x="273" y="23"/>
                  </a:lnTo>
                  <a:lnTo>
                    <a:pt x="297" y="16"/>
                  </a:lnTo>
                  <a:lnTo>
                    <a:pt x="322" y="10"/>
                  </a:lnTo>
                  <a:lnTo>
                    <a:pt x="346" y="5"/>
                  </a:lnTo>
                  <a:lnTo>
                    <a:pt x="370" y="1"/>
                  </a:lnTo>
                  <a:lnTo>
                    <a:pt x="396" y="0"/>
                  </a:lnTo>
                  <a:lnTo>
                    <a:pt x="411" y="0"/>
                  </a:lnTo>
                  <a:lnTo>
                    <a:pt x="426" y="0"/>
                  </a:lnTo>
                  <a:lnTo>
                    <a:pt x="442" y="1"/>
                  </a:lnTo>
                  <a:lnTo>
                    <a:pt x="457" y="3"/>
                  </a:lnTo>
                  <a:lnTo>
                    <a:pt x="472" y="5"/>
                  </a:lnTo>
                  <a:lnTo>
                    <a:pt x="488" y="9"/>
                  </a:lnTo>
                  <a:lnTo>
                    <a:pt x="504" y="12"/>
                  </a:lnTo>
                  <a:lnTo>
                    <a:pt x="519" y="16"/>
                  </a:lnTo>
                  <a:lnTo>
                    <a:pt x="550" y="26"/>
                  </a:lnTo>
                  <a:lnTo>
                    <a:pt x="583" y="38"/>
                  </a:lnTo>
                  <a:lnTo>
                    <a:pt x="615" y="52"/>
                  </a:lnTo>
                  <a:lnTo>
                    <a:pt x="647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/>
            <a:lstStyle/>
            <a:p>
              <a:pPr fontAlgn="base">
                <a:defRPr/>
              </a:pPr>
              <a:endParaRPr lang="en-GB" strike="noStrike" noProof="1"/>
            </a:p>
          </p:txBody>
        </p:sp>
        <p:sp>
          <p:nvSpPr>
            <p:cNvPr id="31" name="Freeform 12"/>
            <p:cNvSpPr/>
            <p:nvPr/>
          </p:nvSpPr>
          <p:spPr bwMode="gray">
            <a:xfrm>
              <a:off x="1381" y="1100"/>
              <a:ext cx="2501" cy="2640"/>
            </a:xfrm>
            <a:custGeom>
              <a:avLst/>
              <a:gdLst/>
              <a:ahLst/>
              <a:cxnLst>
                <a:cxn ang="0">
                  <a:pos x="1456" y="1452"/>
                </a:cxn>
                <a:cxn ang="0">
                  <a:pos x="1362" y="1314"/>
                </a:cxn>
                <a:cxn ang="0">
                  <a:pos x="1240" y="1141"/>
                </a:cxn>
                <a:cxn ang="0">
                  <a:pos x="1095" y="943"/>
                </a:cxn>
                <a:cxn ang="0">
                  <a:pos x="1017" y="840"/>
                </a:cxn>
                <a:cxn ang="0">
                  <a:pos x="934" y="737"/>
                </a:cxn>
                <a:cxn ang="0">
                  <a:pos x="850" y="634"/>
                </a:cxn>
                <a:cxn ang="0">
                  <a:pos x="761" y="532"/>
                </a:cxn>
                <a:cxn ang="0">
                  <a:pos x="673" y="436"/>
                </a:cxn>
                <a:cxn ang="0">
                  <a:pos x="582" y="345"/>
                </a:cxn>
                <a:cxn ang="0">
                  <a:pos x="492" y="261"/>
                </a:cxn>
                <a:cxn ang="0">
                  <a:pos x="400" y="185"/>
                </a:cxn>
                <a:cxn ang="0">
                  <a:pos x="311" y="120"/>
                </a:cxn>
                <a:cxn ang="0">
                  <a:pos x="222" y="67"/>
                </a:cxn>
                <a:cxn ang="0">
                  <a:pos x="165" y="40"/>
                </a:cxn>
                <a:cxn ang="0">
                  <a:pos x="109" y="19"/>
                </a:cxn>
                <a:cxn ang="0">
                  <a:pos x="54" y="6"/>
                </a:cxn>
                <a:cxn ang="0">
                  <a:pos x="0" y="0"/>
                </a:cxn>
                <a:cxn ang="0">
                  <a:pos x="632" y="4"/>
                </a:cxn>
                <a:cxn ang="0">
                  <a:pos x="701" y="10"/>
                </a:cxn>
                <a:cxn ang="0">
                  <a:pos x="768" y="20"/>
                </a:cxn>
                <a:cxn ang="0">
                  <a:pos x="831" y="37"/>
                </a:cxn>
                <a:cxn ang="0">
                  <a:pos x="909" y="67"/>
                </a:cxn>
                <a:cxn ang="0">
                  <a:pos x="1008" y="111"/>
                </a:cxn>
                <a:cxn ang="0">
                  <a:pos x="1105" y="162"/>
                </a:cxn>
                <a:cxn ang="0">
                  <a:pos x="1202" y="217"/>
                </a:cxn>
                <a:cxn ang="0">
                  <a:pos x="1299" y="278"/>
                </a:cxn>
                <a:cxn ang="0">
                  <a:pos x="1393" y="342"/>
                </a:cxn>
                <a:cxn ang="0">
                  <a:pos x="1487" y="410"/>
                </a:cxn>
                <a:cxn ang="0">
                  <a:pos x="1579" y="482"/>
                </a:cxn>
                <a:cxn ang="0">
                  <a:pos x="1670" y="557"/>
                </a:cxn>
                <a:cxn ang="0">
                  <a:pos x="1760" y="633"/>
                </a:cxn>
                <a:cxn ang="0">
                  <a:pos x="1846" y="710"/>
                </a:cxn>
                <a:cxn ang="0">
                  <a:pos x="1930" y="789"/>
                </a:cxn>
                <a:cxn ang="0">
                  <a:pos x="2054" y="908"/>
                </a:cxn>
                <a:cxn ang="0">
                  <a:pos x="2207" y="1064"/>
                </a:cxn>
                <a:cxn ang="0">
                  <a:pos x="2663" y="995"/>
                </a:cxn>
                <a:cxn ang="0">
                  <a:pos x="972" y="1635"/>
                </a:cxn>
              </a:cxnLst>
              <a:rect l="0" t="0" r="r" b="b"/>
              <a:pathLst>
                <a:path w="2663" h="2716">
                  <a:moveTo>
                    <a:pt x="972" y="1635"/>
                  </a:moveTo>
                  <a:lnTo>
                    <a:pt x="1456" y="1452"/>
                  </a:lnTo>
                  <a:lnTo>
                    <a:pt x="1413" y="1389"/>
                  </a:lnTo>
                  <a:lnTo>
                    <a:pt x="1362" y="1314"/>
                  </a:lnTo>
                  <a:lnTo>
                    <a:pt x="1304" y="1231"/>
                  </a:lnTo>
                  <a:lnTo>
                    <a:pt x="1240" y="1141"/>
                  </a:lnTo>
                  <a:lnTo>
                    <a:pt x="1169" y="1044"/>
                  </a:lnTo>
                  <a:lnTo>
                    <a:pt x="1095" y="943"/>
                  </a:lnTo>
                  <a:lnTo>
                    <a:pt x="1057" y="892"/>
                  </a:lnTo>
                  <a:lnTo>
                    <a:pt x="1017" y="840"/>
                  </a:lnTo>
                  <a:lnTo>
                    <a:pt x="976" y="789"/>
                  </a:lnTo>
                  <a:lnTo>
                    <a:pt x="934" y="737"/>
                  </a:lnTo>
                  <a:lnTo>
                    <a:pt x="893" y="685"/>
                  </a:lnTo>
                  <a:lnTo>
                    <a:pt x="850" y="634"/>
                  </a:lnTo>
                  <a:lnTo>
                    <a:pt x="806" y="583"/>
                  </a:lnTo>
                  <a:lnTo>
                    <a:pt x="761" y="532"/>
                  </a:lnTo>
                  <a:lnTo>
                    <a:pt x="718" y="483"/>
                  </a:lnTo>
                  <a:lnTo>
                    <a:pt x="673" y="436"/>
                  </a:lnTo>
                  <a:lnTo>
                    <a:pt x="627" y="390"/>
                  </a:lnTo>
                  <a:lnTo>
                    <a:pt x="582" y="345"/>
                  </a:lnTo>
                  <a:lnTo>
                    <a:pt x="537" y="301"/>
                  </a:lnTo>
                  <a:lnTo>
                    <a:pt x="492" y="261"/>
                  </a:lnTo>
                  <a:lnTo>
                    <a:pt x="446" y="222"/>
                  </a:lnTo>
                  <a:lnTo>
                    <a:pt x="400" y="185"/>
                  </a:lnTo>
                  <a:lnTo>
                    <a:pt x="356" y="152"/>
                  </a:lnTo>
                  <a:lnTo>
                    <a:pt x="311" y="120"/>
                  </a:lnTo>
                  <a:lnTo>
                    <a:pt x="266" y="92"/>
                  </a:lnTo>
                  <a:lnTo>
                    <a:pt x="222" y="67"/>
                  </a:lnTo>
                  <a:lnTo>
                    <a:pt x="194" y="53"/>
                  </a:lnTo>
                  <a:lnTo>
                    <a:pt x="165" y="40"/>
                  </a:lnTo>
                  <a:lnTo>
                    <a:pt x="138" y="29"/>
                  </a:lnTo>
                  <a:lnTo>
                    <a:pt x="109" y="19"/>
                  </a:lnTo>
                  <a:lnTo>
                    <a:pt x="82" y="12"/>
                  </a:lnTo>
                  <a:lnTo>
                    <a:pt x="54" y="6"/>
                  </a:lnTo>
                  <a:lnTo>
                    <a:pt x="27" y="2"/>
                  </a:lnTo>
                  <a:lnTo>
                    <a:pt x="0" y="0"/>
                  </a:lnTo>
                  <a:lnTo>
                    <a:pt x="597" y="3"/>
                  </a:lnTo>
                  <a:lnTo>
                    <a:pt x="632" y="4"/>
                  </a:lnTo>
                  <a:lnTo>
                    <a:pt x="667" y="6"/>
                  </a:lnTo>
                  <a:lnTo>
                    <a:pt x="701" y="10"/>
                  </a:lnTo>
                  <a:lnTo>
                    <a:pt x="735" y="14"/>
                  </a:lnTo>
                  <a:lnTo>
                    <a:pt x="768" y="20"/>
                  </a:lnTo>
                  <a:lnTo>
                    <a:pt x="799" y="28"/>
                  </a:lnTo>
                  <a:lnTo>
                    <a:pt x="831" y="37"/>
                  </a:lnTo>
                  <a:lnTo>
                    <a:pt x="860" y="47"/>
                  </a:lnTo>
                  <a:lnTo>
                    <a:pt x="909" y="67"/>
                  </a:lnTo>
                  <a:lnTo>
                    <a:pt x="959" y="89"/>
                  </a:lnTo>
                  <a:lnTo>
                    <a:pt x="1008" y="111"/>
                  </a:lnTo>
                  <a:lnTo>
                    <a:pt x="1057" y="135"/>
                  </a:lnTo>
                  <a:lnTo>
                    <a:pt x="1105" y="162"/>
                  </a:lnTo>
                  <a:lnTo>
                    <a:pt x="1154" y="188"/>
                  </a:lnTo>
                  <a:lnTo>
                    <a:pt x="1202" y="217"/>
                  </a:lnTo>
                  <a:lnTo>
                    <a:pt x="1251" y="246"/>
                  </a:lnTo>
                  <a:lnTo>
                    <a:pt x="1299" y="278"/>
                  </a:lnTo>
                  <a:lnTo>
                    <a:pt x="1346" y="309"/>
                  </a:lnTo>
                  <a:lnTo>
                    <a:pt x="1393" y="342"/>
                  </a:lnTo>
                  <a:lnTo>
                    <a:pt x="1440" y="375"/>
                  </a:lnTo>
                  <a:lnTo>
                    <a:pt x="1487" y="410"/>
                  </a:lnTo>
                  <a:lnTo>
                    <a:pt x="1534" y="446"/>
                  </a:lnTo>
                  <a:lnTo>
                    <a:pt x="1579" y="482"/>
                  </a:lnTo>
                  <a:lnTo>
                    <a:pt x="1625" y="519"/>
                  </a:lnTo>
                  <a:lnTo>
                    <a:pt x="1670" y="557"/>
                  </a:lnTo>
                  <a:lnTo>
                    <a:pt x="1715" y="594"/>
                  </a:lnTo>
                  <a:lnTo>
                    <a:pt x="1760" y="633"/>
                  </a:lnTo>
                  <a:lnTo>
                    <a:pt x="1803" y="672"/>
                  </a:lnTo>
                  <a:lnTo>
                    <a:pt x="1846" y="710"/>
                  </a:lnTo>
                  <a:lnTo>
                    <a:pt x="1889" y="750"/>
                  </a:lnTo>
                  <a:lnTo>
                    <a:pt x="1930" y="789"/>
                  </a:lnTo>
                  <a:lnTo>
                    <a:pt x="1972" y="828"/>
                  </a:lnTo>
                  <a:lnTo>
                    <a:pt x="2054" y="908"/>
                  </a:lnTo>
                  <a:lnTo>
                    <a:pt x="2132" y="986"/>
                  </a:lnTo>
                  <a:lnTo>
                    <a:pt x="2207" y="1064"/>
                  </a:lnTo>
                  <a:lnTo>
                    <a:pt x="2280" y="1141"/>
                  </a:lnTo>
                  <a:lnTo>
                    <a:pt x="2663" y="995"/>
                  </a:lnTo>
                  <a:lnTo>
                    <a:pt x="2428" y="2716"/>
                  </a:lnTo>
                  <a:lnTo>
                    <a:pt x="972" y="1635"/>
                  </a:lnTo>
                  <a:close/>
                </a:path>
              </a:pathLst>
            </a:cu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base">
                <a:defRPr/>
              </a:pPr>
              <a:endParaRPr lang="en-GB" strike="noStrike" noProof="1"/>
            </a:p>
          </p:txBody>
        </p:sp>
        <p:sp>
          <p:nvSpPr>
            <p:cNvPr id="32" name="Freeform 13" descr="© INSCALE GmbH, 26.05.2010&#10;http://www.presentationload.com/"/>
            <p:cNvSpPr>
              <a:spLocks noEditPoints="1"/>
            </p:cNvSpPr>
            <p:nvPr/>
          </p:nvSpPr>
          <p:spPr bwMode="gray">
            <a:xfrm>
              <a:off x="1067" y="1107"/>
              <a:ext cx="2617" cy="2579"/>
            </a:xfrm>
            <a:custGeom>
              <a:avLst/>
              <a:gdLst>
                <a:gd name="T0" fmla="*/ 749 w 2864"/>
                <a:gd name="T1" fmla="*/ 1051 h 2747"/>
                <a:gd name="T2" fmla="*/ 1482 w 2864"/>
                <a:gd name="T3" fmla="*/ 1766 h 2747"/>
                <a:gd name="T4" fmla="*/ 974 w 2864"/>
                <a:gd name="T5" fmla="*/ 947 h 2747"/>
                <a:gd name="T6" fmla="*/ 925 w 2864"/>
                <a:gd name="T7" fmla="*/ 858 h 2747"/>
                <a:gd name="T8" fmla="*/ 861 w 2864"/>
                <a:gd name="T9" fmla="*/ 752 h 2747"/>
                <a:gd name="T10" fmla="*/ 789 w 2864"/>
                <a:gd name="T11" fmla="*/ 636 h 2747"/>
                <a:gd name="T12" fmla="*/ 712 w 2864"/>
                <a:gd name="T13" fmla="*/ 514 h 2747"/>
                <a:gd name="T14" fmla="*/ 647 w 2864"/>
                <a:gd name="T15" fmla="*/ 422 h 2747"/>
                <a:gd name="T16" fmla="*/ 581 w 2864"/>
                <a:gd name="T17" fmla="*/ 332 h 2747"/>
                <a:gd name="T18" fmla="*/ 547 w 2864"/>
                <a:gd name="T19" fmla="*/ 291 h 2747"/>
                <a:gd name="T20" fmla="*/ 514 w 2864"/>
                <a:gd name="T21" fmla="*/ 252 h 2747"/>
                <a:gd name="T22" fmla="*/ 480 w 2864"/>
                <a:gd name="T23" fmla="*/ 215 h 2747"/>
                <a:gd name="T24" fmla="*/ 447 w 2864"/>
                <a:gd name="T25" fmla="*/ 180 h 2747"/>
                <a:gd name="T26" fmla="*/ 430 w 2864"/>
                <a:gd name="T27" fmla="*/ 164 h 2747"/>
                <a:gd name="T28" fmla="*/ 402 w 2864"/>
                <a:gd name="T29" fmla="*/ 140 h 2747"/>
                <a:gd name="T30" fmla="*/ 370 w 2864"/>
                <a:gd name="T31" fmla="*/ 113 h 2747"/>
                <a:gd name="T32" fmla="*/ 344 w 2864"/>
                <a:gd name="T33" fmla="*/ 93 h 2747"/>
                <a:gd name="T34" fmla="*/ 314 w 2864"/>
                <a:gd name="T35" fmla="*/ 75 h 2747"/>
                <a:gd name="T36" fmla="*/ 287 w 2864"/>
                <a:gd name="T37" fmla="*/ 63 h 2747"/>
                <a:gd name="T38" fmla="*/ 258 w 2864"/>
                <a:gd name="T39" fmla="*/ 54 h 2747"/>
                <a:gd name="T40" fmla="*/ 229 w 2864"/>
                <a:gd name="T41" fmla="*/ 50 h 2747"/>
                <a:gd name="T42" fmla="*/ 201 w 2864"/>
                <a:gd name="T43" fmla="*/ 50 h 2747"/>
                <a:gd name="T44" fmla="*/ 173 w 2864"/>
                <a:gd name="T45" fmla="*/ 54 h 2747"/>
                <a:gd name="T46" fmla="*/ 144 w 2864"/>
                <a:gd name="T47" fmla="*/ 64 h 2747"/>
                <a:gd name="T48" fmla="*/ 114 w 2864"/>
                <a:gd name="T49" fmla="*/ 79 h 2747"/>
                <a:gd name="T50" fmla="*/ 90 w 2864"/>
                <a:gd name="T51" fmla="*/ 94 h 2747"/>
                <a:gd name="T52" fmla="*/ 69 w 2864"/>
                <a:gd name="T53" fmla="*/ 109 h 2747"/>
                <a:gd name="T54" fmla="*/ 49 w 2864"/>
                <a:gd name="T55" fmla="*/ 127 h 2747"/>
                <a:gd name="T56" fmla="*/ 32 w 2864"/>
                <a:gd name="T57" fmla="*/ 146 h 2747"/>
                <a:gd name="T58" fmla="*/ 22 w 2864"/>
                <a:gd name="T59" fmla="*/ 159 h 2747"/>
                <a:gd name="T60" fmla="*/ 13 w 2864"/>
                <a:gd name="T61" fmla="*/ 172 h 2747"/>
                <a:gd name="T62" fmla="*/ 5 w 2864"/>
                <a:gd name="T63" fmla="*/ 184 h 2747"/>
                <a:gd name="T64" fmla="*/ 0 w 2864"/>
                <a:gd name="T65" fmla="*/ 196 h 2747"/>
                <a:gd name="T66" fmla="*/ 5 w 2864"/>
                <a:gd name="T67" fmla="*/ 153 h 2747"/>
                <a:gd name="T68" fmla="*/ 15 w 2864"/>
                <a:gd name="T69" fmla="*/ 131 h 2747"/>
                <a:gd name="T70" fmla="*/ 28 w 2864"/>
                <a:gd name="T71" fmla="*/ 111 h 2747"/>
                <a:gd name="T72" fmla="*/ 41 w 2864"/>
                <a:gd name="T73" fmla="*/ 93 h 2747"/>
                <a:gd name="T74" fmla="*/ 58 w 2864"/>
                <a:gd name="T75" fmla="*/ 75 h 2747"/>
                <a:gd name="T76" fmla="*/ 74 w 2864"/>
                <a:gd name="T77" fmla="*/ 61 h 2747"/>
                <a:gd name="T78" fmla="*/ 92 w 2864"/>
                <a:gd name="T79" fmla="*/ 47 h 2747"/>
                <a:gd name="T80" fmla="*/ 111 w 2864"/>
                <a:gd name="T81" fmla="*/ 34 h 2747"/>
                <a:gd name="T82" fmla="*/ 136 w 2864"/>
                <a:gd name="T83" fmla="*/ 21 h 2747"/>
                <a:gd name="T84" fmla="*/ 165 w 2864"/>
                <a:gd name="T85" fmla="*/ 8 h 2747"/>
                <a:gd name="T86" fmla="*/ 196 w 2864"/>
                <a:gd name="T87" fmla="*/ 2 h 2747"/>
                <a:gd name="T88" fmla="*/ 226 w 2864"/>
                <a:gd name="T89" fmla="*/ 0 h 2747"/>
                <a:gd name="T90" fmla="*/ 253 w 2864"/>
                <a:gd name="T91" fmla="*/ 4 h 2747"/>
                <a:gd name="T92" fmla="*/ 280 w 2864"/>
                <a:gd name="T93" fmla="*/ 8 h 2747"/>
                <a:gd name="T94" fmla="*/ 308 w 2864"/>
                <a:gd name="T95" fmla="*/ 21 h 2747"/>
                <a:gd name="T96" fmla="*/ 335 w 2864"/>
                <a:gd name="T97" fmla="*/ 35 h 2747"/>
                <a:gd name="T98" fmla="*/ 373 w 2864"/>
                <a:gd name="T99" fmla="*/ 59 h 2747"/>
                <a:gd name="T100" fmla="*/ 421 w 2864"/>
                <a:gd name="T101" fmla="*/ 98 h 2747"/>
                <a:gd name="T102" fmla="*/ 470 w 2864"/>
                <a:gd name="T103" fmla="*/ 142 h 2747"/>
                <a:gd name="T104" fmla="*/ 518 w 2864"/>
                <a:gd name="T105" fmla="*/ 194 h 2747"/>
                <a:gd name="T106" fmla="*/ 566 w 2864"/>
                <a:gd name="T107" fmla="*/ 251 h 2747"/>
                <a:gd name="T108" fmla="*/ 614 w 2864"/>
                <a:gd name="T109" fmla="*/ 310 h 2747"/>
                <a:gd name="T110" fmla="*/ 661 w 2864"/>
                <a:gd name="T111" fmla="*/ 375 h 2747"/>
                <a:gd name="T112" fmla="*/ 706 w 2864"/>
                <a:gd name="T113" fmla="*/ 439 h 2747"/>
                <a:gd name="T114" fmla="*/ 750 w 2864"/>
                <a:gd name="T115" fmla="*/ 508 h 2747"/>
                <a:gd name="T116" fmla="*/ 794 w 2864"/>
                <a:gd name="T117" fmla="*/ 574 h 2747"/>
                <a:gd name="T118" fmla="*/ 853 w 2864"/>
                <a:gd name="T119" fmla="*/ 670 h 2747"/>
                <a:gd name="T120" fmla="*/ 925 w 2864"/>
                <a:gd name="T121" fmla="*/ 791 h 2747"/>
                <a:gd name="T122" fmla="*/ 983 w 2864"/>
                <a:gd name="T123" fmla="*/ 893 h 2747"/>
                <a:gd name="T124" fmla="*/ 974 w 2864"/>
                <a:gd name="T125" fmla="*/ 947 h 274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864" h="2747">
                  <a:moveTo>
                    <a:pt x="1383" y="1707"/>
                  </a:moveTo>
                  <a:lnTo>
                    <a:pt x="1408" y="1635"/>
                  </a:lnTo>
                  <a:lnTo>
                    <a:pt x="2864" y="2716"/>
                  </a:lnTo>
                  <a:lnTo>
                    <a:pt x="2786" y="2747"/>
                  </a:lnTo>
                  <a:lnTo>
                    <a:pt x="1383" y="1707"/>
                  </a:lnTo>
                  <a:close/>
                  <a:moveTo>
                    <a:pt x="1832" y="1475"/>
                  </a:moveTo>
                  <a:lnTo>
                    <a:pt x="1788" y="1409"/>
                  </a:lnTo>
                  <a:lnTo>
                    <a:pt x="1737" y="1336"/>
                  </a:lnTo>
                  <a:lnTo>
                    <a:pt x="1681" y="1255"/>
                  </a:lnTo>
                  <a:lnTo>
                    <a:pt x="1620" y="1170"/>
                  </a:lnTo>
                  <a:lnTo>
                    <a:pt x="1554" y="1081"/>
                  </a:lnTo>
                  <a:lnTo>
                    <a:pt x="1484" y="988"/>
                  </a:lnTo>
                  <a:lnTo>
                    <a:pt x="1412" y="893"/>
                  </a:lnTo>
                  <a:lnTo>
                    <a:pt x="1337" y="799"/>
                  </a:lnTo>
                  <a:lnTo>
                    <a:pt x="1277" y="726"/>
                  </a:lnTo>
                  <a:lnTo>
                    <a:pt x="1217" y="655"/>
                  </a:lnTo>
                  <a:lnTo>
                    <a:pt x="1155" y="586"/>
                  </a:lnTo>
                  <a:lnTo>
                    <a:pt x="1093" y="518"/>
                  </a:lnTo>
                  <a:lnTo>
                    <a:pt x="1061" y="485"/>
                  </a:lnTo>
                  <a:lnTo>
                    <a:pt x="1030" y="453"/>
                  </a:lnTo>
                  <a:lnTo>
                    <a:pt x="998" y="422"/>
                  </a:lnTo>
                  <a:lnTo>
                    <a:pt x="967" y="392"/>
                  </a:lnTo>
                  <a:lnTo>
                    <a:pt x="934" y="362"/>
                  </a:lnTo>
                  <a:lnTo>
                    <a:pt x="902" y="334"/>
                  </a:lnTo>
                  <a:lnTo>
                    <a:pt x="871" y="306"/>
                  </a:lnTo>
                  <a:lnTo>
                    <a:pt x="839" y="280"/>
                  </a:lnTo>
                  <a:lnTo>
                    <a:pt x="828" y="271"/>
                  </a:lnTo>
                  <a:lnTo>
                    <a:pt x="809" y="256"/>
                  </a:lnTo>
                  <a:lnTo>
                    <a:pt x="783" y="238"/>
                  </a:lnTo>
                  <a:lnTo>
                    <a:pt x="755" y="217"/>
                  </a:lnTo>
                  <a:lnTo>
                    <a:pt x="725" y="195"/>
                  </a:lnTo>
                  <a:lnTo>
                    <a:pt x="696" y="175"/>
                  </a:lnTo>
                  <a:lnTo>
                    <a:pt x="668" y="158"/>
                  </a:lnTo>
                  <a:lnTo>
                    <a:pt x="647" y="144"/>
                  </a:lnTo>
                  <a:lnTo>
                    <a:pt x="620" y="130"/>
                  </a:lnTo>
                  <a:lnTo>
                    <a:pt x="592" y="117"/>
                  </a:lnTo>
                  <a:lnTo>
                    <a:pt x="565" y="107"/>
                  </a:lnTo>
                  <a:lnTo>
                    <a:pt x="538" y="98"/>
                  </a:lnTo>
                  <a:lnTo>
                    <a:pt x="512" y="90"/>
                  </a:lnTo>
                  <a:lnTo>
                    <a:pt x="485" y="84"/>
                  </a:lnTo>
                  <a:lnTo>
                    <a:pt x="458" y="79"/>
                  </a:lnTo>
                  <a:lnTo>
                    <a:pt x="431" y="77"/>
                  </a:lnTo>
                  <a:lnTo>
                    <a:pt x="405" y="76"/>
                  </a:lnTo>
                  <a:lnTo>
                    <a:pt x="379" y="77"/>
                  </a:lnTo>
                  <a:lnTo>
                    <a:pt x="352" y="79"/>
                  </a:lnTo>
                  <a:lnTo>
                    <a:pt x="325" y="85"/>
                  </a:lnTo>
                  <a:lnTo>
                    <a:pt x="297" y="91"/>
                  </a:lnTo>
                  <a:lnTo>
                    <a:pt x="270" y="99"/>
                  </a:lnTo>
                  <a:lnTo>
                    <a:pt x="242" y="110"/>
                  </a:lnTo>
                  <a:lnTo>
                    <a:pt x="214" y="122"/>
                  </a:lnTo>
                  <a:lnTo>
                    <a:pt x="191" y="132"/>
                  </a:lnTo>
                  <a:lnTo>
                    <a:pt x="169" y="145"/>
                  </a:lnTo>
                  <a:lnTo>
                    <a:pt x="149" y="157"/>
                  </a:lnTo>
                  <a:lnTo>
                    <a:pt x="128" y="170"/>
                  </a:lnTo>
                  <a:lnTo>
                    <a:pt x="110" y="183"/>
                  </a:lnTo>
                  <a:lnTo>
                    <a:pt x="93" y="197"/>
                  </a:lnTo>
                  <a:lnTo>
                    <a:pt x="75" y="212"/>
                  </a:lnTo>
                  <a:lnTo>
                    <a:pt x="60" y="226"/>
                  </a:lnTo>
                  <a:lnTo>
                    <a:pt x="50" y="236"/>
                  </a:lnTo>
                  <a:lnTo>
                    <a:pt x="40" y="246"/>
                  </a:lnTo>
                  <a:lnTo>
                    <a:pt x="32" y="256"/>
                  </a:lnTo>
                  <a:lnTo>
                    <a:pt x="23" y="267"/>
                  </a:lnTo>
                  <a:lnTo>
                    <a:pt x="16" y="277"/>
                  </a:lnTo>
                  <a:lnTo>
                    <a:pt x="9" y="287"/>
                  </a:lnTo>
                  <a:lnTo>
                    <a:pt x="4" y="296"/>
                  </a:lnTo>
                  <a:lnTo>
                    <a:pt x="0" y="305"/>
                  </a:lnTo>
                  <a:lnTo>
                    <a:pt x="0" y="257"/>
                  </a:lnTo>
                  <a:lnTo>
                    <a:pt x="8" y="239"/>
                  </a:lnTo>
                  <a:lnTo>
                    <a:pt x="18" y="221"/>
                  </a:lnTo>
                  <a:lnTo>
                    <a:pt x="29" y="205"/>
                  </a:lnTo>
                  <a:lnTo>
                    <a:pt x="40" y="188"/>
                  </a:lnTo>
                  <a:lnTo>
                    <a:pt x="52" y="173"/>
                  </a:lnTo>
                  <a:lnTo>
                    <a:pt x="65" y="158"/>
                  </a:lnTo>
                  <a:lnTo>
                    <a:pt x="78" y="144"/>
                  </a:lnTo>
                  <a:lnTo>
                    <a:pt x="93" y="130"/>
                  </a:lnTo>
                  <a:lnTo>
                    <a:pt x="108" y="117"/>
                  </a:lnTo>
                  <a:lnTo>
                    <a:pt x="123" y="105"/>
                  </a:lnTo>
                  <a:lnTo>
                    <a:pt x="139" y="94"/>
                  </a:lnTo>
                  <a:lnTo>
                    <a:pt x="156" y="82"/>
                  </a:lnTo>
                  <a:lnTo>
                    <a:pt x="173" y="72"/>
                  </a:lnTo>
                  <a:lnTo>
                    <a:pt x="190" y="62"/>
                  </a:lnTo>
                  <a:lnTo>
                    <a:pt x="208" y="53"/>
                  </a:lnTo>
                  <a:lnTo>
                    <a:pt x="226" y="45"/>
                  </a:lnTo>
                  <a:lnTo>
                    <a:pt x="255" y="32"/>
                  </a:lnTo>
                  <a:lnTo>
                    <a:pt x="285" y="21"/>
                  </a:lnTo>
                  <a:lnTo>
                    <a:pt x="313" y="13"/>
                  </a:lnTo>
                  <a:lnTo>
                    <a:pt x="341" y="7"/>
                  </a:lnTo>
                  <a:lnTo>
                    <a:pt x="368" y="2"/>
                  </a:lnTo>
                  <a:lnTo>
                    <a:pt x="396" y="0"/>
                  </a:lnTo>
                  <a:lnTo>
                    <a:pt x="422" y="0"/>
                  </a:lnTo>
                  <a:lnTo>
                    <a:pt x="450" y="1"/>
                  </a:lnTo>
                  <a:lnTo>
                    <a:pt x="476" y="4"/>
                  </a:lnTo>
                  <a:lnTo>
                    <a:pt x="502" y="8"/>
                  </a:lnTo>
                  <a:lnTo>
                    <a:pt x="528" y="14"/>
                  </a:lnTo>
                  <a:lnTo>
                    <a:pt x="555" y="22"/>
                  </a:lnTo>
                  <a:lnTo>
                    <a:pt x="580" y="32"/>
                  </a:lnTo>
                  <a:lnTo>
                    <a:pt x="606" y="42"/>
                  </a:lnTo>
                  <a:lnTo>
                    <a:pt x="632" y="54"/>
                  </a:lnTo>
                  <a:lnTo>
                    <a:pt x="658" y="67"/>
                  </a:lnTo>
                  <a:lnTo>
                    <a:pt x="702" y="92"/>
                  </a:lnTo>
                  <a:lnTo>
                    <a:pt x="747" y="120"/>
                  </a:lnTo>
                  <a:lnTo>
                    <a:pt x="792" y="152"/>
                  </a:lnTo>
                  <a:lnTo>
                    <a:pt x="836" y="185"/>
                  </a:lnTo>
                  <a:lnTo>
                    <a:pt x="882" y="222"/>
                  </a:lnTo>
                  <a:lnTo>
                    <a:pt x="928" y="261"/>
                  </a:lnTo>
                  <a:lnTo>
                    <a:pt x="973" y="301"/>
                  </a:lnTo>
                  <a:lnTo>
                    <a:pt x="1018" y="345"/>
                  </a:lnTo>
                  <a:lnTo>
                    <a:pt x="1063" y="390"/>
                  </a:lnTo>
                  <a:lnTo>
                    <a:pt x="1109" y="436"/>
                  </a:lnTo>
                  <a:lnTo>
                    <a:pt x="1154" y="483"/>
                  </a:lnTo>
                  <a:lnTo>
                    <a:pt x="1197" y="532"/>
                  </a:lnTo>
                  <a:lnTo>
                    <a:pt x="1242" y="583"/>
                  </a:lnTo>
                  <a:lnTo>
                    <a:pt x="1286" y="634"/>
                  </a:lnTo>
                  <a:lnTo>
                    <a:pt x="1329" y="685"/>
                  </a:lnTo>
                  <a:lnTo>
                    <a:pt x="1370" y="737"/>
                  </a:lnTo>
                  <a:lnTo>
                    <a:pt x="1412" y="789"/>
                  </a:lnTo>
                  <a:lnTo>
                    <a:pt x="1453" y="840"/>
                  </a:lnTo>
                  <a:lnTo>
                    <a:pt x="1493" y="892"/>
                  </a:lnTo>
                  <a:lnTo>
                    <a:pt x="1531" y="943"/>
                  </a:lnTo>
                  <a:lnTo>
                    <a:pt x="1605" y="1044"/>
                  </a:lnTo>
                  <a:lnTo>
                    <a:pt x="1676" y="1141"/>
                  </a:lnTo>
                  <a:lnTo>
                    <a:pt x="1740" y="1231"/>
                  </a:lnTo>
                  <a:lnTo>
                    <a:pt x="1798" y="1314"/>
                  </a:lnTo>
                  <a:lnTo>
                    <a:pt x="1849" y="1389"/>
                  </a:lnTo>
                  <a:lnTo>
                    <a:pt x="1892" y="1452"/>
                  </a:lnTo>
                  <a:lnTo>
                    <a:pt x="1832" y="14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/>
              <a:endParaRPr lang="ru-RU" strike="noStrike" noProof="1"/>
            </a:p>
          </p:txBody>
        </p:sp>
      </p:grpSp>
      <p:sp>
        <p:nvSpPr>
          <p:cNvPr id="11" name="Rechteck 32"/>
          <p:cNvSpPr/>
          <p:nvPr/>
        </p:nvSpPr>
        <p:spPr bwMode="gray">
          <a:xfrm flipH="1">
            <a:off x="2937128" y="1366836"/>
            <a:ext cx="1269112" cy="1096710"/>
          </a:xfrm>
          <a:prstGeom prst="rect">
            <a:avLst/>
          </a:prstGeom>
        </p:spPr>
        <p:txBody>
          <a:bodyPr wrap="square" lIns="0" tIns="0" rIns="90000" bIns="0" anchor="b" anchorCtr="0">
            <a:spAutoFit/>
          </a:bodyPr>
          <a:lstStyle/>
          <a:p>
            <a:pPr fontAlgn="base"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000" b="1" strike="noStrike" noProof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    </a:t>
            </a:r>
            <a:endParaRPr lang="ru-RU" sz="2000" b="1" strike="noStrike" noProof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nstantia" panose="02030602050306030303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fontAlgn="base">
              <a:lnSpc>
                <a:spcPct val="95000"/>
              </a:lnSpc>
              <a:spcAft>
                <a:spcPts val="600"/>
              </a:spcAft>
              <a:defRPr/>
            </a:pPr>
            <a:r>
              <a:rPr lang="ru-RU" sz="24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58,0%      (0,2%)</a:t>
            </a:r>
            <a:endParaRPr lang="ru-RU" sz="24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nstantia" panose="02030602050306030303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Rechteck 32"/>
          <p:cNvSpPr/>
          <p:nvPr/>
        </p:nvSpPr>
        <p:spPr bwMode="gray">
          <a:xfrm flipH="1">
            <a:off x="4368165" y="4984115"/>
            <a:ext cx="1508125" cy="803910"/>
          </a:xfrm>
          <a:prstGeom prst="rect">
            <a:avLst/>
          </a:prstGeom>
        </p:spPr>
        <p:txBody>
          <a:bodyPr wrap="square" lIns="0" tIns="0" rIns="90000" bIns="0">
            <a:spAutoFit/>
          </a:bodyPr>
          <a:lstStyle/>
          <a:p>
            <a:pPr algn="ctr" fontAlgn="base"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4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97,3%</a:t>
            </a:r>
            <a:endParaRPr lang="ru-RU" sz="24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nstantia" panose="02030602050306030303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 fontAlgn="base"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4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 (2%)</a:t>
            </a:r>
            <a:endParaRPr lang="ru-RU" sz="24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nstantia" panose="02030602050306030303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hteck 32"/>
          <p:cNvSpPr/>
          <p:nvPr/>
        </p:nvSpPr>
        <p:spPr bwMode="gray">
          <a:xfrm flipH="1">
            <a:off x="3596640" y="2690495"/>
            <a:ext cx="1470025" cy="803910"/>
          </a:xfrm>
          <a:prstGeom prst="rect">
            <a:avLst/>
          </a:prstGeom>
        </p:spPr>
        <p:txBody>
          <a:bodyPr wrap="square" lIns="0" tIns="0" rIns="90000" bIns="0">
            <a:spAutoFit/>
            <a:scene3d>
              <a:camera prst="orthographicFront"/>
              <a:lightRig rig="threePt" dir="t"/>
            </a:scene3d>
          </a:bodyPr>
          <a:lstStyle/>
          <a:p>
            <a:pPr algn="ctr" fontAlgn="base"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4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65,0%</a:t>
            </a:r>
            <a:endParaRPr lang="ru-RU" sz="24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 fontAlgn="base"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4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 (0,2%)</a:t>
            </a:r>
            <a:endParaRPr lang="ru-RU" sz="24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nstantia" panose="02030602050306030303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Rechteck 25"/>
          <p:cNvSpPr/>
          <p:nvPr/>
        </p:nvSpPr>
        <p:spPr>
          <a:xfrm>
            <a:off x="4299903" y="1683385"/>
            <a:ext cx="4710112" cy="6737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0000" rIns="0" bIns="0" anchor="t" anchorCtr="0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sz="20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фармацевтической продукции</a:t>
            </a:r>
            <a:endParaRPr lang="ru-RU" sz="20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hteck 25"/>
          <p:cNvSpPr/>
          <p:nvPr/>
        </p:nvSpPr>
        <p:spPr>
          <a:xfrm>
            <a:off x="5093780" y="2728722"/>
            <a:ext cx="4740275" cy="3816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0000" rIns="0" bIns="0" anchor="t" anchorCtr="0">
            <a:spAutoFit/>
          </a:bodyPr>
          <a:lstStyle/>
          <a:p>
            <a:pPr algn="ctr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sz="20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химической продукции</a:t>
            </a:r>
            <a:endParaRPr lang="ru-RU" sz="20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25"/>
          <p:cNvSpPr/>
          <p:nvPr/>
        </p:nvSpPr>
        <p:spPr>
          <a:xfrm>
            <a:off x="6282690" y="3993515"/>
            <a:ext cx="3922395" cy="38163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90000" rIns="0" bIns="0" anchor="t" anchorCtr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sz="20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основных металлов</a:t>
            </a:r>
            <a:endParaRPr lang="ru-RU" sz="20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hteck 25"/>
          <p:cNvSpPr/>
          <p:nvPr/>
        </p:nvSpPr>
        <p:spPr>
          <a:xfrm>
            <a:off x="6282690" y="4984115"/>
            <a:ext cx="5526405" cy="6737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90000" rIns="0" bIns="0" anchor="t" anchorCtr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Tx/>
              <a:buSzTx/>
              <a:buFontTx/>
            </a:pPr>
            <a:r>
              <a:rPr lang="ru-RU" sz="20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Текстильное пр-во, пр-во одежды и обуви, кожи и кожанных изделий </a:t>
            </a:r>
            <a:endParaRPr lang="ru-RU" sz="20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hteck 32"/>
          <p:cNvSpPr/>
          <p:nvPr/>
        </p:nvSpPr>
        <p:spPr bwMode="gray">
          <a:xfrm flipH="1">
            <a:off x="4368165" y="3837305"/>
            <a:ext cx="1440180" cy="803910"/>
          </a:xfrm>
          <a:prstGeom prst="rect">
            <a:avLst/>
          </a:prstGeom>
        </p:spPr>
        <p:txBody>
          <a:bodyPr wrap="square" lIns="0" tIns="0" rIns="90000" bIns="0">
            <a:spAutoFit/>
          </a:bodyPr>
          <a:lstStyle/>
          <a:p>
            <a:pPr algn="ctr" fontAlgn="base"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0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7</a:t>
            </a:r>
            <a:r>
              <a:rPr lang="ru-RU" sz="24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5,7%</a:t>
            </a:r>
            <a:endParaRPr lang="ru-RU" sz="24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 fontAlgn="base"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400" b="1" strike="noStrike" noProof="1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nstantia" panose="02030602050306030303" pitchFamily="18" charset="0"/>
                <a:ea typeface="SimSun" panose="02010600030101010101" pitchFamily="2" charset="-122"/>
                <a:cs typeface="Arial" panose="020B0604020202020204" pitchFamily="34" charset="0"/>
              </a:rPr>
              <a:t> (49%)</a:t>
            </a:r>
            <a:endParaRPr lang="ru-RU" sz="2400" b="1" strike="noStrike" noProof="1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nstantia" panose="02030602050306030303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384790" y="5633720"/>
            <a:ext cx="1142245" cy="669925"/>
          </a:xfrm>
        </p:spPr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25830" y="307340"/>
            <a:ext cx="103403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Отрасли обрабатывающей промышленности с положительными темпами производства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(и.ф.о. в %)</a:t>
            </a: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AutoShape 4"/>
          <p:cNvSpPr>
            <a:spLocks noChangeArrowheads="1"/>
          </p:cNvSpPr>
          <p:nvPr/>
        </p:nvSpPr>
        <p:spPr bwMode="gray">
          <a:xfrm>
            <a:off x="3829710" y="4680367"/>
            <a:ext cx="3548008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1" name="AutoShape 4"/>
          <p:cNvSpPr>
            <a:spLocks noChangeArrowheads="1"/>
          </p:cNvSpPr>
          <p:nvPr/>
        </p:nvSpPr>
        <p:spPr bwMode="gray">
          <a:xfrm>
            <a:off x="3855835" y="4265736"/>
            <a:ext cx="3548008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" name="AutoShape 4"/>
          <p:cNvSpPr>
            <a:spLocks noChangeArrowheads="1"/>
          </p:cNvSpPr>
          <p:nvPr/>
        </p:nvSpPr>
        <p:spPr bwMode="gray">
          <a:xfrm>
            <a:off x="3828440" y="3815636"/>
            <a:ext cx="3548008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gray">
          <a:xfrm>
            <a:off x="3710594" y="3384223"/>
            <a:ext cx="3791524" cy="504056"/>
          </a:xfrm>
          <a:prstGeom prst="can">
            <a:avLst>
              <a:gd name="adj" fmla="val 25000"/>
            </a:avLst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l"/>
            <a:endParaRPr lang="ru-RU" alt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Машины и оборудования</a:t>
            </a:r>
            <a:endParaRPr lang="en-US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683" name="Group 3"/>
          <p:cNvGrpSpPr/>
          <p:nvPr/>
        </p:nvGrpSpPr>
        <p:grpSpPr bwMode="auto">
          <a:xfrm>
            <a:off x="1176844" y="1323888"/>
            <a:ext cx="8951250" cy="4986989"/>
            <a:chOff x="624" y="1215"/>
            <a:chExt cx="4463" cy="2379"/>
          </a:xfrm>
        </p:grpSpPr>
        <p:sp>
          <p:nvSpPr>
            <p:cNvPr id="71684" name="AutoShape 4"/>
            <p:cNvSpPr>
              <a:spLocks noChangeArrowheads="1"/>
            </p:cNvSpPr>
            <p:nvPr/>
          </p:nvSpPr>
          <p:spPr bwMode="gray">
            <a:xfrm>
              <a:off x="1773" y="1963"/>
              <a:ext cx="2142" cy="225"/>
            </a:xfrm>
            <a:prstGeom prst="can">
              <a:avLst>
                <a:gd name="adj" fmla="val 25000"/>
              </a:avLst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85" name="AutoShape 5"/>
            <p:cNvSpPr>
              <a:spLocks noChangeArrowheads="1"/>
            </p:cNvSpPr>
            <p:nvPr/>
          </p:nvSpPr>
          <p:spPr bwMode="gray">
            <a:xfrm>
              <a:off x="1728" y="1757"/>
              <a:ext cx="2235" cy="241"/>
            </a:xfrm>
            <a:prstGeom prst="can">
              <a:avLst>
                <a:gd name="adj" fmla="val 25000"/>
              </a:avLst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86" name="AutoShape 6"/>
            <p:cNvSpPr>
              <a:spLocks noChangeArrowheads="1"/>
            </p:cNvSpPr>
            <p:nvPr/>
          </p:nvSpPr>
          <p:spPr bwMode="gray">
            <a:xfrm>
              <a:off x="1665" y="1517"/>
              <a:ext cx="2334" cy="279"/>
            </a:xfrm>
            <a:prstGeom prst="can">
              <a:avLst>
                <a:gd name="adj" fmla="val 25000"/>
              </a:avLst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87" name="Text Box 7"/>
            <p:cNvSpPr txBox="1">
              <a:spLocks noChangeArrowheads="1"/>
            </p:cNvSpPr>
            <p:nvPr/>
          </p:nvSpPr>
          <p:spPr bwMode="gray">
            <a:xfrm>
              <a:off x="1775" y="1585"/>
              <a:ext cx="2131" cy="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Пр-во очищенных нефтепродуктов </a:t>
              </a:r>
              <a:endPara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88" name="Text Box 8"/>
            <p:cNvSpPr txBox="1">
              <a:spLocks noChangeArrowheads="1"/>
            </p:cNvSpPr>
            <p:nvPr/>
          </p:nvSpPr>
          <p:spPr bwMode="gray">
            <a:xfrm>
              <a:off x="1773" y="1791"/>
              <a:ext cx="2190" cy="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Пр-во строительных материалов</a:t>
              </a:r>
              <a:endPara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89" name="Text Box 9"/>
            <p:cNvSpPr txBox="1">
              <a:spLocks noChangeArrowheads="1"/>
            </p:cNvSpPr>
            <p:nvPr/>
          </p:nvSpPr>
          <p:spPr bwMode="gray">
            <a:xfrm>
              <a:off x="1781" y="1993"/>
              <a:ext cx="2118" cy="190"/>
            </a:xfrm>
            <a:prstGeom prst="rect">
              <a:avLst/>
            </a:prstGeom>
            <a:noFill/>
            <a:ln w="28575" cmpd="sng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 eaLnBrk="0" hangingPunct="0"/>
              <a:r>
                <a:rPr lang="ru-RU" alt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Деревянные и бумажные изделия</a:t>
              </a:r>
              <a:endPara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90" name="AutoShape 10"/>
            <p:cNvSpPr>
              <a:spLocks noChangeArrowheads="1"/>
            </p:cNvSpPr>
            <p:nvPr/>
          </p:nvSpPr>
          <p:spPr bwMode="gray">
            <a:xfrm>
              <a:off x="1548" y="1965"/>
              <a:ext cx="336" cy="1296"/>
            </a:xfrm>
            <a:prstGeom prst="leftArrow">
              <a:avLst>
                <a:gd name="adj1" fmla="val 65583"/>
                <a:gd name="adj2" fmla="val 65181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  <a:alpha val="1200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91" name="AutoShape 11"/>
            <p:cNvSpPr>
              <a:spLocks noChangeArrowheads="1"/>
            </p:cNvSpPr>
            <p:nvPr/>
          </p:nvSpPr>
          <p:spPr bwMode="auto">
            <a:xfrm>
              <a:off x="624" y="1551"/>
              <a:ext cx="898" cy="2043"/>
            </a:xfrm>
            <a:prstGeom prst="roundRect">
              <a:avLst>
                <a:gd name="adj" fmla="val 16667"/>
              </a:avLst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ru-RU" alt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92" name="Text Box 12"/>
            <p:cNvSpPr txBox="1">
              <a:spLocks noChangeArrowheads="1"/>
            </p:cNvSpPr>
            <p:nvPr/>
          </p:nvSpPr>
          <p:spPr bwMode="auto">
            <a:xfrm>
              <a:off x="674" y="1779"/>
              <a:ext cx="763" cy="1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eaLnBrk="0" hangingPunct="0"/>
              <a:r>
                <a:rPr lang="ru-RU" altLang="ru-RU" b="1" dirty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 учета предприятий по разработке месторож-дения "Кумтор"</a:t>
              </a:r>
              <a:r>
                <a:rPr lang="ru-RU" altLang="ru-RU" dirty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объем производства увеличился </a:t>
              </a:r>
              <a:endParaRPr lang="ru-RU" altLang="ru-RU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r>
                <a:rPr lang="ru-RU" altLang="ru-RU" dirty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altLang="ru-RU" b="1" dirty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17,7%</a:t>
              </a:r>
              <a:r>
                <a:rPr lang="ru-RU" altLang="ru-RU" dirty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и составил </a:t>
              </a:r>
              <a:r>
                <a:rPr lang="ru-RU" altLang="ru-RU" b="1" dirty="0" smtClean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133,5 </a:t>
              </a:r>
              <a:r>
                <a:rPr lang="ru-RU" altLang="ru-RU" b="1" dirty="0">
                  <a:solidFill>
                    <a:srgbClr val="001D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млрд. сомов.</a:t>
              </a:r>
              <a:endParaRPr lang="ru-RU" altLang="ru-RU" b="1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93" name="AutoShape 13"/>
            <p:cNvSpPr>
              <a:spLocks noChangeArrowheads="1"/>
            </p:cNvSpPr>
            <p:nvPr/>
          </p:nvSpPr>
          <p:spPr bwMode="auto">
            <a:xfrm>
              <a:off x="4142" y="1548"/>
              <a:ext cx="898" cy="2046"/>
            </a:xfrm>
            <a:prstGeom prst="roundRect">
              <a:avLst>
                <a:gd name="adj" fmla="val 16667"/>
              </a:avLst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ru-RU" alt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94" name="Text Box 14"/>
            <p:cNvSpPr txBox="1">
              <a:spLocks noChangeArrowheads="1"/>
            </p:cNvSpPr>
            <p:nvPr/>
          </p:nvSpPr>
          <p:spPr bwMode="auto">
            <a:xfrm>
              <a:off x="4091" y="1332"/>
              <a:ext cx="996" cy="1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tx2">
                          <a:gamma/>
                          <a:tint val="48627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altLang="ru-RU" sz="2500" b="1" dirty="0" smtClean="0">
                  <a:solidFill>
                    <a:srgbClr val="001D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И.Ф.О в %</a:t>
              </a:r>
              <a:endParaRPr lang="en-US" altLang="ru-RU" b="1" dirty="0">
                <a:solidFill>
                  <a:srgbClr val="001D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/>
              <a:endParaRPr lang="en-US" altLang="ru-RU" sz="700" dirty="0">
                <a:solidFill>
                  <a:srgbClr val="00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6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148,6%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145,7%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6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133,7%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129,4%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122,0%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110,7%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fontAlgn="auto" hangingPunct="0">
                <a:spcBef>
                  <a:spcPts val="12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125,5%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0" hangingPunct="0">
                <a:spcBef>
                  <a:spcPts val="600"/>
                </a:spcBef>
                <a:buClrTx/>
                <a:buSzPct val="60000"/>
                <a:buFontTx/>
              </a:pPr>
              <a:r>
                <a:rPr lang="ru-RU" alt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112,8%</a:t>
              </a:r>
              <a:endPara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95" name="AutoShape 15"/>
            <p:cNvSpPr>
              <a:spLocks noChangeArrowheads="1"/>
            </p:cNvSpPr>
            <p:nvPr/>
          </p:nvSpPr>
          <p:spPr bwMode="gray">
            <a:xfrm>
              <a:off x="3766" y="1975"/>
              <a:ext cx="334" cy="1296"/>
            </a:xfrm>
            <a:prstGeom prst="rightArrow">
              <a:avLst>
                <a:gd name="adj1" fmla="val 67750"/>
                <a:gd name="adj2" fmla="val 66167"/>
              </a:avLst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697" name="AutoShape 17"/>
            <p:cNvSpPr>
              <a:spLocks noChangeArrowheads="1"/>
            </p:cNvSpPr>
            <p:nvPr/>
          </p:nvSpPr>
          <p:spPr bwMode="gray">
            <a:xfrm>
              <a:off x="2283" y="1215"/>
              <a:ext cx="1104" cy="336"/>
            </a:xfrm>
            <a:prstGeom prst="upArrow">
              <a:avLst>
                <a:gd name="adj1" fmla="val 68380"/>
                <a:gd name="adj2" fmla="val 7083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  <a:alpha val="12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Text Box 9"/>
          <p:cNvSpPr txBox="1">
            <a:spLocks noChangeArrowheads="1"/>
          </p:cNvSpPr>
          <p:nvPr/>
        </p:nvSpPr>
        <p:spPr bwMode="gray">
          <a:xfrm>
            <a:off x="3960495" y="3869874"/>
            <a:ext cx="330644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Прочие производства </a:t>
            </a:r>
            <a:endParaRPr lang="ru-RU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 eaLnBrk="0" hangingPunct="0"/>
            <a:endParaRPr lang="ru-RU" alt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gray">
          <a:xfrm>
            <a:off x="3857897" y="4381287"/>
            <a:ext cx="332179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Пр-во </a:t>
            </a: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пищевых продуктов </a:t>
            </a:r>
            <a:endParaRPr lang="en-US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Пр-во напитков</a:t>
            </a:r>
            <a:endParaRPr lang="ru-RU" alt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2531" y="5114521"/>
            <a:ext cx="3578662" cy="53039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2797" y="5238596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Пр-во транспортных средств</a:t>
            </a:r>
            <a:endParaRPr lang="en-US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graphicFrame>
        <p:nvGraphicFramePr>
          <p:cNvPr id="13" name="Объект 10"/>
          <p:cNvGraphicFramePr>
            <a:graphicFrameLocks noGrp="1"/>
          </p:cNvGraphicFramePr>
          <p:nvPr>
            <p:ph idx="1"/>
          </p:nvPr>
        </p:nvGraphicFramePr>
        <p:xfrm>
          <a:off x="1531620" y="1557020"/>
          <a:ext cx="8534400" cy="368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Текстовое поле 6"/>
          <p:cNvSpPr txBox="1"/>
          <p:nvPr/>
        </p:nvSpPr>
        <p:spPr>
          <a:xfrm>
            <a:off x="2124710" y="219075"/>
            <a:ext cx="81616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Структура обрабатывающей промышленности </a:t>
            </a:r>
            <a:b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 январь-сентябрь 2021г.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(в % к итогу)</a:t>
            </a:r>
            <a:b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410970" y="208280"/>
            <a:ext cx="97770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Производство промышленной продукции по регионам </a:t>
            </a:r>
            <a:b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b="1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 январь-сентябрь 2021г. </a:t>
            </a:r>
            <a: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(млрд.сомов, и.ф.о в%) </a:t>
            </a:r>
            <a:br>
              <a:rPr lang="ru-RU" sz="2400" dirty="0" smtClean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sz="2400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</p:nvPr>
        </p:nvGraphicFramePr>
        <p:xfrm>
          <a:off x="791845" y="1313180"/>
          <a:ext cx="10396220" cy="5271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</a:fld>
            <a:endParaRPr lang="ru-RU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55955" y="1932940"/>
            <a:ext cx="10315575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Constantia" panose="02030602050306030303" pitchFamily="18" charset="0"/>
              </a:rPr>
              <a:t>Благодарю </a:t>
            </a:r>
            <a:endParaRPr lang="ru-RU" altLang="ru-RU" sz="4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Constantia" panose="02030602050306030303" pitchFamily="18" charset="0"/>
              </a:rPr>
              <a:t>за внимание!</a:t>
            </a:r>
            <a:endParaRPr lang="ru-RU" altLang="ru-RU" sz="4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иний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иний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2310</Words>
  <Application>WPS Presentation</Application>
  <PresentationFormat>Широкоэкранный</PresentationFormat>
  <Paragraphs>136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SimSun</vt:lpstr>
      <vt:lpstr>Wingdings</vt:lpstr>
      <vt:lpstr>Wingdings 3</vt:lpstr>
      <vt:lpstr>Symbol</vt:lpstr>
      <vt:lpstr>Times New Roman</vt:lpstr>
      <vt:lpstr>Wingdings</vt:lpstr>
      <vt:lpstr>Century Gothic</vt:lpstr>
      <vt:lpstr>Constantia</vt:lpstr>
      <vt:lpstr>+Основной текст (восточно-азиат</vt:lpstr>
      <vt:lpstr>Segoe Print</vt:lpstr>
      <vt:lpstr>Microsoft YaHei</vt:lpstr>
      <vt:lpstr>Arial Unicode MS</vt:lpstr>
      <vt:lpstr>Calibri</vt:lpstr>
      <vt:lpstr>Сектор</vt:lpstr>
      <vt:lpstr>Национальный статистический комитет  Кыргызской Республики </vt:lpstr>
      <vt:lpstr>Итоги деятельности промышленных предприятий  за январь-сентябрь 2021г.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 Vienna Institute Workshop on National Accounts Compilation Issues  Julie 15 - 19, 2019</dc:title>
  <dc:creator>Аскар Сакенов Сакенович</dc:creator>
  <cp:lastModifiedBy>Daimen info</cp:lastModifiedBy>
  <cp:revision>172</cp:revision>
  <cp:lastPrinted>2021-10-11T05:59:00Z</cp:lastPrinted>
  <dcterms:created xsi:type="dcterms:W3CDTF">2019-07-03T12:17:00Z</dcterms:created>
  <dcterms:modified xsi:type="dcterms:W3CDTF">2021-10-11T17:39:14Z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8423AF5BB5054491A81471801CB3E226</vt:lpwstr>
  </property>
  <property fmtid="{D5CDD505-2E9C-101B-9397-08002B2CF9AE}" pid="3" name="KSOProductBuildVer">
    <vt:lpwstr>1049-11.2.0.10323</vt:lpwstr>
  </property>
</Properties>
</file>