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378" r:id="rId3"/>
    <p:sldId id="387" r:id="rId4"/>
    <p:sldId id="403" r:id="rId5"/>
    <p:sldId id="399" r:id="rId6"/>
    <p:sldId id="388" r:id="rId7"/>
    <p:sldId id="404" r:id="rId8"/>
    <p:sldId id="389" r:id="rId9"/>
    <p:sldId id="392" r:id="rId10"/>
    <p:sldId id="396" r:id="rId11"/>
    <p:sldId id="400" r:id="rId12"/>
    <p:sldId id="397" r:id="rId13"/>
    <p:sldId id="401" r:id="rId14"/>
    <p:sldId id="395" r:id="rId15"/>
    <p:sldId id="402" r:id="rId16"/>
    <p:sldId id="377" r:id="rId17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E9FBFD"/>
    <a:srgbClr val="6699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0012" autoAdjust="0"/>
  </p:normalViewPr>
  <p:slideViewPr>
    <p:cSldViewPr>
      <p:cViewPr>
        <p:scale>
          <a:sx n="80" d="100"/>
          <a:sy n="80" d="100"/>
        </p:scale>
        <p:origin x="-1522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120" y="-86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Лист1!$C$14</c:f>
              <c:strCache>
                <c:ptCount val="1"/>
                <c:pt idx="0">
                  <c:v>кг на чел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Лист1!$B$15:$B$24</c:f>
              <c:strCache>
                <c:ptCount val="10"/>
                <c:pt idx="0">
                  <c:v>Кыргызская Республика</c:v>
                </c:pt>
                <c:pt idx="1">
                  <c:v>Баткенская </c:v>
                </c:pt>
                <c:pt idx="2">
                  <c:v>Джалал-Абадская</c:v>
                </c:pt>
                <c:pt idx="3">
                  <c:v>Иссык- Кульская</c:v>
                </c:pt>
                <c:pt idx="4">
                  <c:v>Нарынская</c:v>
                </c:pt>
                <c:pt idx="5">
                  <c:v>Ошская</c:v>
                </c:pt>
                <c:pt idx="6">
                  <c:v>Таласская</c:v>
                </c:pt>
                <c:pt idx="7">
                  <c:v>Чуйская </c:v>
                </c:pt>
                <c:pt idx="8">
                  <c:v>г. Бишкек</c:v>
                </c:pt>
                <c:pt idx="9">
                  <c:v>г. Ош</c:v>
                </c:pt>
              </c:strCache>
            </c:strRef>
          </c:cat>
          <c:val>
            <c:numRef>
              <c:f>Лист1!$C$15:$C$24</c:f>
              <c:numCache>
                <c:formatCode>General</c:formatCode>
                <c:ptCount val="10"/>
                <c:pt idx="0">
                  <c:v>10.6</c:v>
                </c:pt>
                <c:pt idx="1">
                  <c:v>13.9</c:v>
                </c:pt>
                <c:pt idx="2">
                  <c:v>2.5</c:v>
                </c:pt>
                <c:pt idx="3">
                  <c:v>6.2</c:v>
                </c:pt>
                <c:pt idx="4">
                  <c:v>4.2</c:v>
                </c:pt>
                <c:pt idx="5">
                  <c:v>2.4</c:v>
                </c:pt>
                <c:pt idx="6">
                  <c:v>0.6</c:v>
                </c:pt>
                <c:pt idx="7">
                  <c:v>13.6</c:v>
                </c:pt>
                <c:pt idx="8">
                  <c:v>32.1</c:v>
                </c:pt>
                <c:pt idx="9">
                  <c:v>6.1</c:v>
                </c:pt>
              </c:numCache>
            </c:numRef>
          </c:val>
        </c:ser>
        <c:ser>
          <c:idx val="1"/>
          <c:order val="1"/>
          <c:tx>
            <c:strRef>
              <c:f>Лист1!$D$14</c:f>
              <c:strCache>
                <c:ptCount val="1"/>
                <c:pt idx="0">
                  <c:v>ПДК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Лист1!$B$15:$B$24</c:f>
              <c:strCache>
                <c:ptCount val="10"/>
                <c:pt idx="0">
                  <c:v>Кыргызская Республика</c:v>
                </c:pt>
                <c:pt idx="1">
                  <c:v>Баткенская </c:v>
                </c:pt>
                <c:pt idx="2">
                  <c:v>Джалал-Абадская</c:v>
                </c:pt>
                <c:pt idx="3">
                  <c:v>Иссык- Кульская</c:v>
                </c:pt>
                <c:pt idx="4">
                  <c:v>Нарынская</c:v>
                </c:pt>
                <c:pt idx="5">
                  <c:v>Ошская</c:v>
                </c:pt>
                <c:pt idx="6">
                  <c:v>Таласская</c:v>
                </c:pt>
                <c:pt idx="7">
                  <c:v>Чуйская </c:v>
                </c:pt>
                <c:pt idx="8">
                  <c:v>г. Бишкек</c:v>
                </c:pt>
                <c:pt idx="9">
                  <c:v>г. Ош</c:v>
                </c:pt>
              </c:strCache>
            </c:strRef>
          </c:cat>
          <c:val>
            <c:numRef>
              <c:f>Лист1!$D$15:$D$24</c:f>
              <c:numCache>
                <c:formatCode>General</c:formatCode>
                <c:ptCount val="10"/>
                <c:pt idx="0">
                  <c:v>49.5</c:v>
                </c:pt>
              </c:numCache>
            </c:numRef>
          </c:val>
        </c:ser>
        <c:ser>
          <c:idx val="2"/>
          <c:order val="2"/>
          <c:tx>
            <c:strRef>
              <c:f>Лист1!$E$14</c:f>
              <c:strCache>
                <c:ptCount val="1"/>
                <c:pt idx="0">
                  <c:v>Фактически выброшено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Лист1!$B$15:$B$24</c:f>
              <c:strCache>
                <c:ptCount val="10"/>
                <c:pt idx="0">
                  <c:v>Кыргызская Республика</c:v>
                </c:pt>
                <c:pt idx="1">
                  <c:v>Баткенская </c:v>
                </c:pt>
                <c:pt idx="2">
                  <c:v>Джалал-Абадская</c:v>
                </c:pt>
                <c:pt idx="3">
                  <c:v>Иссык- Кульская</c:v>
                </c:pt>
                <c:pt idx="4">
                  <c:v>Нарынская</c:v>
                </c:pt>
                <c:pt idx="5">
                  <c:v>Ошская</c:v>
                </c:pt>
                <c:pt idx="6">
                  <c:v>Таласская</c:v>
                </c:pt>
                <c:pt idx="7">
                  <c:v>Чуйская </c:v>
                </c:pt>
                <c:pt idx="8">
                  <c:v>г. Бишкек</c:v>
                </c:pt>
                <c:pt idx="9">
                  <c:v>г. Ош</c:v>
                </c:pt>
              </c:strCache>
            </c:strRef>
          </c:cat>
          <c:val>
            <c:numRef>
              <c:f>Лист1!$E$15:$E$24</c:f>
              <c:numCache>
                <c:formatCode>General</c:formatCode>
                <c:ptCount val="10"/>
                <c:pt idx="0">
                  <c:v>27.1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2236800"/>
        <c:axId val="168728448"/>
      </c:barChart>
      <c:catAx>
        <c:axId val="112236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8728448"/>
        <c:crosses val="autoZero"/>
        <c:auto val="1"/>
        <c:lblAlgn val="ctr"/>
        <c:lblOffset val="100"/>
        <c:noMultiLvlLbl val="0"/>
      </c:catAx>
      <c:valAx>
        <c:axId val="1687284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23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0.20884061063028395"/>
                  <c:y val="0.13710437536583414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i="0" u="none" strike="noStrike" baseline="0" dirty="0" err="1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өндүрүштүк</a:t>
                    </a:r>
                    <a:r>
                      <a:rPr lang="ru-RU" sz="1400" b="0" i="0" u="none" strike="noStrike" baseline="0" dirty="0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400" b="0" i="0" u="none" strike="noStrike" baseline="0" dirty="0" err="1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зарылдык</a:t>
                    </a:r>
                    <a:r>
                      <a:rPr lang="ru-RU" sz="1400" b="0" i="0" u="none" strike="noStrike" baseline="0" dirty="0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en-US" sz="1400" dirty="0" smtClean="0">
                        <a:latin typeface="Times New Roman" pitchFamily="18" charset="0"/>
                        <a:cs typeface="Times New Roman" pitchFamily="18" charset="0"/>
                      </a:rPr>
                      <a:t>-</a:t>
                    </a:r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400" dirty="0">
                        <a:latin typeface="Times New Roman" pitchFamily="18" charset="0"/>
                        <a:cs typeface="Times New Roman" pitchFamily="18" charset="0"/>
                      </a:rPr>
                      <a:t>1,7</a:t>
                    </a:r>
                    <a:r>
                      <a:rPr lang="en-US" sz="14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5060008081697906E-2"/>
                  <c:y val="2.3567866440433217E-3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i="0" u="none" strike="noStrike" baseline="0" dirty="0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400" b="0" i="0" u="none" strike="noStrike" baseline="0" dirty="0" err="1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чарбалык</a:t>
                    </a:r>
                    <a:r>
                      <a:rPr lang="ru-RU" sz="1400" b="0" i="0" u="none" strike="noStrike" baseline="0" dirty="0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- </a:t>
                    </a:r>
                    <a:r>
                      <a:rPr lang="ru-RU" sz="1400" b="0" i="0" u="none" strike="noStrike" baseline="0" dirty="0" err="1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суу</a:t>
                    </a:r>
                    <a:r>
                      <a:rPr lang="ru-RU" sz="1400" b="0" i="0" u="none" strike="noStrike" baseline="0" dirty="0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400" b="0" i="0" u="none" strike="noStrike" baseline="0" dirty="0" err="1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зарылдыгы</a:t>
                    </a:r>
                    <a:r>
                      <a:rPr lang="ru-RU" sz="1400" b="0" i="0" u="none" strike="noStrike" baseline="0" dirty="0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en-US" sz="1400" dirty="0" smtClean="0">
                        <a:latin typeface="Times New Roman" pitchFamily="18" charset="0"/>
                        <a:cs typeface="Times New Roman" pitchFamily="18" charset="0"/>
                      </a:rPr>
                      <a:t>-</a:t>
                    </a:r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400" dirty="0">
                        <a:latin typeface="Times New Roman" pitchFamily="18" charset="0"/>
                        <a:cs typeface="Times New Roman" pitchFamily="18" charset="0"/>
                      </a:rPr>
                      <a:t>3,7</a:t>
                    </a:r>
                    <a:r>
                      <a:rPr lang="en-US" sz="14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ru-RU" sz="12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400" b="0" i="0" u="none" strike="noStrike" baseline="0" dirty="0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400" b="0" i="0" u="none" strike="noStrike" baseline="0" dirty="0" err="1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сугаруу</a:t>
                    </a:r>
                    <a:r>
                      <a:rPr lang="ru-RU" sz="1400" b="0" i="0" u="none" strike="noStrike" baseline="0" dirty="0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400" b="0" i="0" u="none" strike="noStrike" baseline="0" dirty="0" err="1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жана</a:t>
                    </a:r>
                    <a:r>
                      <a:rPr lang="ru-RU" sz="1400" b="0" i="0" u="none" strike="noStrike" baseline="0" dirty="0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400" b="0" i="0" u="none" strike="noStrike" baseline="0" dirty="0" err="1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айыл</a:t>
                    </a:r>
                    <a:r>
                      <a:rPr lang="ru-RU" sz="1400" b="0" i="0" u="none" strike="noStrike" baseline="0" dirty="0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400" b="0" i="0" u="none" strike="noStrike" baseline="0" dirty="0" err="1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чарба</a:t>
                    </a:r>
                    <a:r>
                      <a:rPr lang="ru-RU" sz="1400" b="0" i="0" u="none" strike="noStrike" baseline="0" dirty="0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400" b="0" i="0" u="none" strike="noStrike" baseline="0" dirty="0" err="1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суу</a:t>
                    </a:r>
                    <a:r>
                      <a:rPr lang="ru-RU" sz="1400" b="0" i="0" u="none" strike="noStrike" baseline="0" dirty="0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400" b="0" i="0" u="none" strike="noStrike" baseline="0" dirty="0" err="1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жабдуусу</a:t>
                    </a:r>
                    <a:r>
                      <a:rPr lang="ru-RU" sz="1400" b="0" i="0" u="none" strike="noStrike" baseline="0" dirty="0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-</a:t>
                    </a:r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400" dirty="0">
                        <a:latin typeface="Times New Roman" pitchFamily="18" charset="0"/>
                        <a:cs typeface="Times New Roman" pitchFamily="18" charset="0"/>
                      </a:rPr>
                      <a:t>94,2</a:t>
                    </a:r>
                    <a:r>
                      <a:rPr lang="en-US" sz="14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8712062739088547"/>
                  <c:y val="-1.573102709511074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err="1" smtClean="0">
                        <a:latin typeface="Times New Roman" pitchFamily="18" charset="0"/>
                        <a:cs typeface="Times New Roman" pitchFamily="18" charset="0"/>
                      </a:rPr>
                      <a:t>башкалар</a:t>
                    </a:r>
                    <a:endParaRPr lang="ru-RU" sz="1400" dirty="0" smtClean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r>
                      <a:rPr lang="en-US" sz="1400" dirty="0" smtClean="0">
                        <a:latin typeface="Times New Roman" pitchFamily="18" charset="0"/>
                        <a:cs typeface="Times New Roman" pitchFamily="18" charset="0"/>
                      </a:rPr>
                      <a:t>-</a:t>
                    </a:r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0,4</a:t>
                    </a:r>
                    <a:r>
                      <a:rPr lang="en-US" sz="1400" dirty="0" smtClean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numFmt formatCode="General" sourceLinked="0"/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Лист6!$D$7:$D$10</c:f>
              <c:strCache>
                <c:ptCount val="4"/>
                <c:pt idx="0">
                  <c:v>   на производственные нужды</c:v>
                </c:pt>
                <c:pt idx="1">
                  <c:v>   на хозяйственно- питьевые   нужды</c:v>
                </c:pt>
                <c:pt idx="2">
                  <c:v>   на орошение и сельскохозяйственное    водоснабжение</c:v>
                </c:pt>
                <c:pt idx="3">
                  <c:v>   на другие нужды</c:v>
                </c:pt>
              </c:strCache>
            </c:strRef>
          </c:cat>
          <c:val>
            <c:numRef>
              <c:f>Лист6!$E$7:$E$10</c:f>
              <c:numCache>
                <c:formatCode>General</c:formatCode>
                <c:ptCount val="4"/>
                <c:pt idx="0">
                  <c:v>1.7</c:v>
                </c:pt>
                <c:pt idx="1">
                  <c:v>3.7</c:v>
                </c:pt>
                <c:pt idx="2">
                  <c:v>94.2</c:v>
                </c:pt>
                <c:pt idx="3">
                  <c:v>0.4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</c:backWall>
    <c:plotArea>
      <c:layout>
        <c:manualLayout>
          <c:layoutTarget val="inner"/>
          <c:xMode val="edge"/>
          <c:yMode val="edge"/>
          <c:x val="6.9632382372020477E-2"/>
          <c:y val="3.4354750880575081E-2"/>
          <c:w val="0.91137829581475804"/>
          <c:h val="0.8237306574699837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Лист8!$H$30:$H$31</c:f>
              <c:strCache>
                <c:ptCount val="1"/>
                <c:pt idx="0">
                  <c:v>Городские поселения</c:v>
                </c:pt>
              </c:strCache>
            </c:strRef>
          </c:tx>
          <c:invertIfNegative val="0"/>
          <c:cat>
            <c:strRef>
              <c:f>Лист8!$G$32:$G$35</c:f>
              <c:strCache>
                <c:ptCount val="4"/>
                <c:pt idx="0">
                  <c:v>Мусоропровод</c:v>
                </c:pt>
                <c:pt idx="1">
                  <c:v>Сбор грузовиком, контейнером</c:v>
                </c:pt>
                <c:pt idx="2">
                  <c:v>Сброс в мусорные кучи</c:v>
                </c:pt>
                <c:pt idx="3">
                  <c:v>Сжигание</c:v>
                </c:pt>
              </c:strCache>
            </c:strRef>
          </c:cat>
          <c:val>
            <c:numRef>
              <c:f>Лист8!$H$32:$H$35</c:f>
              <c:numCache>
                <c:formatCode>General</c:formatCode>
                <c:ptCount val="4"/>
                <c:pt idx="0">
                  <c:v>0.3</c:v>
                </c:pt>
                <c:pt idx="1">
                  <c:v>68.400000000000006</c:v>
                </c:pt>
                <c:pt idx="2">
                  <c:v>18.2</c:v>
                </c:pt>
                <c:pt idx="3">
                  <c:v>9.5</c:v>
                </c:pt>
              </c:numCache>
            </c:numRef>
          </c:val>
        </c:ser>
        <c:ser>
          <c:idx val="1"/>
          <c:order val="1"/>
          <c:tx>
            <c:strRef>
              <c:f>Лист8!$I$30:$I$31</c:f>
              <c:strCache>
                <c:ptCount val="1"/>
                <c:pt idx="0">
                  <c:v>Сельская местность</c:v>
                </c:pt>
              </c:strCache>
            </c:strRef>
          </c:tx>
          <c:invertIfNegative val="0"/>
          <c:cat>
            <c:strRef>
              <c:f>Лист8!$G$32:$G$35</c:f>
              <c:strCache>
                <c:ptCount val="4"/>
                <c:pt idx="0">
                  <c:v>Мусоропровод</c:v>
                </c:pt>
                <c:pt idx="1">
                  <c:v>Сбор грузовиком, контейнером</c:v>
                </c:pt>
                <c:pt idx="2">
                  <c:v>Сброс в мусорные кучи</c:v>
                </c:pt>
                <c:pt idx="3">
                  <c:v>Сжигание</c:v>
                </c:pt>
              </c:strCache>
            </c:strRef>
          </c:cat>
          <c:val>
            <c:numRef>
              <c:f>Лист8!$I$32:$I$35</c:f>
              <c:numCache>
                <c:formatCode>General</c:formatCode>
                <c:ptCount val="4"/>
                <c:pt idx="0">
                  <c:v>0</c:v>
                </c:pt>
                <c:pt idx="1">
                  <c:v>10.4</c:v>
                </c:pt>
                <c:pt idx="2">
                  <c:v>26.1</c:v>
                </c:pt>
                <c:pt idx="3">
                  <c:v>42.9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70649088"/>
        <c:axId val="170650624"/>
        <c:axId val="0"/>
      </c:bar3DChart>
      <c:catAx>
        <c:axId val="170649088"/>
        <c:scaling>
          <c:orientation val="minMax"/>
        </c:scaling>
        <c:delete val="1"/>
        <c:axPos val="b"/>
        <c:majorTickMark val="none"/>
        <c:minorTickMark val="none"/>
        <c:tickLblPos val="nextTo"/>
        <c:crossAx val="170650624"/>
        <c:crosses val="autoZero"/>
        <c:auto val="1"/>
        <c:lblAlgn val="ctr"/>
        <c:lblOffset val="100"/>
        <c:noMultiLvlLbl val="0"/>
      </c:catAx>
      <c:valAx>
        <c:axId val="170650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17064908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DF9BB3-59A7-4322-A14E-F862DC4A2815}" type="doc">
      <dgm:prSet loTypeId="urn:microsoft.com/office/officeart/2005/8/layout/hList7" loCatId="relationship" qsTypeId="urn:microsoft.com/office/officeart/2005/8/quickstyle/simple1" qsCatId="simple" csTypeId="urn:microsoft.com/office/officeart/2005/8/colors/colorful1" csCatId="colorful" phldr="1"/>
      <dgm:spPr/>
    </dgm:pt>
    <dgm:pt modelId="{A08A1484-1A66-4477-88E4-FA8A00183EBA}">
      <dgm:prSet/>
      <dgm:spPr>
        <a:xfrm>
          <a:off x="1354368" y="-13822"/>
          <a:ext cx="1314921" cy="3175279"/>
        </a:xfr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spcAft>
              <a:spcPts val="42"/>
            </a:spcAft>
          </a:pPr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Блок 2.</a:t>
          </a:r>
        </a:p>
        <a:p>
          <a:pPr>
            <a:spcAft>
              <a:spcPts val="42"/>
            </a:spcAft>
          </a:pPr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Табигый</a:t>
          </a:r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каражаттар</a:t>
          </a:r>
          <a:endParaRPr lang="ru-RU" b="1" dirty="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>
            <a:spcAft>
              <a:spcPts val="42"/>
            </a:spcAft>
          </a:pPr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(15 индикаторов)</a:t>
          </a:r>
        </a:p>
      </dgm:t>
    </dgm:pt>
    <dgm:pt modelId="{EA7A30A2-2C0E-4359-A53D-AB444960924F}" type="parTrans" cxnId="{95AE337F-CCC6-4ACE-A65B-C6B7C8EB7261}">
      <dgm:prSet/>
      <dgm:spPr/>
      <dgm:t>
        <a:bodyPr/>
        <a:lstStyle/>
        <a:p>
          <a:endParaRPr lang="ru-RU"/>
        </a:p>
      </dgm:t>
    </dgm:pt>
    <dgm:pt modelId="{55D55DDC-0EE3-4C38-B007-9092E5502B84}" type="sibTrans" cxnId="{95AE337F-CCC6-4ACE-A65B-C6B7C8EB7261}">
      <dgm:prSet/>
      <dgm:spPr/>
      <dgm:t>
        <a:bodyPr/>
        <a:lstStyle/>
        <a:p>
          <a:endParaRPr lang="ru-RU"/>
        </a:p>
      </dgm:t>
    </dgm:pt>
    <dgm:pt modelId="{AE18AA5B-5FD1-4601-BAB7-D0D3E09D5781}">
      <dgm:prSet/>
      <dgm:spPr>
        <a:xfrm>
          <a:off x="2708737" y="-9"/>
          <a:ext cx="1314921" cy="3175279"/>
        </a:xfr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Блок 3. </a:t>
          </a:r>
        </a:p>
        <a:p>
          <a:r>
            <a:rPr lang="ru-RU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Жашоо-чөйрөнүн</a:t>
          </a:r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сапаты</a:t>
          </a:r>
          <a:endParaRPr lang="ru-RU" b="1" dirty="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(12 индикаторов)</a:t>
          </a:r>
        </a:p>
      </dgm:t>
    </dgm:pt>
    <dgm:pt modelId="{D3DDDC25-8426-4125-ACC5-C546C2B293E3}" type="parTrans" cxnId="{909DD60A-B6DA-4342-930F-DCE507998CFA}">
      <dgm:prSet/>
      <dgm:spPr/>
      <dgm:t>
        <a:bodyPr/>
        <a:lstStyle/>
        <a:p>
          <a:endParaRPr lang="ru-RU"/>
        </a:p>
      </dgm:t>
    </dgm:pt>
    <dgm:pt modelId="{905F9BEF-EC81-4E4F-8A48-EE8C534CA9FB}" type="sibTrans" cxnId="{909DD60A-B6DA-4342-930F-DCE507998CFA}">
      <dgm:prSet/>
      <dgm:spPr/>
      <dgm:t>
        <a:bodyPr/>
        <a:lstStyle/>
        <a:p>
          <a:endParaRPr lang="ru-RU"/>
        </a:p>
      </dgm:t>
    </dgm:pt>
    <dgm:pt modelId="{BE542C0B-EC93-423A-93C0-849DF2FE1881}">
      <dgm:prSet/>
      <dgm:spPr>
        <a:xfrm>
          <a:off x="4063106" y="-13822"/>
          <a:ext cx="1314921" cy="3175279"/>
        </a:xfr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Блок 4. </a:t>
          </a:r>
          <a:r>
            <a:rPr lang="ru-RU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Экономикалык</a:t>
          </a:r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мүмкүнчүлүктөр</a:t>
          </a:r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жана</a:t>
          </a:r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саясат</a:t>
          </a:r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жооптору</a:t>
          </a:r>
          <a:endParaRPr lang="ru-RU" b="1" dirty="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(12 индикаторов)</a:t>
          </a:r>
          <a:endParaRPr lang="ru-RU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CABF852-0D1E-4103-ADDD-B20CF396EF8E}" type="parTrans" cxnId="{1209575B-43BE-4060-9DF2-140738C4A1AA}">
      <dgm:prSet/>
      <dgm:spPr/>
      <dgm:t>
        <a:bodyPr/>
        <a:lstStyle/>
        <a:p>
          <a:endParaRPr lang="ru-RU"/>
        </a:p>
      </dgm:t>
    </dgm:pt>
    <dgm:pt modelId="{34099C1A-890E-4893-9CFF-53D115F288DD}" type="sibTrans" cxnId="{1209575B-43BE-4060-9DF2-140738C4A1AA}">
      <dgm:prSet/>
      <dgm:spPr/>
      <dgm:t>
        <a:bodyPr/>
        <a:lstStyle/>
        <a:p>
          <a:endParaRPr lang="ru-RU"/>
        </a:p>
      </dgm:t>
    </dgm:pt>
    <dgm:pt modelId="{C493D37F-FA5C-4D3B-B9F7-D58EDAEC15D1}">
      <dgm:prSet/>
      <dgm:spPr>
        <a:xfrm>
          <a:off x="5417474" y="-13822"/>
          <a:ext cx="1314921" cy="3175279"/>
        </a:xfr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Блок 5.</a:t>
          </a:r>
        </a:p>
        <a:p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Коомдук-экономикалык</a:t>
          </a:r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контекст </a:t>
          </a:r>
          <a:r>
            <a:rPr lang="ru-RU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өсүү</a:t>
          </a:r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жана</a:t>
          </a:r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өзгөчөлүктөр</a:t>
          </a:r>
          <a:r>
            <a:rPr lang="ru-RU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(9 индикаторов)</a:t>
          </a:r>
        </a:p>
      </dgm:t>
    </dgm:pt>
    <dgm:pt modelId="{A966DA47-8B2C-4DAB-8D01-DDCBE119D707}" type="parTrans" cxnId="{16CBA328-956D-4E74-BE26-2068A5900390}">
      <dgm:prSet/>
      <dgm:spPr/>
      <dgm:t>
        <a:bodyPr/>
        <a:lstStyle/>
        <a:p>
          <a:endParaRPr lang="ru-RU"/>
        </a:p>
      </dgm:t>
    </dgm:pt>
    <dgm:pt modelId="{1684B8D3-B087-46AF-B3BC-B93B121C665D}" type="sibTrans" cxnId="{16CBA328-956D-4E74-BE26-2068A5900390}">
      <dgm:prSet/>
      <dgm:spPr/>
      <dgm:t>
        <a:bodyPr/>
        <a:lstStyle/>
        <a:p>
          <a:endParaRPr lang="ru-RU"/>
        </a:p>
      </dgm:t>
    </dgm:pt>
    <dgm:pt modelId="{558F1DE7-459D-4BA8-8F50-401F413435DE}">
      <dgm:prSet custT="1"/>
      <dgm:spPr>
        <a:xfrm>
          <a:off x="0" y="-41"/>
          <a:ext cx="1314921" cy="3175279"/>
        </a:xfr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sz="8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Блок 1.</a:t>
          </a:r>
        </a:p>
        <a:p>
          <a:r>
            <a:rPr lang="ru-RU" sz="8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Көмүртек</a:t>
          </a:r>
          <a:r>
            <a:rPr lang="ru-RU" sz="8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жана</a:t>
          </a:r>
          <a:r>
            <a:rPr lang="ru-RU" sz="8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энергиялык</a:t>
          </a:r>
          <a:r>
            <a:rPr lang="ru-RU" sz="8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натыйжалуулуктугу</a:t>
          </a:r>
          <a:r>
            <a:rPr lang="en-US" sz="8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(17 индикаторов</a:t>
          </a:r>
          <a:r>
            <a:rPr lang="ru-RU" sz="7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)</a:t>
          </a:r>
        </a:p>
      </dgm:t>
    </dgm:pt>
    <dgm:pt modelId="{E5AD7003-2A46-4D06-A27D-00DA785BB763}" type="sibTrans" cxnId="{0761931E-85F2-4255-9991-238BA85BFFDE}">
      <dgm:prSet/>
      <dgm:spPr/>
      <dgm:t>
        <a:bodyPr/>
        <a:lstStyle/>
        <a:p>
          <a:endParaRPr lang="ru-RU"/>
        </a:p>
      </dgm:t>
    </dgm:pt>
    <dgm:pt modelId="{BA8DC609-72FC-40BD-B7BE-54350D75A7CE}" type="parTrans" cxnId="{0761931E-85F2-4255-9991-238BA85BFFDE}">
      <dgm:prSet/>
      <dgm:spPr/>
      <dgm:t>
        <a:bodyPr/>
        <a:lstStyle/>
        <a:p>
          <a:endParaRPr lang="ru-RU"/>
        </a:p>
      </dgm:t>
    </dgm:pt>
    <dgm:pt modelId="{56D903B5-D226-4C59-8A3C-7002CE7993E9}" type="pres">
      <dgm:prSet presAssocID="{63DF9BB3-59A7-4322-A14E-F862DC4A2815}" presName="Name0" presStyleCnt="0">
        <dgm:presLayoutVars>
          <dgm:dir/>
          <dgm:resizeHandles val="exact"/>
        </dgm:presLayoutVars>
      </dgm:prSet>
      <dgm:spPr/>
    </dgm:pt>
    <dgm:pt modelId="{C1C0A7D3-FBE1-4502-B308-71F15C23CB57}" type="pres">
      <dgm:prSet presAssocID="{63DF9BB3-59A7-4322-A14E-F862DC4A2815}" presName="fgShape" presStyleLbl="fgShp" presStyleIdx="0" presStyleCnt="1" custScaleX="88072" custScaleY="67461"/>
      <dgm:spPr>
        <a:xfrm>
          <a:off x="269295" y="2339992"/>
          <a:ext cx="6193804" cy="849109"/>
        </a:xfrm>
        <a:prstGeom prst="leftRightArrow">
          <a:avLst/>
        </a:prstGeom>
        <a:solidFill>
          <a:srgbClr val="C0504D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012426AD-9E8C-463C-B8EC-9AD014919E2F}" type="pres">
      <dgm:prSet presAssocID="{63DF9BB3-59A7-4322-A14E-F862DC4A2815}" presName="linComp" presStyleCnt="0"/>
      <dgm:spPr/>
    </dgm:pt>
    <dgm:pt modelId="{B22E0764-BFBC-4CCC-919A-B92E2A5F4AE5}" type="pres">
      <dgm:prSet presAssocID="{558F1DE7-459D-4BA8-8F50-401F413435DE}" presName="compNode" presStyleCnt="0"/>
      <dgm:spPr/>
    </dgm:pt>
    <dgm:pt modelId="{A284EE8F-3B2B-4E6A-B437-BBD45DF608B6}" type="pres">
      <dgm:prSet presAssocID="{558F1DE7-459D-4BA8-8F50-401F413435DE}" presName="bkgdShape" presStyleLbl="node1" presStyleIdx="0" presStyleCnt="5" custScaleX="93020" custLinFactNeighborX="3536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5EFFDEF9-5361-4B33-B5A6-3C49DDE62043}" type="pres">
      <dgm:prSet presAssocID="{558F1DE7-459D-4BA8-8F50-401F413435DE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C810CD-5CB8-42D7-80E7-907CCAF58D26}" type="pres">
      <dgm:prSet presAssocID="{558F1DE7-459D-4BA8-8F50-401F413435DE}" presName="invisiNode" presStyleLbl="node1" presStyleIdx="0" presStyleCnt="5"/>
      <dgm:spPr/>
    </dgm:pt>
    <dgm:pt modelId="{1F0C8C71-43F8-4FA7-A4F0-76056F7AF71F}" type="pres">
      <dgm:prSet presAssocID="{558F1DE7-459D-4BA8-8F50-401F413435DE}" presName="imagNode" presStyleLbl="fgImgPlace1" presStyleIdx="0" presStyleCnt="5" custScaleX="105675" custScaleY="98685"/>
      <dgm:spPr>
        <a:xfrm>
          <a:off x="98773" y="183646"/>
          <a:ext cx="1117373" cy="1043463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50B3BEF6-4E83-4930-A60A-318E230F8DE2}" type="pres">
      <dgm:prSet presAssocID="{E5AD7003-2A46-4D06-A27D-00DA785BB76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C3C94CC-6D25-4A37-AC6F-B2620552E7F9}" type="pres">
      <dgm:prSet presAssocID="{A08A1484-1A66-4477-88E4-FA8A00183EBA}" presName="compNode" presStyleCnt="0"/>
      <dgm:spPr/>
    </dgm:pt>
    <dgm:pt modelId="{7F7C0128-BBA5-4396-90B1-FBF389A8826E}" type="pres">
      <dgm:prSet presAssocID="{A08A1484-1A66-4477-88E4-FA8A00183EBA}" presName="bkgdShape" presStyleLbl="node1" presStyleIdx="1" presStyleCnt="5" custScaleX="111480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FB5BDBCD-9214-4E81-A95D-C9412799CA30}" type="pres">
      <dgm:prSet presAssocID="{A08A1484-1A66-4477-88E4-FA8A00183EBA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5829D-328C-499B-82D6-EFEBC4971D75}" type="pres">
      <dgm:prSet presAssocID="{A08A1484-1A66-4477-88E4-FA8A00183EBA}" presName="invisiNode" presStyleLbl="node1" presStyleIdx="1" presStyleCnt="5"/>
      <dgm:spPr/>
    </dgm:pt>
    <dgm:pt modelId="{D116E63F-C6E6-403F-AB24-DF9C21D2BAC2}" type="pres">
      <dgm:prSet presAssocID="{A08A1484-1A66-4477-88E4-FA8A00183EBA}" presName="imagNode" presStyleLbl="fgImgPlace1" presStyleIdx="1" presStyleCnt="5"/>
      <dgm:spPr>
        <a:xfrm>
          <a:off x="1483145" y="176694"/>
          <a:ext cx="1057367" cy="105736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E06D1B3D-4658-4A90-A6E6-EB21CD4D5A7D}" type="pres">
      <dgm:prSet presAssocID="{55D55DDC-0EE3-4C38-B007-9092E5502B8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6DE470A9-E7EB-403A-A3D5-04FD15BAF425}" type="pres">
      <dgm:prSet presAssocID="{AE18AA5B-5FD1-4601-BAB7-D0D3E09D5781}" presName="compNode" presStyleCnt="0"/>
      <dgm:spPr/>
    </dgm:pt>
    <dgm:pt modelId="{1850AF12-6B19-42ED-9CAC-EB406864E202}" type="pres">
      <dgm:prSet presAssocID="{AE18AA5B-5FD1-4601-BAB7-D0D3E09D5781}" presName="bkgdShape" presStyleLbl="node1" presStyleIdx="2" presStyleCnt="5" custScaleX="109550" custLinFactNeighborY="435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B7FA982D-935F-4607-A581-4DB99FA96AF6}" type="pres">
      <dgm:prSet presAssocID="{AE18AA5B-5FD1-4601-BAB7-D0D3E09D5781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5F823D-0AE2-433E-B09E-4017B0DE882C}" type="pres">
      <dgm:prSet presAssocID="{AE18AA5B-5FD1-4601-BAB7-D0D3E09D5781}" presName="invisiNode" presStyleLbl="node1" presStyleIdx="2" presStyleCnt="5"/>
      <dgm:spPr/>
    </dgm:pt>
    <dgm:pt modelId="{490E7197-C4CD-4069-91D0-CE72A01483A8}" type="pres">
      <dgm:prSet presAssocID="{AE18AA5B-5FD1-4601-BAB7-D0D3E09D5781}" presName="imagNode" presStyleLbl="fgImgPlace1" presStyleIdx="2" presStyleCnt="5"/>
      <dgm:spPr>
        <a:xfrm>
          <a:off x="2837514" y="176694"/>
          <a:ext cx="1057367" cy="1057367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F95F00EC-E8C3-4395-B94B-0FCEE3EA2A1B}" type="pres">
      <dgm:prSet presAssocID="{905F9BEF-EC81-4E4F-8A48-EE8C534CA9F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11613E6-4634-4579-994A-7A4107A3C55C}" type="pres">
      <dgm:prSet presAssocID="{BE542C0B-EC93-423A-93C0-849DF2FE1881}" presName="compNode" presStyleCnt="0"/>
      <dgm:spPr/>
    </dgm:pt>
    <dgm:pt modelId="{098EF338-1C14-4CDA-A6FF-90143D9A7B78}" type="pres">
      <dgm:prSet presAssocID="{BE542C0B-EC93-423A-93C0-849DF2FE1881}" presName="bkgdShape" presStyleLbl="node1" presStyleIdx="3" presStyleCnt="5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47F37EDB-17B0-41F8-995A-94DD0D607850}" type="pres">
      <dgm:prSet presAssocID="{BE542C0B-EC93-423A-93C0-849DF2FE1881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B39590-0BC9-4CEB-8B66-7A4F07BA930B}" type="pres">
      <dgm:prSet presAssocID="{BE542C0B-EC93-423A-93C0-849DF2FE1881}" presName="invisiNode" presStyleLbl="node1" presStyleIdx="3" presStyleCnt="5"/>
      <dgm:spPr/>
    </dgm:pt>
    <dgm:pt modelId="{8651D1AA-7561-4667-A188-4BFD2528B62D}" type="pres">
      <dgm:prSet presAssocID="{BE542C0B-EC93-423A-93C0-849DF2FE1881}" presName="imagNode" presStyleLbl="fgImgPlace1" presStyleIdx="3" presStyleCnt="5"/>
      <dgm:spPr>
        <a:xfrm>
          <a:off x="4191882" y="176694"/>
          <a:ext cx="1057367" cy="1057367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EFFE0F38-78E8-4F49-A8DC-2807F9225947}" type="pres">
      <dgm:prSet presAssocID="{34099C1A-890E-4893-9CFF-53D115F288D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1298752-0CA5-4B9A-90EF-EAFED1F8BC4E}" type="pres">
      <dgm:prSet presAssocID="{C493D37F-FA5C-4D3B-B9F7-D58EDAEC15D1}" presName="compNode" presStyleCnt="0"/>
      <dgm:spPr/>
    </dgm:pt>
    <dgm:pt modelId="{06876549-6CC3-4DEC-B945-88614714D0E9}" type="pres">
      <dgm:prSet presAssocID="{C493D37F-FA5C-4D3B-B9F7-D58EDAEC15D1}" presName="bkgdShape" presStyleLbl="node1" presStyleIdx="4" presStyleCnt="5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2C2A5DED-893C-4B13-8315-F35832FCFDD7}" type="pres">
      <dgm:prSet presAssocID="{C493D37F-FA5C-4D3B-B9F7-D58EDAEC15D1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5C4C7-681E-4E0D-ADF5-2FA1935CB063}" type="pres">
      <dgm:prSet presAssocID="{C493D37F-FA5C-4D3B-B9F7-D58EDAEC15D1}" presName="invisiNode" presStyleLbl="node1" presStyleIdx="4" presStyleCnt="5"/>
      <dgm:spPr/>
    </dgm:pt>
    <dgm:pt modelId="{F1D49E85-BC2D-4048-9D03-AF351EE15DAB}" type="pres">
      <dgm:prSet presAssocID="{C493D37F-FA5C-4D3B-B9F7-D58EDAEC15D1}" presName="imagNode" presStyleLbl="fgImgPlace1" presStyleIdx="4" presStyleCnt="5"/>
      <dgm:spPr>
        <a:xfrm>
          <a:off x="5546251" y="176694"/>
          <a:ext cx="1057367" cy="1057367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</dgm:ptLst>
  <dgm:cxnLst>
    <dgm:cxn modelId="{909DD60A-B6DA-4342-930F-DCE507998CFA}" srcId="{63DF9BB3-59A7-4322-A14E-F862DC4A2815}" destId="{AE18AA5B-5FD1-4601-BAB7-D0D3E09D5781}" srcOrd="2" destOrd="0" parTransId="{D3DDDC25-8426-4125-ACC5-C546C2B293E3}" sibTransId="{905F9BEF-EC81-4E4F-8A48-EE8C534CA9FB}"/>
    <dgm:cxn modelId="{1209575B-43BE-4060-9DF2-140738C4A1AA}" srcId="{63DF9BB3-59A7-4322-A14E-F862DC4A2815}" destId="{BE542C0B-EC93-423A-93C0-849DF2FE1881}" srcOrd="3" destOrd="0" parTransId="{8CABF852-0D1E-4103-ADDD-B20CF396EF8E}" sibTransId="{34099C1A-890E-4893-9CFF-53D115F288DD}"/>
    <dgm:cxn modelId="{B0C9780A-82C4-4B09-87F7-DC7AADEBCA9C}" type="presOf" srcId="{55D55DDC-0EE3-4C38-B007-9092E5502B84}" destId="{E06D1B3D-4658-4A90-A6E6-EB21CD4D5A7D}" srcOrd="0" destOrd="0" presId="urn:microsoft.com/office/officeart/2005/8/layout/hList7"/>
    <dgm:cxn modelId="{9BCDD0CA-0F88-42A2-8186-17FF3C746A78}" type="presOf" srcId="{A08A1484-1A66-4477-88E4-FA8A00183EBA}" destId="{FB5BDBCD-9214-4E81-A95D-C9412799CA30}" srcOrd="1" destOrd="0" presId="urn:microsoft.com/office/officeart/2005/8/layout/hList7"/>
    <dgm:cxn modelId="{F81D8699-7F55-4883-8BCA-C9D1D192AA68}" type="presOf" srcId="{BE542C0B-EC93-423A-93C0-849DF2FE1881}" destId="{098EF338-1C14-4CDA-A6FF-90143D9A7B78}" srcOrd="0" destOrd="0" presId="urn:microsoft.com/office/officeart/2005/8/layout/hList7"/>
    <dgm:cxn modelId="{0761931E-85F2-4255-9991-238BA85BFFDE}" srcId="{63DF9BB3-59A7-4322-A14E-F862DC4A2815}" destId="{558F1DE7-459D-4BA8-8F50-401F413435DE}" srcOrd="0" destOrd="0" parTransId="{BA8DC609-72FC-40BD-B7BE-54350D75A7CE}" sibTransId="{E5AD7003-2A46-4D06-A27D-00DA785BB763}"/>
    <dgm:cxn modelId="{09A3C07F-75E4-4E00-B10C-687559299D12}" type="presOf" srcId="{AE18AA5B-5FD1-4601-BAB7-D0D3E09D5781}" destId="{B7FA982D-935F-4607-A581-4DB99FA96AF6}" srcOrd="1" destOrd="0" presId="urn:microsoft.com/office/officeart/2005/8/layout/hList7"/>
    <dgm:cxn modelId="{9223C36A-E0C9-46D0-92EE-C3559AF19526}" type="presOf" srcId="{AE18AA5B-5FD1-4601-BAB7-D0D3E09D5781}" destId="{1850AF12-6B19-42ED-9CAC-EB406864E202}" srcOrd="0" destOrd="0" presId="urn:microsoft.com/office/officeart/2005/8/layout/hList7"/>
    <dgm:cxn modelId="{FF8CDADC-0F42-4878-9F5A-BD741D45499D}" type="presOf" srcId="{C493D37F-FA5C-4D3B-B9F7-D58EDAEC15D1}" destId="{2C2A5DED-893C-4B13-8315-F35832FCFDD7}" srcOrd="1" destOrd="0" presId="urn:microsoft.com/office/officeart/2005/8/layout/hList7"/>
    <dgm:cxn modelId="{BF27BD0F-165A-4F46-A67B-662496FA7CE2}" type="presOf" srcId="{558F1DE7-459D-4BA8-8F50-401F413435DE}" destId="{A284EE8F-3B2B-4E6A-B437-BBD45DF608B6}" srcOrd="0" destOrd="0" presId="urn:microsoft.com/office/officeart/2005/8/layout/hList7"/>
    <dgm:cxn modelId="{D9987F36-2EC3-49F6-BB62-E67485BFDFDF}" type="presOf" srcId="{E5AD7003-2A46-4D06-A27D-00DA785BB763}" destId="{50B3BEF6-4E83-4930-A60A-318E230F8DE2}" srcOrd="0" destOrd="0" presId="urn:microsoft.com/office/officeart/2005/8/layout/hList7"/>
    <dgm:cxn modelId="{498D886C-7320-42A3-A6F5-BE64AA95C2A1}" type="presOf" srcId="{905F9BEF-EC81-4E4F-8A48-EE8C534CA9FB}" destId="{F95F00EC-E8C3-4395-B94B-0FCEE3EA2A1B}" srcOrd="0" destOrd="0" presId="urn:microsoft.com/office/officeart/2005/8/layout/hList7"/>
    <dgm:cxn modelId="{C85EB83C-FAF8-4296-9A1E-49EA26E823F0}" type="presOf" srcId="{C493D37F-FA5C-4D3B-B9F7-D58EDAEC15D1}" destId="{06876549-6CC3-4DEC-B945-88614714D0E9}" srcOrd="0" destOrd="0" presId="urn:microsoft.com/office/officeart/2005/8/layout/hList7"/>
    <dgm:cxn modelId="{153AE5AA-9783-41B1-BAAC-C9FC3AFEFE59}" type="presOf" srcId="{63DF9BB3-59A7-4322-A14E-F862DC4A2815}" destId="{56D903B5-D226-4C59-8A3C-7002CE7993E9}" srcOrd="0" destOrd="0" presId="urn:microsoft.com/office/officeart/2005/8/layout/hList7"/>
    <dgm:cxn modelId="{0A0B9B9C-8FD8-4EBA-8B15-F0156D19AFA7}" type="presOf" srcId="{A08A1484-1A66-4477-88E4-FA8A00183EBA}" destId="{7F7C0128-BBA5-4396-90B1-FBF389A8826E}" srcOrd="0" destOrd="0" presId="urn:microsoft.com/office/officeart/2005/8/layout/hList7"/>
    <dgm:cxn modelId="{8A9C2AD1-8159-4E42-8081-F8D556BA4658}" type="presOf" srcId="{BE542C0B-EC93-423A-93C0-849DF2FE1881}" destId="{47F37EDB-17B0-41F8-995A-94DD0D607850}" srcOrd="1" destOrd="0" presId="urn:microsoft.com/office/officeart/2005/8/layout/hList7"/>
    <dgm:cxn modelId="{95AE337F-CCC6-4ACE-A65B-C6B7C8EB7261}" srcId="{63DF9BB3-59A7-4322-A14E-F862DC4A2815}" destId="{A08A1484-1A66-4477-88E4-FA8A00183EBA}" srcOrd="1" destOrd="0" parTransId="{EA7A30A2-2C0E-4359-A53D-AB444960924F}" sibTransId="{55D55DDC-0EE3-4C38-B007-9092E5502B84}"/>
    <dgm:cxn modelId="{9B7F7C33-A276-4FF9-BBBE-781797F4AD0A}" type="presOf" srcId="{34099C1A-890E-4893-9CFF-53D115F288DD}" destId="{EFFE0F38-78E8-4F49-A8DC-2807F9225947}" srcOrd="0" destOrd="0" presId="urn:microsoft.com/office/officeart/2005/8/layout/hList7"/>
    <dgm:cxn modelId="{16CBA328-956D-4E74-BE26-2068A5900390}" srcId="{63DF9BB3-59A7-4322-A14E-F862DC4A2815}" destId="{C493D37F-FA5C-4D3B-B9F7-D58EDAEC15D1}" srcOrd="4" destOrd="0" parTransId="{A966DA47-8B2C-4DAB-8D01-DDCBE119D707}" sibTransId="{1684B8D3-B087-46AF-B3BC-B93B121C665D}"/>
    <dgm:cxn modelId="{246B9E11-F684-41B5-867F-2E3933E43CA5}" type="presOf" srcId="{558F1DE7-459D-4BA8-8F50-401F413435DE}" destId="{5EFFDEF9-5361-4B33-B5A6-3C49DDE62043}" srcOrd="1" destOrd="0" presId="urn:microsoft.com/office/officeart/2005/8/layout/hList7"/>
    <dgm:cxn modelId="{20A28E50-F418-4CFB-8B21-8242A23716CD}" type="presParOf" srcId="{56D903B5-D226-4C59-8A3C-7002CE7993E9}" destId="{C1C0A7D3-FBE1-4502-B308-71F15C23CB57}" srcOrd="0" destOrd="0" presId="urn:microsoft.com/office/officeart/2005/8/layout/hList7"/>
    <dgm:cxn modelId="{51714F0F-1160-4176-9782-F4C58A4FAA24}" type="presParOf" srcId="{56D903B5-D226-4C59-8A3C-7002CE7993E9}" destId="{012426AD-9E8C-463C-B8EC-9AD014919E2F}" srcOrd="1" destOrd="0" presId="urn:microsoft.com/office/officeart/2005/8/layout/hList7"/>
    <dgm:cxn modelId="{0990AE59-7460-4955-AE4B-F337556D9E1F}" type="presParOf" srcId="{012426AD-9E8C-463C-B8EC-9AD014919E2F}" destId="{B22E0764-BFBC-4CCC-919A-B92E2A5F4AE5}" srcOrd="0" destOrd="0" presId="urn:microsoft.com/office/officeart/2005/8/layout/hList7"/>
    <dgm:cxn modelId="{EBC0011A-B11E-4A68-9BA6-7CE93BA52E73}" type="presParOf" srcId="{B22E0764-BFBC-4CCC-919A-B92E2A5F4AE5}" destId="{A284EE8F-3B2B-4E6A-B437-BBD45DF608B6}" srcOrd="0" destOrd="0" presId="urn:microsoft.com/office/officeart/2005/8/layout/hList7"/>
    <dgm:cxn modelId="{E02CCE4E-D599-4F04-8937-B00571467066}" type="presParOf" srcId="{B22E0764-BFBC-4CCC-919A-B92E2A5F4AE5}" destId="{5EFFDEF9-5361-4B33-B5A6-3C49DDE62043}" srcOrd="1" destOrd="0" presId="urn:microsoft.com/office/officeart/2005/8/layout/hList7"/>
    <dgm:cxn modelId="{F53AA31D-1E81-4E8C-A2C6-73277B33DEE5}" type="presParOf" srcId="{B22E0764-BFBC-4CCC-919A-B92E2A5F4AE5}" destId="{7DC810CD-5CB8-42D7-80E7-907CCAF58D26}" srcOrd="2" destOrd="0" presId="urn:microsoft.com/office/officeart/2005/8/layout/hList7"/>
    <dgm:cxn modelId="{BE831AAE-103A-41DF-BBA4-FFD174DFB89E}" type="presParOf" srcId="{B22E0764-BFBC-4CCC-919A-B92E2A5F4AE5}" destId="{1F0C8C71-43F8-4FA7-A4F0-76056F7AF71F}" srcOrd="3" destOrd="0" presId="urn:microsoft.com/office/officeart/2005/8/layout/hList7"/>
    <dgm:cxn modelId="{23FD9634-2BA9-496B-8856-72F8BC347642}" type="presParOf" srcId="{012426AD-9E8C-463C-B8EC-9AD014919E2F}" destId="{50B3BEF6-4E83-4930-A60A-318E230F8DE2}" srcOrd="1" destOrd="0" presId="urn:microsoft.com/office/officeart/2005/8/layout/hList7"/>
    <dgm:cxn modelId="{562C20EE-FB10-40CE-B5A6-2F14B8EA0464}" type="presParOf" srcId="{012426AD-9E8C-463C-B8EC-9AD014919E2F}" destId="{5C3C94CC-6D25-4A37-AC6F-B2620552E7F9}" srcOrd="2" destOrd="0" presId="urn:microsoft.com/office/officeart/2005/8/layout/hList7"/>
    <dgm:cxn modelId="{EA96AE9B-86DD-4B67-8E40-524047E90A4A}" type="presParOf" srcId="{5C3C94CC-6D25-4A37-AC6F-B2620552E7F9}" destId="{7F7C0128-BBA5-4396-90B1-FBF389A8826E}" srcOrd="0" destOrd="0" presId="urn:microsoft.com/office/officeart/2005/8/layout/hList7"/>
    <dgm:cxn modelId="{F14787F6-94A9-4340-B3D4-D208524B4CD6}" type="presParOf" srcId="{5C3C94CC-6D25-4A37-AC6F-B2620552E7F9}" destId="{FB5BDBCD-9214-4E81-A95D-C9412799CA30}" srcOrd="1" destOrd="0" presId="urn:microsoft.com/office/officeart/2005/8/layout/hList7"/>
    <dgm:cxn modelId="{2F905C2C-1967-474B-8412-0FF7329B9EA7}" type="presParOf" srcId="{5C3C94CC-6D25-4A37-AC6F-B2620552E7F9}" destId="{5545829D-328C-499B-82D6-EFEBC4971D75}" srcOrd="2" destOrd="0" presId="urn:microsoft.com/office/officeart/2005/8/layout/hList7"/>
    <dgm:cxn modelId="{1FD90DCF-78A3-4FC0-83D0-8ABB923470C6}" type="presParOf" srcId="{5C3C94CC-6D25-4A37-AC6F-B2620552E7F9}" destId="{D116E63F-C6E6-403F-AB24-DF9C21D2BAC2}" srcOrd="3" destOrd="0" presId="urn:microsoft.com/office/officeart/2005/8/layout/hList7"/>
    <dgm:cxn modelId="{4B78DCB3-D2A0-42E5-8E02-E5F74FD8AB73}" type="presParOf" srcId="{012426AD-9E8C-463C-B8EC-9AD014919E2F}" destId="{E06D1B3D-4658-4A90-A6E6-EB21CD4D5A7D}" srcOrd="3" destOrd="0" presId="urn:microsoft.com/office/officeart/2005/8/layout/hList7"/>
    <dgm:cxn modelId="{EAF6A62B-206B-47EC-9BFB-B0D307C2F7B8}" type="presParOf" srcId="{012426AD-9E8C-463C-B8EC-9AD014919E2F}" destId="{6DE470A9-E7EB-403A-A3D5-04FD15BAF425}" srcOrd="4" destOrd="0" presId="urn:microsoft.com/office/officeart/2005/8/layout/hList7"/>
    <dgm:cxn modelId="{51104503-E4B1-4853-B31C-DBF1840E3A36}" type="presParOf" srcId="{6DE470A9-E7EB-403A-A3D5-04FD15BAF425}" destId="{1850AF12-6B19-42ED-9CAC-EB406864E202}" srcOrd="0" destOrd="0" presId="urn:microsoft.com/office/officeart/2005/8/layout/hList7"/>
    <dgm:cxn modelId="{A6D540E7-87BD-4DDA-B5F9-280CA5F42F19}" type="presParOf" srcId="{6DE470A9-E7EB-403A-A3D5-04FD15BAF425}" destId="{B7FA982D-935F-4607-A581-4DB99FA96AF6}" srcOrd="1" destOrd="0" presId="urn:microsoft.com/office/officeart/2005/8/layout/hList7"/>
    <dgm:cxn modelId="{38BC1A5D-8F0A-4B80-B275-169DCD98FC2D}" type="presParOf" srcId="{6DE470A9-E7EB-403A-A3D5-04FD15BAF425}" destId="{6D5F823D-0AE2-433E-B09E-4017B0DE882C}" srcOrd="2" destOrd="0" presId="urn:microsoft.com/office/officeart/2005/8/layout/hList7"/>
    <dgm:cxn modelId="{59980705-67DC-4297-824E-646BB12A3CED}" type="presParOf" srcId="{6DE470A9-E7EB-403A-A3D5-04FD15BAF425}" destId="{490E7197-C4CD-4069-91D0-CE72A01483A8}" srcOrd="3" destOrd="0" presId="urn:microsoft.com/office/officeart/2005/8/layout/hList7"/>
    <dgm:cxn modelId="{D5D949D1-5A9F-45F5-B56E-051DBF095461}" type="presParOf" srcId="{012426AD-9E8C-463C-B8EC-9AD014919E2F}" destId="{F95F00EC-E8C3-4395-B94B-0FCEE3EA2A1B}" srcOrd="5" destOrd="0" presId="urn:microsoft.com/office/officeart/2005/8/layout/hList7"/>
    <dgm:cxn modelId="{433B4093-9367-4F2F-8118-9486EB19B471}" type="presParOf" srcId="{012426AD-9E8C-463C-B8EC-9AD014919E2F}" destId="{911613E6-4634-4579-994A-7A4107A3C55C}" srcOrd="6" destOrd="0" presId="urn:microsoft.com/office/officeart/2005/8/layout/hList7"/>
    <dgm:cxn modelId="{CB453F64-12D2-4C98-BD60-FDE79E1D127C}" type="presParOf" srcId="{911613E6-4634-4579-994A-7A4107A3C55C}" destId="{098EF338-1C14-4CDA-A6FF-90143D9A7B78}" srcOrd="0" destOrd="0" presId="urn:microsoft.com/office/officeart/2005/8/layout/hList7"/>
    <dgm:cxn modelId="{24DDFAA4-EE7D-4499-9A52-C03C1233AF6C}" type="presParOf" srcId="{911613E6-4634-4579-994A-7A4107A3C55C}" destId="{47F37EDB-17B0-41F8-995A-94DD0D607850}" srcOrd="1" destOrd="0" presId="urn:microsoft.com/office/officeart/2005/8/layout/hList7"/>
    <dgm:cxn modelId="{0AF897F9-4042-49DD-954C-5775B3418E8D}" type="presParOf" srcId="{911613E6-4634-4579-994A-7A4107A3C55C}" destId="{55B39590-0BC9-4CEB-8B66-7A4F07BA930B}" srcOrd="2" destOrd="0" presId="urn:microsoft.com/office/officeart/2005/8/layout/hList7"/>
    <dgm:cxn modelId="{63BDF7C5-FC54-4130-A7B7-E684E8EFE6B4}" type="presParOf" srcId="{911613E6-4634-4579-994A-7A4107A3C55C}" destId="{8651D1AA-7561-4667-A188-4BFD2528B62D}" srcOrd="3" destOrd="0" presId="urn:microsoft.com/office/officeart/2005/8/layout/hList7"/>
    <dgm:cxn modelId="{E1826AD0-4E36-48A1-A89B-2357E3880473}" type="presParOf" srcId="{012426AD-9E8C-463C-B8EC-9AD014919E2F}" destId="{EFFE0F38-78E8-4F49-A8DC-2807F9225947}" srcOrd="7" destOrd="0" presId="urn:microsoft.com/office/officeart/2005/8/layout/hList7"/>
    <dgm:cxn modelId="{5AC65E7F-87E9-4C82-8D83-DB898E9FA7A1}" type="presParOf" srcId="{012426AD-9E8C-463C-B8EC-9AD014919E2F}" destId="{71298752-0CA5-4B9A-90EF-EAFED1F8BC4E}" srcOrd="8" destOrd="0" presId="urn:microsoft.com/office/officeart/2005/8/layout/hList7"/>
    <dgm:cxn modelId="{763E30DC-4437-4AF1-AB52-3DBEBBA5AB61}" type="presParOf" srcId="{71298752-0CA5-4B9A-90EF-EAFED1F8BC4E}" destId="{06876549-6CC3-4DEC-B945-88614714D0E9}" srcOrd="0" destOrd="0" presId="urn:microsoft.com/office/officeart/2005/8/layout/hList7"/>
    <dgm:cxn modelId="{DB490B81-29A2-4C95-BD77-33D2BBCAFBCF}" type="presParOf" srcId="{71298752-0CA5-4B9A-90EF-EAFED1F8BC4E}" destId="{2C2A5DED-893C-4B13-8315-F35832FCFDD7}" srcOrd="1" destOrd="0" presId="urn:microsoft.com/office/officeart/2005/8/layout/hList7"/>
    <dgm:cxn modelId="{EA142EB0-DDE7-4E1D-85E5-8EC3E8546D52}" type="presParOf" srcId="{71298752-0CA5-4B9A-90EF-EAFED1F8BC4E}" destId="{4055C4C7-681E-4E0D-ADF5-2FA1935CB063}" srcOrd="2" destOrd="0" presId="urn:microsoft.com/office/officeart/2005/8/layout/hList7"/>
    <dgm:cxn modelId="{E1C0C2FA-5F0A-4184-8363-5D196E8B1456}" type="presParOf" srcId="{71298752-0CA5-4B9A-90EF-EAFED1F8BC4E}" destId="{F1D49E85-BC2D-4048-9D03-AF351EE15DAB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4EE8F-3B2B-4E6A-B437-BBD45DF608B6}">
      <dsp:nvSpPr>
        <dsp:cNvPr id="0" name=""/>
        <dsp:cNvSpPr/>
      </dsp:nvSpPr>
      <dsp:spPr>
        <a:xfrm>
          <a:off x="97839" y="0"/>
          <a:ext cx="898189" cy="3184524"/>
        </a:xfrm>
        <a:prstGeom prst="roundRect">
          <a:avLst>
            <a:gd name="adj" fmla="val 10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Блок 1.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Көмүртек</a:t>
          </a: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жана</a:t>
          </a: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энергиялык</a:t>
          </a: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натыйжалуулуктугу</a:t>
          </a:r>
          <a:r>
            <a:rPr lang="en-US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(17 индикаторов</a:t>
          </a:r>
          <a:r>
            <a:rPr lang="ru-RU" sz="7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)</a:t>
          </a:r>
        </a:p>
      </dsp:txBody>
      <dsp:txXfrm>
        <a:off x="97839" y="1273810"/>
        <a:ext cx="898189" cy="1273810"/>
      </dsp:txXfrm>
    </dsp:sp>
    <dsp:sp modelId="{1F0C8C71-43F8-4FA7-A4F0-76056F7AF71F}">
      <dsp:nvSpPr>
        <dsp:cNvPr id="0" name=""/>
        <dsp:cNvSpPr/>
      </dsp:nvSpPr>
      <dsp:spPr>
        <a:xfrm>
          <a:off x="33210" y="198043"/>
          <a:ext cx="959161" cy="1046501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7C0128-BBA5-4396-90B1-FBF389A8826E}">
      <dsp:nvSpPr>
        <dsp:cNvPr id="0" name=""/>
        <dsp:cNvSpPr/>
      </dsp:nvSpPr>
      <dsp:spPr>
        <a:xfrm>
          <a:off x="1021338" y="0"/>
          <a:ext cx="965587" cy="3184524"/>
        </a:xfrm>
        <a:prstGeom prst="roundRect">
          <a:avLst>
            <a:gd name="adj" fmla="val 1000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ts val="42"/>
            </a:spcAft>
          </a:pP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Блок 2.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ts val="42"/>
            </a:spcAft>
          </a:pP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Табигый</a:t>
          </a: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каражаттар</a:t>
          </a:r>
          <a:endParaRPr lang="ru-RU" sz="800" b="1" kern="1200" dirty="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ts val="42"/>
            </a:spcAft>
          </a:pP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(15 индикаторов)</a:t>
          </a:r>
        </a:p>
      </dsp:txBody>
      <dsp:txXfrm>
        <a:off x="1021338" y="1273810"/>
        <a:ext cx="965587" cy="1273810"/>
      </dsp:txXfrm>
    </dsp:sp>
    <dsp:sp modelId="{D116E63F-C6E6-403F-AB24-DF9C21D2BAC2}">
      <dsp:nvSpPr>
        <dsp:cNvPr id="0" name=""/>
        <dsp:cNvSpPr/>
      </dsp:nvSpPr>
      <dsp:spPr>
        <a:xfrm>
          <a:off x="1097040" y="191071"/>
          <a:ext cx="814183" cy="1060446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50AF12-6B19-42ED-9CAC-EB406864E202}">
      <dsp:nvSpPr>
        <dsp:cNvPr id="0" name=""/>
        <dsp:cNvSpPr/>
      </dsp:nvSpPr>
      <dsp:spPr>
        <a:xfrm>
          <a:off x="2015893" y="0"/>
          <a:ext cx="965587" cy="3184524"/>
        </a:xfrm>
        <a:prstGeom prst="roundRect">
          <a:avLst>
            <a:gd name="adj" fmla="val 1000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Блок 3.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Жашоо-чөйрөнүн</a:t>
          </a: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сапаты</a:t>
          </a:r>
          <a:endParaRPr lang="ru-RU" sz="800" b="1" kern="1200" dirty="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(12 индикаторов)</a:t>
          </a:r>
        </a:p>
      </dsp:txBody>
      <dsp:txXfrm>
        <a:off x="2015893" y="1273810"/>
        <a:ext cx="965587" cy="1273810"/>
      </dsp:txXfrm>
    </dsp:sp>
    <dsp:sp modelId="{490E7197-C4CD-4069-91D0-CE72A01483A8}">
      <dsp:nvSpPr>
        <dsp:cNvPr id="0" name=""/>
        <dsp:cNvSpPr/>
      </dsp:nvSpPr>
      <dsp:spPr>
        <a:xfrm>
          <a:off x="2084423" y="191071"/>
          <a:ext cx="828527" cy="1060446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8EF338-1C14-4CDA-A6FF-90143D9A7B78}">
      <dsp:nvSpPr>
        <dsp:cNvPr id="0" name=""/>
        <dsp:cNvSpPr/>
      </dsp:nvSpPr>
      <dsp:spPr>
        <a:xfrm>
          <a:off x="3010448" y="0"/>
          <a:ext cx="965587" cy="3184524"/>
        </a:xfrm>
        <a:prstGeom prst="roundRect">
          <a:avLst>
            <a:gd name="adj" fmla="val 10000"/>
          </a:avLst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Блок 4. </a:t>
          </a:r>
          <a:r>
            <a:rPr lang="ru-RU" sz="8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Экономикалык</a:t>
          </a: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мүмкүнчүлүктөр</a:t>
          </a: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жана</a:t>
          </a: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саясат</a:t>
          </a: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жооптору</a:t>
          </a:r>
          <a:endParaRPr lang="ru-RU" sz="800" b="1" kern="1200" dirty="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(12 индикаторов)</a:t>
          </a:r>
          <a:endParaRPr lang="ru-RU" sz="8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10448" y="1273810"/>
        <a:ext cx="965587" cy="1273810"/>
      </dsp:txXfrm>
    </dsp:sp>
    <dsp:sp modelId="{8651D1AA-7561-4667-A188-4BFD2528B62D}">
      <dsp:nvSpPr>
        <dsp:cNvPr id="0" name=""/>
        <dsp:cNvSpPr/>
      </dsp:nvSpPr>
      <dsp:spPr>
        <a:xfrm>
          <a:off x="3039415" y="191071"/>
          <a:ext cx="907651" cy="1060446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876549-6CC3-4DEC-B945-88614714D0E9}">
      <dsp:nvSpPr>
        <dsp:cNvPr id="0" name=""/>
        <dsp:cNvSpPr/>
      </dsp:nvSpPr>
      <dsp:spPr>
        <a:xfrm>
          <a:off x="4005002" y="0"/>
          <a:ext cx="965587" cy="3184524"/>
        </a:xfrm>
        <a:prstGeom prst="roundRect">
          <a:avLst>
            <a:gd name="adj" fmla="val 10000"/>
          </a:avLst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Блок 5.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Коомдук-экономикалык</a:t>
          </a: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контекст </a:t>
          </a:r>
          <a:r>
            <a:rPr lang="ru-RU" sz="8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өсүү</a:t>
          </a: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жана</a:t>
          </a: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ru-RU" sz="8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өзгөчөлүктөр</a:t>
          </a:r>
          <a:r>
            <a:rPr lang="ru-RU" sz="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(9 индикаторов)</a:t>
          </a:r>
        </a:p>
      </dsp:txBody>
      <dsp:txXfrm>
        <a:off x="4005002" y="1273810"/>
        <a:ext cx="965587" cy="1273810"/>
      </dsp:txXfrm>
    </dsp:sp>
    <dsp:sp modelId="{F1D49E85-BC2D-4048-9D03-AF351EE15DAB}">
      <dsp:nvSpPr>
        <dsp:cNvPr id="0" name=""/>
        <dsp:cNvSpPr/>
      </dsp:nvSpPr>
      <dsp:spPr>
        <a:xfrm>
          <a:off x="4033970" y="191071"/>
          <a:ext cx="907651" cy="1060446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C0A7D3-FBE1-4502-B308-71F15C23CB57}">
      <dsp:nvSpPr>
        <dsp:cNvPr id="0" name=""/>
        <dsp:cNvSpPr/>
      </dsp:nvSpPr>
      <dsp:spPr>
        <a:xfrm>
          <a:off x="500899" y="2625335"/>
          <a:ext cx="4002000" cy="322246"/>
        </a:xfrm>
        <a:prstGeom prst="leftRightArrow">
          <a:avLst/>
        </a:prstGeom>
        <a:solidFill>
          <a:srgbClr val="C0504D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EE143D-B083-4555-96DE-EFFFE8A354E5}" type="datetimeFigureOut">
              <a:rPr lang="ru-RU" smtClean="0"/>
              <a:t>10.11.2016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A74CD-5205-4494-AF59-ED20ABCA9B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878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AD16D-AA98-43B1-8118-6543177A9BBC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83382-02DC-4F1B-8E02-9FE2AEC32A7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1069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baseline="0" dirty="0" smtClean="0"/>
              <a:t>Общее выбросы за</a:t>
            </a:r>
            <a:r>
              <a:rPr lang="x-none" sz="1200" b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рязняющих атмосферу веществ, отходящих</a:t>
            </a:r>
            <a:r>
              <a:rPr lang="ru-RU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 стационарных источников</a:t>
            </a:r>
          </a:p>
          <a:p>
            <a:r>
              <a:rPr lang="ru-RU" baseline="0" dirty="0" smtClean="0"/>
              <a:t> </a:t>
            </a:r>
          </a:p>
          <a:p>
            <a:r>
              <a:rPr lang="ru-RU" baseline="0" dirty="0" smtClean="0"/>
              <a:t>      т    в 2014 = 60,5 тыс. тонн            в 2015г= 61,0</a:t>
            </a:r>
          </a:p>
          <a:p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твердых</a:t>
            </a:r>
            <a:r>
              <a:rPr lang="ru-RU" dirty="0" smtClean="0"/>
              <a:t> </a:t>
            </a:r>
            <a:r>
              <a:rPr lang="ru-RU" baseline="0" dirty="0" smtClean="0"/>
              <a:t>                            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22,5</a:t>
            </a:r>
            <a:r>
              <a:rPr lang="ru-RU" dirty="0" smtClean="0"/>
              <a:t>               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22,4</a:t>
            </a:r>
          </a:p>
          <a:p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газообразных и жидких</a:t>
            </a:r>
            <a:r>
              <a:rPr lang="ru-RU" dirty="0" smtClean="0"/>
              <a:t>      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38</a:t>
            </a:r>
            <a:r>
              <a:rPr lang="ru-RU" dirty="0" smtClean="0"/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36,6</a:t>
            </a:r>
          </a:p>
          <a:p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сернистого ангидрида</a:t>
            </a:r>
            <a:r>
              <a:rPr lang="ru-RU" dirty="0" smtClean="0"/>
              <a:t>        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18,4</a:t>
            </a:r>
            <a:r>
              <a:rPr lang="ru-RU" dirty="0" smtClean="0"/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19,1</a:t>
            </a:r>
            <a:r>
              <a:rPr lang="ru-RU" dirty="0" smtClean="0"/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окиси углерода</a:t>
            </a:r>
            <a:r>
              <a:rPr lang="ru-RU" dirty="0" smtClean="0"/>
              <a:t>                  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12,3</a:t>
            </a:r>
            <a:r>
              <a:rPr lang="ru-RU" dirty="0" smtClean="0"/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4,0</a:t>
            </a:r>
          </a:p>
          <a:p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окислов азота</a:t>
            </a:r>
            <a:r>
              <a:rPr lang="ru-RU" dirty="0" smtClean="0"/>
              <a:t> </a:t>
            </a:r>
            <a:r>
              <a:rPr lang="ru-RU" baseline="0" dirty="0" smtClean="0"/>
              <a:t>                    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4,2</a:t>
            </a:r>
            <a:r>
              <a:rPr lang="ru-RU" dirty="0" smtClean="0"/>
              <a:t>                  10,0</a:t>
            </a:r>
          </a:p>
          <a:p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прочие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газообраз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жидкие</a:t>
            </a:r>
            <a:r>
              <a:rPr lang="ru-RU" dirty="0" smtClean="0"/>
              <a:t> 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0,5</a:t>
            </a:r>
            <a:r>
              <a:rPr lang="ru-RU" dirty="0" smtClean="0"/>
              <a:t>                 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0,5</a:t>
            </a:r>
            <a:r>
              <a:rPr lang="ru-RU" dirty="0" smtClean="0"/>
              <a:t> </a:t>
            </a: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83382-02DC-4F1B-8E02-9FE2AEC32A75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437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83382-02DC-4F1B-8E02-9FE2AEC32A75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7883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83382-02DC-4F1B-8E02-9FE2AEC32A75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4342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2014</a:t>
            </a:r>
            <a:r>
              <a:rPr lang="ru-RU" baseline="0" dirty="0" smtClean="0"/>
              <a:t> году 1004,5 </a:t>
            </a:r>
            <a:r>
              <a:rPr lang="ru-RU" baseline="0" dirty="0" err="1" smtClean="0"/>
              <a:t>тыс</a:t>
            </a:r>
            <a:r>
              <a:rPr lang="ru-RU" baseline="0" dirty="0" smtClean="0"/>
              <a:t> тонн  всего ТБО из них в г Бишкек 547,7 </a:t>
            </a:r>
            <a:r>
              <a:rPr lang="ru-RU" baseline="0" dirty="0" err="1" smtClean="0"/>
              <a:t>тыс</a:t>
            </a:r>
            <a:r>
              <a:rPr lang="ru-RU" baseline="0" dirty="0" smtClean="0"/>
              <a:t> тонн по данным </a:t>
            </a:r>
            <a:r>
              <a:rPr lang="ru-RU" baseline="0" dirty="0" err="1" smtClean="0"/>
              <a:t>Тазалык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83382-02DC-4F1B-8E02-9FE2AEC32A75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5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Кыргызской</a:t>
            </a:r>
            <a:r>
              <a:rPr lang="ru-RU" baseline="0" dirty="0" smtClean="0"/>
              <a:t> Республике по форме 4 ОС отчитались </a:t>
            </a:r>
          </a:p>
          <a:p>
            <a:r>
              <a:rPr lang="ru-RU" dirty="0" smtClean="0"/>
              <a:t>2015г</a:t>
            </a:r>
            <a:r>
              <a:rPr lang="ru-RU" baseline="0" dirty="0" smtClean="0"/>
              <a:t>– 349 </a:t>
            </a:r>
          </a:p>
          <a:p>
            <a:r>
              <a:rPr lang="ru-RU" dirty="0" smtClean="0"/>
              <a:t>2014г-</a:t>
            </a:r>
            <a:r>
              <a:rPr lang="ru-RU" baseline="0" dirty="0" smtClean="0"/>
              <a:t> 271</a:t>
            </a:r>
          </a:p>
          <a:p>
            <a:r>
              <a:rPr lang="ru-RU" baseline="0" dirty="0" smtClean="0"/>
              <a:t>2013-331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83382-02DC-4F1B-8E02-9FE2AEC32A75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5530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29DC5C1-03CB-49B7-B276-55C77DB26AD2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8F30778-094B-4DF8-BABB-2F9B6C5476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9DC5C1-03CB-49B7-B276-55C77DB26AD2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30778-094B-4DF8-BABB-2F9B6C5476D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9DC5C1-03CB-49B7-B276-55C77DB26AD2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30778-094B-4DF8-BABB-2F9B6C5476D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9DC5C1-03CB-49B7-B276-55C77DB26AD2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30778-094B-4DF8-BABB-2F9B6C5476D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9DC5C1-03CB-49B7-B276-55C77DB26AD2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30778-094B-4DF8-BABB-2F9B6C5476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9DC5C1-03CB-49B7-B276-55C77DB26AD2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30778-094B-4DF8-BABB-2F9B6C5476D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9DC5C1-03CB-49B7-B276-55C77DB26AD2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30778-094B-4DF8-BABB-2F9B6C5476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29DC5C1-03CB-49B7-B276-55C77DB26AD2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30778-094B-4DF8-BABB-2F9B6C5476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29DC5C1-03CB-49B7-B276-55C77DB26AD2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8F30778-094B-4DF8-BABB-2F9B6C5476D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9DC5C1-03CB-49B7-B276-55C77DB26AD2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30778-094B-4DF8-BABB-2F9B6C5476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9DC5C1-03CB-49B7-B276-55C77DB26AD2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F30778-094B-4DF8-BABB-2F9B6C5476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29DC5C1-03CB-49B7-B276-55C77DB26AD2}" type="datetimeFigureOut">
              <a:rPr lang="ru-RU" smtClean="0"/>
              <a:pPr/>
              <a:t>10.11.2016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8F30778-094B-4DF8-BABB-2F9B6C5476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korozbaeva@stat.kg" TargetMode="External"/><Relationship Id="rId2" Type="http://schemas.openxmlformats.org/officeDocument/2006/relationships/hyperlink" Target="http://www.stat.k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410" y="2060848"/>
            <a:ext cx="8712969" cy="864095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</a:rPr>
              <a:t>   </a:t>
            </a:r>
            <a:r>
              <a:rPr lang="ru-RU" sz="4000" dirty="0" err="1" smtClean="0">
                <a:solidFill>
                  <a:srgbClr val="002060"/>
                </a:solidFill>
              </a:rPr>
              <a:t>Кыргыз</a:t>
            </a:r>
            <a:r>
              <a:rPr lang="ru-RU" sz="4000" dirty="0" smtClean="0">
                <a:solidFill>
                  <a:srgbClr val="002060"/>
                </a:solidFill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</a:rPr>
              <a:t>Республикасынын</a:t>
            </a:r>
            <a:r>
              <a:rPr lang="ru-RU" sz="4000" dirty="0" smtClean="0">
                <a:solidFill>
                  <a:srgbClr val="002060"/>
                </a:solidFill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</a:rPr>
              <a:t>айлана</a:t>
            </a:r>
            <a:r>
              <a:rPr lang="ru-RU" sz="4000" dirty="0" smtClean="0">
                <a:solidFill>
                  <a:srgbClr val="002060"/>
                </a:solidFill>
              </a:rPr>
              <a:t>-ч</a:t>
            </a:r>
            <a:r>
              <a:rPr lang="ky-KG" sz="4000" dirty="0" err="1" smtClean="0">
                <a:solidFill>
                  <a:srgbClr val="002060"/>
                </a:solidFill>
              </a:rPr>
              <a:t>өйрөсүнүн</a:t>
            </a:r>
            <a:r>
              <a:rPr lang="ky-KG" sz="4000" dirty="0" smtClean="0">
                <a:solidFill>
                  <a:srgbClr val="002060"/>
                </a:solidFill>
              </a:rPr>
              <a:t> абалы жөнүндө</a:t>
            </a:r>
            <a:endParaRPr lang="ru-RU" sz="28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1040"/>
          <p:cNvSpPr>
            <a:spLocks noChangeArrowheads="1"/>
          </p:cNvSpPr>
          <p:nvPr/>
        </p:nvSpPr>
        <p:spPr bwMode="auto">
          <a:xfrm>
            <a:off x="1835696" y="222250"/>
            <a:ext cx="6696744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5C6D90"/>
              </a:buClr>
              <a:buFont typeface="Wingdings" pitchFamily="2" charset="2"/>
              <a:buNone/>
              <a:defRPr/>
            </a:pPr>
            <a:r>
              <a:rPr lang="ru-RU" altLang="ja-JP" sz="1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Кыргыз</a:t>
            </a:r>
            <a:r>
              <a:rPr lang="ru-RU" altLang="ja-JP" sz="1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r>
              <a:rPr lang="ru-RU" altLang="ja-JP" sz="1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Республикасынын</a:t>
            </a:r>
            <a:r>
              <a:rPr lang="ru-RU" altLang="ja-JP" sz="1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r>
              <a:rPr lang="ru-RU" altLang="ja-JP" sz="1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Улуттук</a:t>
            </a:r>
            <a:r>
              <a:rPr lang="ru-RU" altLang="ja-JP" sz="1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статистика </a:t>
            </a:r>
            <a:r>
              <a:rPr lang="ru-RU" altLang="ja-JP" sz="1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комитети</a:t>
            </a:r>
            <a:endParaRPr lang="en-US" altLang="ja-JP" sz="150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ＭＳ Ｐゴシック" pitchFamily="50" charset="-128"/>
            </a:endParaRPr>
          </a:p>
        </p:txBody>
      </p:sp>
      <p:pic>
        <p:nvPicPr>
          <p:cNvPr id="1026" name="Picture 2" descr="whitesqua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1512169" cy="145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BYsabekova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251" y="3695632"/>
            <a:ext cx="2592288" cy="2250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BYsabekova\Desktop\загруженное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814" y="3656534"/>
            <a:ext cx="2376264" cy="1142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BYsabekova\Desktop\67703f49b4b4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3656534"/>
            <a:ext cx="3168352" cy="20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BYsabekova\Desktop\2909574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895877"/>
            <a:ext cx="2088232" cy="195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6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896544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900" b="1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төмөнкү</a:t>
            </a: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b="1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жааттарды</a:t>
            </a: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b="1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камтыйт</a:t>
            </a: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:</a:t>
            </a:r>
            <a:endParaRPr lang="ru-RU" sz="2900" b="1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buFont typeface="Arial"/>
              <a:buChar char="•"/>
              <a:tabLst>
                <a:tab pos="457200" algn="l"/>
              </a:tabLst>
            </a:pP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атмосфера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абасынын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абалы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;</a:t>
            </a:r>
            <a:endParaRPr lang="ru-RU" sz="2900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buFont typeface="Arial"/>
              <a:buChar char="•"/>
              <a:tabLst>
                <a:tab pos="457200" algn="l"/>
              </a:tabLst>
            </a:pP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суу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ресурстарынын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абалы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жана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аларды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пайдалануу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;</a:t>
            </a:r>
            <a:endParaRPr lang="ru-RU" sz="2900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buFont typeface="Arial"/>
              <a:buChar char="•"/>
              <a:tabLst>
                <a:tab pos="457200" algn="l"/>
              </a:tabLst>
            </a:pP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жер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ресурстарынын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абалы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жана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аларды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пайдалануу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;</a:t>
            </a:r>
            <a:endParaRPr lang="ru-RU" sz="2900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buFont typeface="Arial"/>
              <a:buChar char="•"/>
              <a:tabLst>
                <a:tab pos="457200" algn="l"/>
              </a:tabLst>
            </a:pP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токойлорду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жаныбарлар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жана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өсүмдүктөр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дүйнөсүн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коргоо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;</a:t>
            </a:r>
            <a:endParaRPr lang="ru-RU" sz="2900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buFont typeface="Arial"/>
              <a:buChar char="•"/>
              <a:tabLst>
                <a:tab pos="457200" algn="l"/>
              </a:tabLst>
            </a:pP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уулуу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заттарды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кошкондо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өндүрүштүн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жана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керектөөнүн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калдыктары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;</a:t>
            </a:r>
            <a:endParaRPr lang="ru-RU" sz="2900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buFont typeface="Arial"/>
              <a:buChar char="•"/>
              <a:tabLst>
                <a:tab pos="457200" algn="l"/>
              </a:tabLst>
            </a:pP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жаратылышты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коргоо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контролу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жана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чыгымдар</a:t>
            </a:r>
            <a:r>
              <a:rPr lang="en-US" sz="29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;</a:t>
            </a:r>
            <a:endParaRPr lang="ru-RU" sz="2900" dirty="0" smtClean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buFont typeface="Arial"/>
              <a:buChar char="•"/>
              <a:tabLst>
                <a:tab pos="457200" algn="l"/>
              </a:tabLst>
            </a:pP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Жашыл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өсүүнүн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900" dirty="0" err="1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индикаторлору</a:t>
            </a:r>
            <a:r>
              <a:rPr lang="ru-RU" sz="29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ru-RU" sz="2900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002060"/>
                </a:solidFill>
                <a:ea typeface="Calibri"/>
                <a:cs typeface="Times New Roman"/>
              </a:rPr>
              <a:t>Айлана-чөйрөнүн</a:t>
            </a:r>
            <a:r>
              <a:rPr lang="ru-RU" b="1" dirty="0" smtClean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a typeface="Calibri"/>
                <a:cs typeface="Times New Roman"/>
              </a:rPr>
              <a:t>жана</a:t>
            </a:r>
            <a:r>
              <a:rPr lang="ru-RU" b="1" dirty="0" smtClean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a typeface="Calibri"/>
                <a:cs typeface="Times New Roman"/>
              </a:rPr>
              <a:t>жаратылыш</a:t>
            </a:r>
            <a:r>
              <a:rPr lang="ru-RU" b="1" dirty="0" smtClean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a typeface="Calibri"/>
                <a:cs typeface="Times New Roman"/>
              </a:rPr>
              <a:t>ресурстарынын</a:t>
            </a:r>
            <a:r>
              <a:rPr lang="ru-RU" b="1" dirty="0" smtClean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a typeface="Calibri"/>
                <a:cs typeface="Times New Roman"/>
              </a:rPr>
              <a:t>статистикасы</a:t>
            </a:r>
            <a:r>
              <a:rPr lang="ru-RU" dirty="0" smtClean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27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7161" y="282364"/>
            <a:ext cx="5850954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1. Атмосфера </a:t>
            </a:r>
            <a:r>
              <a:rPr lang="ru-RU" sz="3600" b="1" dirty="0" err="1" smtClean="0">
                <a:solidFill>
                  <a:srgbClr val="002060"/>
                </a:solidFill>
              </a:rPr>
              <a:t>абасы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6362454" y="2531028"/>
            <a:ext cx="194421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1793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миң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тонна)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790771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err="1" smtClean="0">
                <a:solidFill>
                  <a:srgbClr val="002060"/>
                </a:solidFill>
                <a:ea typeface="+mj-ea"/>
                <a:cs typeface="+mj-cs"/>
              </a:rPr>
              <a:t>Стационардык</a:t>
            </a:r>
            <a:r>
              <a:rPr lang="ru-RU" sz="2400" b="1" dirty="0" smtClean="0">
                <a:solidFill>
                  <a:srgbClr val="002060"/>
                </a:solidFill>
                <a:ea typeface="+mj-ea"/>
                <a:cs typeface="+mj-cs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a typeface="+mj-ea"/>
                <a:cs typeface="+mj-cs"/>
              </a:rPr>
              <a:t>булактардан</a:t>
            </a:r>
            <a:r>
              <a:rPr lang="ru-RU" sz="2400" b="1" dirty="0" smtClean="0">
                <a:solidFill>
                  <a:srgbClr val="002060"/>
                </a:solidFill>
                <a:ea typeface="+mj-ea"/>
                <a:cs typeface="+mj-cs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a typeface="+mj-ea"/>
                <a:cs typeface="+mj-cs"/>
              </a:rPr>
              <a:t>булгоочу</a:t>
            </a:r>
            <a:r>
              <a:rPr lang="ru-RU" sz="2400" b="1" dirty="0" smtClean="0">
                <a:solidFill>
                  <a:srgbClr val="002060"/>
                </a:solidFill>
                <a:ea typeface="+mj-ea"/>
                <a:cs typeface="+mj-cs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a typeface="+mj-ea"/>
                <a:cs typeface="+mj-cs"/>
              </a:rPr>
              <a:t>заттардын</a:t>
            </a:r>
            <a:r>
              <a:rPr lang="ru-RU" sz="2400" b="1" dirty="0" smtClean="0">
                <a:solidFill>
                  <a:srgbClr val="002060"/>
                </a:solidFill>
                <a:ea typeface="+mj-ea"/>
                <a:cs typeface="+mj-cs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a typeface="+mj-ea"/>
                <a:cs typeface="+mj-cs"/>
              </a:rPr>
              <a:t>аймактар</a:t>
            </a:r>
            <a:r>
              <a:rPr lang="ru-RU" sz="2400" b="1" dirty="0" smtClean="0">
                <a:solidFill>
                  <a:srgbClr val="002060"/>
                </a:solidFill>
                <a:ea typeface="+mj-ea"/>
                <a:cs typeface="+mj-cs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a typeface="+mj-ea"/>
                <a:cs typeface="+mj-cs"/>
              </a:rPr>
              <a:t>боюнча</a:t>
            </a:r>
            <a:r>
              <a:rPr lang="ru-RU" sz="2400" b="1" dirty="0" smtClean="0">
                <a:solidFill>
                  <a:srgbClr val="002060"/>
                </a:solidFill>
                <a:ea typeface="+mj-ea"/>
                <a:cs typeface="+mj-cs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a typeface="+mj-ea"/>
                <a:cs typeface="+mj-cs"/>
              </a:rPr>
              <a:t>чыгуусу</a:t>
            </a:r>
            <a:r>
              <a:rPr lang="ru-RU" sz="2400" b="1" dirty="0" smtClean="0">
                <a:solidFill>
                  <a:srgbClr val="002060"/>
                </a:solidFill>
                <a:ea typeface="+mj-ea"/>
                <a:cs typeface="+mj-cs"/>
              </a:rPr>
              <a:t> </a:t>
            </a:r>
            <a:endParaRPr lang="ru-RU" sz="2400" b="1" dirty="0">
              <a:solidFill>
                <a:srgbClr val="002060"/>
              </a:solidFill>
              <a:ea typeface="+mj-ea"/>
              <a:cs typeface="+mj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75" y="116632"/>
            <a:ext cx="2160240" cy="1474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2837187"/>
            <a:ext cx="7830717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05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err="1">
                <a:solidFill>
                  <a:srgbClr val="002060"/>
                </a:solidFill>
              </a:rPr>
              <a:t>Стационардык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dirty="0" err="1">
                <a:solidFill>
                  <a:srgbClr val="002060"/>
                </a:solidFill>
              </a:rPr>
              <a:t>булактардан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dirty="0" err="1">
                <a:solidFill>
                  <a:srgbClr val="002060"/>
                </a:solidFill>
              </a:rPr>
              <a:t>булгоочу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dirty="0" err="1">
                <a:solidFill>
                  <a:srgbClr val="002060"/>
                </a:solidFill>
              </a:rPr>
              <a:t>заттардын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</a:rPr>
              <a:t>чыгуусу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graphicFrame>
        <p:nvGraphicFramePr>
          <p:cNvPr id="4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826469"/>
              </p:ext>
            </p:extLst>
          </p:nvPr>
        </p:nvGraphicFramePr>
        <p:xfrm>
          <a:off x="395536" y="1556792"/>
          <a:ext cx="8579296" cy="5188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0602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131024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2.  </a:t>
            </a:r>
            <a:r>
              <a:rPr lang="ru-RU" b="1" dirty="0" err="1" smtClean="0">
                <a:solidFill>
                  <a:srgbClr val="002060"/>
                </a:solidFill>
              </a:rPr>
              <a:t>Суу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ресурстары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2088232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7184575"/>
              </p:ext>
            </p:extLst>
          </p:nvPr>
        </p:nvGraphicFramePr>
        <p:xfrm>
          <a:off x="251520" y="1844824"/>
          <a:ext cx="8136904" cy="4725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818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0539880"/>
              </p:ext>
            </p:extLst>
          </p:nvPr>
        </p:nvGraphicFramePr>
        <p:xfrm>
          <a:off x="107504" y="1988840"/>
          <a:ext cx="8640962" cy="4104454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4085318"/>
                <a:gridCol w="921908"/>
                <a:gridCol w="908434"/>
                <a:gridCol w="908434"/>
                <a:gridCol w="880762"/>
                <a:gridCol w="936106"/>
              </a:tblGrid>
              <a:tr h="428373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2011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2012</a:t>
                      </a:r>
                      <a:endParaRPr lang="ru-RU" sz="16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2013</a:t>
                      </a:r>
                      <a:endParaRPr lang="ru-RU" sz="16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2014</a:t>
                      </a:r>
                      <a:endParaRPr lang="ru-RU" sz="16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2015</a:t>
                      </a:r>
                      <a:endParaRPr lang="ru-RU" sz="16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54540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kern="1200" dirty="0" err="1" smtClean="0">
                          <a:effectLst/>
                        </a:rPr>
                        <a:t>Жаратылыш</a:t>
                      </a:r>
                      <a:r>
                        <a:rPr lang="ru-RU" sz="1600" u="none" strike="noStrike" kern="1200" baseline="0" dirty="0" smtClean="0">
                          <a:effectLst/>
                        </a:rPr>
                        <a:t> </a:t>
                      </a:r>
                      <a:r>
                        <a:rPr lang="ru-RU" sz="1600" u="none" strike="noStrike" kern="1200" baseline="0" dirty="0" err="1" smtClean="0">
                          <a:effectLst/>
                        </a:rPr>
                        <a:t>суу</a:t>
                      </a:r>
                      <a:r>
                        <a:rPr lang="ru-RU" sz="1600" u="none" strike="noStrike" kern="1200" baseline="0" dirty="0" smtClean="0">
                          <a:effectLst/>
                        </a:rPr>
                        <a:t> </a:t>
                      </a:r>
                      <a:r>
                        <a:rPr lang="ru-RU" sz="1600" u="none" strike="noStrike" kern="1200" baseline="0" dirty="0" err="1" smtClean="0">
                          <a:effectLst/>
                        </a:rPr>
                        <a:t>булактарынан</a:t>
                      </a:r>
                      <a:r>
                        <a:rPr lang="ru-RU" sz="1600" u="none" strike="noStrike" kern="1200" baseline="0" dirty="0" smtClean="0">
                          <a:effectLst/>
                        </a:rPr>
                        <a:t> </a:t>
                      </a:r>
                      <a:r>
                        <a:rPr lang="ru-RU" sz="1600" u="none" strike="noStrike" kern="1200" baseline="0" dirty="0" err="1" smtClean="0">
                          <a:effectLst/>
                        </a:rPr>
                        <a:t>сууну</a:t>
                      </a:r>
                      <a:r>
                        <a:rPr lang="ru-RU" sz="1600" u="none" strike="noStrike" kern="1200" baseline="0" dirty="0" smtClean="0">
                          <a:effectLst/>
                        </a:rPr>
                        <a:t> </a:t>
                      </a:r>
                      <a:r>
                        <a:rPr lang="ru-RU" sz="1600" u="none" strike="noStrike" kern="1200" baseline="0" dirty="0" err="1" smtClean="0">
                          <a:effectLst/>
                        </a:rPr>
                        <a:t>алуу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8634,3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9544,2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8326,8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 smtClean="0">
                          <a:effectLst/>
                        </a:rPr>
                        <a:t>7658</a:t>
                      </a:r>
                      <a:r>
                        <a:rPr lang="en-US" sz="1600" u="none" strike="noStrike" kern="1200" dirty="0" smtClean="0">
                          <a:effectLst/>
                        </a:rPr>
                        <a:t>,0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 smtClean="0">
                          <a:effectLst/>
                        </a:rPr>
                        <a:t>7 569,0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4079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kern="1200" dirty="0" err="1" smtClean="0">
                          <a:effectLst/>
                        </a:rPr>
                        <a:t>Сууну</a:t>
                      </a:r>
                      <a:r>
                        <a:rPr lang="ru-RU" sz="1600" u="none" strike="noStrike" kern="1200" baseline="0" dirty="0" smtClean="0">
                          <a:effectLst/>
                        </a:rPr>
                        <a:t> </a:t>
                      </a:r>
                      <a:r>
                        <a:rPr lang="ru-RU" sz="1600" u="none" strike="noStrike" kern="1200" baseline="0" dirty="0" err="1" smtClean="0">
                          <a:effectLst/>
                        </a:rPr>
                        <a:t>колдонуу</a:t>
                      </a:r>
                      <a:r>
                        <a:rPr lang="ru-RU" sz="1600" u="none" strike="noStrike" kern="1200" dirty="0" smtClean="0">
                          <a:effectLst/>
                        </a:rPr>
                        <a:t> (</a:t>
                      </a:r>
                      <a:r>
                        <a:rPr lang="ru-RU" sz="1600" u="none" strike="noStrike" kern="1200" dirty="0" err="1" smtClean="0">
                          <a:effectLst/>
                        </a:rPr>
                        <a:t>сууну</a:t>
                      </a:r>
                      <a:r>
                        <a:rPr lang="ru-RU" sz="1600" u="none" strike="noStrike" kern="1200" dirty="0" smtClean="0">
                          <a:effectLst/>
                        </a:rPr>
                        <a:t> </a:t>
                      </a:r>
                      <a:r>
                        <a:rPr lang="ru-RU" sz="1600" u="none" strike="noStrike" kern="1200" dirty="0" err="1" smtClean="0">
                          <a:effectLst/>
                        </a:rPr>
                        <a:t>пайдалануу</a:t>
                      </a:r>
                      <a:r>
                        <a:rPr lang="ru-RU" sz="1600" u="none" strike="noStrike" kern="1200" dirty="0" smtClean="0">
                          <a:effectLst/>
                        </a:rPr>
                        <a:t>)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4519,5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4869,3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5072,6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 smtClean="0">
                          <a:effectLst/>
                        </a:rPr>
                        <a:t>4768,0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 smtClean="0">
                          <a:effectLst/>
                        </a:rPr>
                        <a:t>5 224,5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4079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kern="1200" dirty="0">
                          <a:effectLst/>
                        </a:rPr>
                        <a:t>  </a:t>
                      </a:r>
                      <a:r>
                        <a:rPr lang="ru-RU" sz="1600" u="none" strike="noStrike" kern="1200" dirty="0" err="1" smtClean="0">
                          <a:effectLst/>
                        </a:rPr>
                        <a:t>өндүрүштүк</a:t>
                      </a:r>
                      <a:r>
                        <a:rPr lang="ru-RU" sz="1600" u="none" strike="noStrike" kern="1200" dirty="0" smtClean="0">
                          <a:effectLst/>
                        </a:rPr>
                        <a:t> </a:t>
                      </a:r>
                      <a:r>
                        <a:rPr lang="ru-RU" sz="1600" u="none" strike="noStrike" kern="1200" dirty="0" err="1" smtClean="0">
                          <a:effectLst/>
                        </a:rPr>
                        <a:t>зарылдык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78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82,2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71,0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80,8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 smtClean="0">
                          <a:effectLst/>
                        </a:rPr>
                        <a:t>86,5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54540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kern="1200" dirty="0">
                          <a:effectLst/>
                        </a:rPr>
                        <a:t>  </a:t>
                      </a:r>
                      <a:r>
                        <a:rPr lang="ru-RU" sz="1600" u="none" strike="noStrike" kern="1200" dirty="0" err="1" smtClean="0">
                          <a:effectLst/>
                        </a:rPr>
                        <a:t>сугаруу</a:t>
                      </a:r>
                      <a:r>
                        <a:rPr lang="ru-RU" sz="1600" u="none" strike="noStrike" kern="1200" dirty="0" smtClean="0">
                          <a:effectLst/>
                        </a:rPr>
                        <a:t> </a:t>
                      </a:r>
                      <a:r>
                        <a:rPr lang="ru-RU" sz="1600" u="none" strike="noStrike" kern="1200" dirty="0" err="1" smtClean="0">
                          <a:effectLst/>
                        </a:rPr>
                        <a:t>жана</a:t>
                      </a:r>
                      <a:r>
                        <a:rPr lang="ru-RU" sz="1600" u="none" strike="noStrike" kern="1200" dirty="0" smtClean="0">
                          <a:effectLst/>
                        </a:rPr>
                        <a:t> </a:t>
                      </a:r>
                      <a:r>
                        <a:rPr lang="ru-RU" sz="1600" u="none" strike="noStrike" kern="1200" dirty="0" err="1" smtClean="0">
                          <a:effectLst/>
                        </a:rPr>
                        <a:t>айыл</a:t>
                      </a:r>
                      <a:r>
                        <a:rPr lang="ru-RU" sz="1600" u="none" strike="noStrike" kern="1200" dirty="0" smtClean="0">
                          <a:effectLst/>
                        </a:rPr>
                        <a:t> </a:t>
                      </a:r>
                      <a:r>
                        <a:rPr lang="ru-RU" sz="1600" u="none" strike="noStrike" kern="1200" dirty="0" err="1" smtClean="0">
                          <a:effectLst/>
                        </a:rPr>
                        <a:t>чарба</a:t>
                      </a:r>
                      <a:r>
                        <a:rPr lang="ru-RU" sz="1600" u="none" strike="noStrike" kern="1200" dirty="0" smtClean="0">
                          <a:effectLst/>
                        </a:rPr>
                        <a:t> </a:t>
                      </a:r>
                      <a:r>
                        <a:rPr lang="ru-RU" sz="1600" u="none" strike="noStrike" kern="1200" dirty="0" err="1" smtClean="0">
                          <a:effectLst/>
                        </a:rPr>
                        <a:t>суу</a:t>
                      </a:r>
                      <a:r>
                        <a:rPr lang="ru-RU" sz="1600" u="none" strike="noStrike" kern="1200" dirty="0" smtClean="0">
                          <a:effectLst/>
                        </a:rPr>
                        <a:t> </a:t>
                      </a:r>
                      <a:r>
                        <a:rPr lang="ru-RU" sz="1600" u="none" strike="noStrike" kern="1200" dirty="0" err="1" smtClean="0">
                          <a:effectLst/>
                        </a:rPr>
                        <a:t>жабдуусу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4239,3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4591,9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4795,3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4530,5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 smtClean="0">
                          <a:effectLst/>
                        </a:rPr>
                        <a:t>4 922,2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4079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kern="1200" dirty="0">
                          <a:effectLst/>
                        </a:rPr>
                        <a:t>  </a:t>
                      </a:r>
                      <a:r>
                        <a:rPr lang="ru-RU" sz="1600" u="none" strike="noStrike" kern="1200" dirty="0" err="1" smtClean="0">
                          <a:effectLst/>
                        </a:rPr>
                        <a:t>чарбалык</a:t>
                      </a:r>
                      <a:r>
                        <a:rPr lang="ru-RU" sz="1600" u="none" strike="noStrike" kern="1200" dirty="0" smtClean="0">
                          <a:effectLst/>
                        </a:rPr>
                        <a:t>- </a:t>
                      </a:r>
                      <a:r>
                        <a:rPr lang="ru-RU" sz="1600" u="none" strike="noStrike" kern="1200" dirty="0" err="1" smtClean="0">
                          <a:effectLst/>
                        </a:rPr>
                        <a:t>суу</a:t>
                      </a:r>
                      <a:r>
                        <a:rPr lang="ru-RU" sz="1600" u="none" strike="noStrike" kern="1200" dirty="0" smtClean="0">
                          <a:effectLst/>
                        </a:rPr>
                        <a:t> </a:t>
                      </a:r>
                      <a:r>
                        <a:rPr lang="ru-RU" sz="1600" u="none" strike="noStrike" kern="1200" dirty="0" err="1" smtClean="0">
                          <a:effectLst/>
                        </a:rPr>
                        <a:t>зарылдыгы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>
                          <a:effectLst/>
                        </a:rPr>
                        <a:t>155,4</a:t>
                      </a:r>
                      <a:endParaRPr lang="ru-RU" sz="1600" u="none" strike="noStrike" kern="120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140,7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165,2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143,1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 smtClean="0">
                          <a:effectLst/>
                        </a:rPr>
                        <a:t>194,1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4079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kern="1200" dirty="0">
                          <a:effectLst/>
                        </a:rPr>
                        <a:t>  </a:t>
                      </a:r>
                      <a:r>
                        <a:rPr lang="ru-RU" sz="1600" u="none" strike="noStrike" kern="1200" dirty="0" err="1" smtClean="0">
                          <a:effectLst/>
                        </a:rPr>
                        <a:t>башкалар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 smtClean="0">
                          <a:effectLst/>
                        </a:rPr>
                        <a:t>-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 smtClean="0">
                          <a:effectLst/>
                        </a:rPr>
                        <a:t>-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13,6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 smtClean="0">
                          <a:effectLst/>
                        </a:rPr>
                        <a:t>21,7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4079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kern="1200" dirty="0" err="1" smtClean="0">
                          <a:effectLst/>
                        </a:rPr>
                        <a:t>Сууну</a:t>
                      </a:r>
                      <a:r>
                        <a:rPr lang="ru-RU" sz="1600" u="none" strike="noStrike" kern="1200" baseline="0" dirty="0" smtClean="0">
                          <a:effectLst/>
                        </a:rPr>
                        <a:t> </a:t>
                      </a:r>
                      <a:r>
                        <a:rPr lang="ru-RU" sz="1600" u="none" strike="noStrike" kern="1200" baseline="0" dirty="0" err="1" smtClean="0">
                          <a:effectLst/>
                        </a:rPr>
                        <a:t>ташууда</a:t>
                      </a:r>
                      <a:r>
                        <a:rPr lang="ru-RU" sz="1600" u="none" strike="noStrike" kern="1200" baseline="0" dirty="0" smtClean="0">
                          <a:effectLst/>
                        </a:rPr>
                        <a:t> </a:t>
                      </a:r>
                      <a:r>
                        <a:rPr lang="ru-RU" sz="1600" u="none" strike="noStrike" kern="1200" baseline="0" dirty="0" err="1" smtClean="0">
                          <a:effectLst/>
                        </a:rPr>
                        <a:t>жоготуу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>
                          <a:effectLst/>
                        </a:rPr>
                        <a:t>1877,1</a:t>
                      </a:r>
                      <a:endParaRPr lang="ru-RU" sz="1600" u="none" strike="noStrike" kern="120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1955,3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2324,2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>
                          <a:effectLst/>
                        </a:rPr>
                        <a:t>2029,8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 smtClean="0">
                          <a:effectLst/>
                        </a:rPr>
                        <a:t>2 092,3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54540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kern="1200" dirty="0" err="1" smtClean="0">
                          <a:effectLst/>
                        </a:rPr>
                        <a:t>Сууну</a:t>
                      </a:r>
                      <a:r>
                        <a:rPr lang="ru-RU" sz="1600" u="none" strike="noStrike" kern="1200" dirty="0" smtClean="0">
                          <a:effectLst/>
                        </a:rPr>
                        <a:t> </a:t>
                      </a:r>
                      <a:r>
                        <a:rPr lang="ru-RU" sz="1600" u="none" strike="noStrike" kern="1200" dirty="0" err="1" smtClean="0">
                          <a:effectLst/>
                        </a:rPr>
                        <a:t>алууга</a:t>
                      </a:r>
                      <a:r>
                        <a:rPr lang="ru-RU" sz="1600" u="none" strike="noStrike" kern="1200" dirty="0" smtClean="0">
                          <a:effectLst/>
                        </a:rPr>
                        <a:t> карата </a:t>
                      </a:r>
                      <a:r>
                        <a:rPr lang="ru-RU" sz="1600" u="none" strike="noStrike" kern="1200" dirty="0" err="1" smtClean="0">
                          <a:effectLst/>
                        </a:rPr>
                        <a:t>сууну</a:t>
                      </a:r>
                      <a:r>
                        <a:rPr lang="ru-RU" sz="1600" u="none" strike="noStrike" kern="1200" dirty="0" smtClean="0">
                          <a:effectLst/>
                        </a:rPr>
                        <a:t> </a:t>
                      </a:r>
                      <a:r>
                        <a:rPr lang="ru-RU" sz="1600" u="none" strike="noStrike" kern="1200" dirty="0" err="1" smtClean="0">
                          <a:effectLst/>
                        </a:rPr>
                        <a:t>ташууда</a:t>
                      </a:r>
                      <a:r>
                        <a:rPr lang="ru-RU" sz="1600" u="none" strike="noStrike" kern="1200" dirty="0" smtClean="0">
                          <a:effectLst/>
                        </a:rPr>
                        <a:t> </a:t>
                      </a:r>
                      <a:r>
                        <a:rPr lang="ru-RU" sz="1600" u="none" strike="noStrike" kern="1200" dirty="0" err="1" smtClean="0">
                          <a:effectLst/>
                        </a:rPr>
                        <a:t>жоготуу</a:t>
                      </a:r>
                      <a:r>
                        <a:rPr lang="ru-RU" sz="1600" u="none" strike="noStrike" kern="1200" dirty="0" smtClean="0">
                          <a:effectLst/>
                        </a:rPr>
                        <a:t>, %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 smtClean="0">
                          <a:effectLst/>
                        </a:rPr>
                        <a:t>21,6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 smtClean="0">
                          <a:effectLst/>
                        </a:rPr>
                        <a:t>20,5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 smtClean="0">
                          <a:effectLst/>
                        </a:rPr>
                        <a:t>27,9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kern="1200" dirty="0" smtClean="0">
                          <a:effectLst/>
                        </a:rPr>
                        <a:t>26,5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kern="1200" dirty="0" smtClean="0">
                          <a:effectLst/>
                        </a:rPr>
                        <a:t>27,6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3600" dirty="0" err="1">
                <a:solidFill>
                  <a:srgbClr val="002060"/>
                </a:solidFill>
              </a:rPr>
              <a:t>Суу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ресурстарын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коргоону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жана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пайдаланууну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мүнөздөгөн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негизги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 smtClean="0">
                <a:solidFill>
                  <a:srgbClr val="002060"/>
                </a:solidFill>
              </a:rPr>
              <a:t>көрсөткүчтөр</a:t>
            </a:r>
            <a:endParaRPr lang="ru-RU" sz="2700" b="1" i="1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913562" y="1561964"/>
            <a:ext cx="1800200" cy="39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/>
              <a:t> </a:t>
            </a:r>
            <a:r>
              <a:rPr lang="ru-RU" sz="2000" b="1" i="1" dirty="0" smtClean="0"/>
              <a:t>(млн. м</a:t>
            </a:r>
            <a:r>
              <a:rPr lang="ru-RU" sz="2000" b="1" i="1" baseline="30000" dirty="0" smtClean="0"/>
              <a:t>3</a:t>
            </a:r>
            <a:r>
              <a:rPr lang="ru-RU" sz="2000" b="1" i="1" dirty="0" smtClean="0"/>
              <a:t>)</a:t>
            </a:r>
            <a:endParaRPr lang="ru-RU" sz="2000" b="1" i="1" dirty="0"/>
          </a:p>
        </p:txBody>
      </p:sp>
      <p:sp>
        <p:nvSpPr>
          <p:cNvPr id="6" name="Овал 5"/>
          <p:cNvSpPr/>
          <p:nvPr/>
        </p:nvSpPr>
        <p:spPr>
          <a:xfrm>
            <a:off x="7813661" y="2612079"/>
            <a:ext cx="931095" cy="34878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813662" y="3068960"/>
            <a:ext cx="900100" cy="3283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830380" y="5733256"/>
            <a:ext cx="914376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94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15652"/>
            <a:ext cx="8183252" cy="736848"/>
          </a:xfrm>
        </p:spPr>
        <p:txBody>
          <a:bodyPr>
            <a:noAutofit/>
          </a:bodyPr>
          <a:lstStyle/>
          <a:p>
            <a:r>
              <a:rPr lang="ru-RU" sz="2800" dirty="0" err="1">
                <a:solidFill>
                  <a:srgbClr val="002060"/>
                </a:solidFill>
              </a:rPr>
              <a:t>Суу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түтүк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тарамдарынын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иштеринин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көрсөткүчтөрү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47" t="26647" r="18203" b="17673"/>
          <a:stretch/>
        </p:blipFill>
        <p:spPr bwMode="auto">
          <a:xfrm>
            <a:off x="0" y="952500"/>
            <a:ext cx="9153119" cy="590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475655" y="4870585"/>
            <a:ext cx="1419697" cy="2693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</a:rPr>
              <a:t>Баардыгы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79912" y="4870585"/>
            <a:ext cx="1917923" cy="338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</a:rPr>
              <a:t>Шаар</a:t>
            </a:r>
            <a:r>
              <a:rPr lang="ru-RU" sz="1200" dirty="0" smtClean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жерлеринде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04248" y="4870585"/>
            <a:ext cx="1512168" cy="339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60232" y="4839677"/>
            <a:ext cx="15808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err="1" smtClean="0"/>
              <a:t>Айыл</a:t>
            </a:r>
            <a:r>
              <a:rPr lang="ru-RU" sz="1200" dirty="0" smtClean="0"/>
              <a:t> </a:t>
            </a:r>
            <a:r>
              <a:rPr lang="ru-RU" sz="1200" dirty="0" err="1"/>
              <a:t>жерлеринде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154697" y="5301208"/>
            <a:ext cx="3129893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err="1" smtClean="0">
                <a:solidFill>
                  <a:schemeClr val="tx1"/>
                </a:solidFill>
              </a:rPr>
              <a:t>Борбордук</a:t>
            </a:r>
            <a:r>
              <a:rPr lang="ru-RU" sz="1400" dirty="0" smtClean="0">
                <a:solidFill>
                  <a:schemeClr val="tx1"/>
                </a:solidFill>
              </a:rPr>
              <a:t>  </a:t>
            </a:r>
            <a:r>
              <a:rPr lang="ru-RU" sz="1400" dirty="0" err="1">
                <a:solidFill>
                  <a:schemeClr val="tx1"/>
                </a:solidFill>
              </a:rPr>
              <a:t>суу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менен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түтүгү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154697" y="5894617"/>
            <a:ext cx="3168352" cy="4508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err="1" smtClean="0">
                <a:solidFill>
                  <a:schemeClr val="tx1"/>
                </a:solidFill>
              </a:rPr>
              <a:t>Суу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колонасы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12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8183912"/>
              </p:ext>
            </p:extLst>
          </p:nvPr>
        </p:nvGraphicFramePr>
        <p:xfrm>
          <a:off x="611559" y="2962288"/>
          <a:ext cx="8280921" cy="353215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857687"/>
                <a:gridCol w="1617793"/>
                <a:gridCol w="1789793"/>
                <a:gridCol w="2015648"/>
              </a:tblGrid>
              <a:tr h="8234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Токой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фондусунун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жалпы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аянты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Өзгөчө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коргоодогу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жаратылыш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аймактары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345440"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МТФ </a:t>
                      </a:r>
                      <a:r>
                        <a:rPr lang="ru-RU" sz="14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ӨКЖАнын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аймактарынан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тышкаркы</a:t>
                      </a:r>
                      <a:r>
                        <a:rPr lang="ru-RU" sz="14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baseline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токойлор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</a:tr>
              <a:tr h="3334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Кыргыз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Республикасы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2619,7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870,9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345440" algn="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275,5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3345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Баткен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435,4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106,2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345440"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26,2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4454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Жалал-Абад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734,9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206,4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276225"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55,4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3345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Ысык-Көл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341,2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206,3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345440"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39,6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3345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Нарын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409,8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83,8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345440"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3345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Ош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544,5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52,9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345440"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75,8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3345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Талас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91,7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75,3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345440"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32,9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3345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Чүй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облусу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62,2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140,0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345440"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13,6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185" y="1747034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ky-KG" sz="2400" b="1" dirty="0" smtClean="0">
                <a:solidFill>
                  <a:srgbClr val="002060"/>
                </a:solidFill>
              </a:rPr>
              <a:t>Аймактар боюнча мамлекеттик токой фондусунун жана өзгөчө коргоодогу жаратылыш аймактарынын токой иштерин жүргүзүү</a:t>
            </a:r>
            <a:endParaRPr lang="ru-RU" sz="24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844391" y="1072570"/>
            <a:ext cx="396044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6075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				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588224" y="2492896"/>
            <a:ext cx="2124561" cy="395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8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1800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миң</a:t>
            </a:r>
            <a:r>
              <a:rPr lang="ru-RU" sz="18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гектар)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339752" y="274638"/>
            <a:ext cx="61310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002060"/>
                </a:solidFill>
              </a:rPr>
              <a:t>3.  </a:t>
            </a:r>
            <a:r>
              <a:rPr lang="ru-RU" b="1" dirty="0" err="1" smtClean="0">
                <a:solidFill>
                  <a:srgbClr val="002060"/>
                </a:solidFill>
              </a:rPr>
              <a:t>Токойлорду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коргоо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40"/>
            <a:ext cx="2088232" cy="1513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28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548680"/>
            <a:ext cx="5925344" cy="562074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002060"/>
                </a:solidFill>
              </a:rPr>
              <a:t>Жашылдандыруу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жана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көчөлөрдү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көрктөндүрүү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6146" name="Picture 2" descr="http://img-fotki.yandex.ru/get/4303/tashlikovich.a/0_4e5f6_c8dda865_X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88640"/>
            <a:ext cx="2016223" cy="177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7025359"/>
              </p:ext>
            </p:extLst>
          </p:nvPr>
        </p:nvGraphicFramePr>
        <p:xfrm>
          <a:off x="323528" y="2132854"/>
          <a:ext cx="8496944" cy="414030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744416"/>
                <a:gridCol w="931888"/>
                <a:gridCol w="955160"/>
                <a:gridCol w="955160"/>
                <a:gridCol w="955160"/>
                <a:gridCol w="955160"/>
              </a:tblGrid>
              <a:tr h="201767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6326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Бардык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көчөлөрдүн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өтмөктөрдүн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жээк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жолдордун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жалпы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аралыгы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км: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794,1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31499,3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313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шаар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жерлеринде</a:t>
                      </a:r>
                      <a:endParaRPr kumimoji="0" lang="ru-RU" sz="14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23 806,30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23 864,00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037,1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24555</a:t>
                      </a:r>
                      <a:r>
                        <a:rPr lang="en-US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313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айыл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жерлеринде</a:t>
                      </a:r>
                      <a:endParaRPr kumimoji="0" lang="ru-RU" sz="14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6 756,70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6 722,90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6944,3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31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Жарык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кылынган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бөлүктөрдүн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жалпы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аралыгы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км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679,0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5 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739</a:t>
                      </a:r>
                      <a:r>
                        <a:rPr lang="en-US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4 664,00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637,2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6180,4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313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шаар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жерлеринде</a:t>
                      </a:r>
                      <a:endParaRPr kumimoji="0" lang="ru-RU" sz="14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186,5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5 026,00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3 292,20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524,0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4978,7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313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айыл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жерлеринде</a:t>
                      </a:r>
                      <a:endParaRPr kumimoji="0" lang="ru-RU" sz="14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491,7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713,3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1 372,30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1201,7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21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Калктуу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пунктардын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чегинде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жашыл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өсүмдүктөрдүн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массивдердин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жалпы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аянты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578,0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10 641,00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430,2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10384,2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313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шаар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жерлеринде</a:t>
                      </a:r>
                      <a:endParaRPr kumimoji="0" lang="ru-RU" sz="14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004,7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520,7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</a:t>
                      </a: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813,1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9 736,30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9641,2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767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айыл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жерлеринде</a:t>
                      </a:r>
                      <a:endParaRPr kumimoji="0" lang="ru-RU" sz="14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572,3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898,6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827,5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693,9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646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41096" y="1916832"/>
            <a:ext cx="4518147" cy="818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err="1" smtClean="0">
                <a:solidFill>
                  <a:srgbClr val="002060"/>
                </a:solidFill>
              </a:rPr>
              <a:t>Таштандыдан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арылуу</a:t>
            </a:r>
            <a:r>
              <a:rPr lang="ru-RU" sz="3200" b="1" dirty="0" smtClean="0">
                <a:solidFill>
                  <a:srgbClr val="002060"/>
                </a:solidFill>
              </a:rPr>
              <a:t> 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76727" y="2780928"/>
            <a:ext cx="40940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err="1" smtClean="0"/>
              <a:t>Үй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чарбаларын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изилдөөнүн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маалыматтары</a:t>
            </a:r>
            <a:r>
              <a:rPr lang="ru-RU" sz="1400" i="1" dirty="0" smtClean="0"/>
              <a:t> </a:t>
            </a:r>
          </a:p>
          <a:p>
            <a:pPr algn="r"/>
            <a:r>
              <a:rPr lang="ru-RU" sz="14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</a:t>
            </a:r>
            <a:r>
              <a:rPr lang="ru-RU" sz="14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жыйынтыкка</a:t>
            </a:r>
            <a:r>
              <a:rPr lang="ru-RU" sz="14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карата </a:t>
            </a:r>
            <a:r>
              <a:rPr lang="ru-RU" sz="14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пайыз</a:t>
            </a:r>
            <a:r>
              <a:rPr lang="ru-RU" sz="14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ru-RU" sz="14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менен</a:t>
            </a:r>
            <a:r>
              <a:rPr lang="ru-RU" sz="14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)</a:t>
            </a:r>
            <a:endParaRPr lang="ru-RU" sz="1400" dirty="0"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698295"/>
              </p:ext>
            </p:extLst>
          </p:nvPr>
        </p:nvGraphicFramePr>
        <p:xfrm>
          <a:off x="382234" y="3356990"/>
          <a:ext cx="8438237" cy="266306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304085"/>
                <a:gridCol w="896778"/>
                <a:gridCol w="1005479"/>
                <a:gridCol w="1077299"/>
                <a:gridCol w="1077298"/>
                <a:gridCol w="1077298"/>
              </a:tblGrid>
              <a:tr h="41075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00B050"/>
                    </a:solidFill>
                  </a:tcPr>
                </a:tc>
              </a:tr>
              <a:tr h="365117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Кыргыз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Республикасы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100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100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100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100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100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65117">
                <a:tc>
                  <a:txBody>
                    <a:bodyPr/>
                    <a:lstStyle/>
                    <a:p>
                      <a:pPr indent="114300">
                        <a:spcAft>
                          <a:spcPts val="60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Таштанды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түтүгү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0,7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0,6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0,3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0,2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0,1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65117">
                <a:tc>
                  <a:txBody>
                    <a:bodyPr/>
                    <a:lstStyle/>
                    <a:p>
                      <a:pPr indent="114300"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Грузовик, контейнер</a:t>
                      </a:r>
                      <a:r>
                        <a:rPr lang="ru-RU" sz="1400" baseline="0" dirty="0" smtClean="0">
                          <a:effectLst/>
                        </a:rPr>
                        <a:t> </a:t>
                      </a:r>
                      <a:r>
                        <a:rPr lang="ru-RU" sz="1400" baseline="0" dirty="0" err="1" smtClean="0">
                          <a:effectLst/>
                        </a:rPr>
                        <a:t>менен</a:t>
                      </a:r>
                      <a:r>
                        <a:rPr lang="ru-RU" sz="1400" baseline="0" dirty="0" smtClean="0">
                          <a:effectLst/>
                        </a:rPr>
                        <a:t>  </a:t>
                      </a:r>
                      <a:r>
                        <a:rPr lang="ru-RU" sz="1400" baseline="0" dirty="0" err="1" smtClean="0">
                          <a:effectLst/>
                        </a:rPr>
                        <a:t>жыйноо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23,7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23,9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26,9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27,7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31,2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65117">
                <a:tc>
                  <a:txBody>
                    <a:bodyPr/>
                    <a:lstStyle/>
                    <a:p>
                      <a:pPr indent="114300">
                        <a:spcAft>
                          <a:spcPts val="60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Таштанды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үймөктөрүнө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таштоо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22,1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22,4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21,6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23,4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23,2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65117">
                <a:tc>
                  <a:txBody>
                    <a:bodyPr/>
                    <a:lstStyle/>
                    <a:p>
                      <a:pPr indent="114300">
                        <a:spcAft>
                          <a:spcPts val="60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Өрттөө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32,4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31,2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33,0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31,8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30,9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65117">
                <a:tc>
                  <a:txBody>
                    <a:bodyPr/>
                    <a:lstStyle/>
                    <a:p>
                      <a:pPr indent="114300">
                        <a:spcAft>
                          <a:spcPts val="60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Көмүү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21,1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22,0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18,2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indent="114300" algn="r" defTabSz="914400" rtl="0" eaLnBrk="1" latinLnBrk="0" hangingPunct="1">
                        <a:spcAft>
                          <a:spcPts val="60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16,9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14,5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2339752" y="274638"/>
            <a:ext cx="61310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 smtClean="0">
                <a:solidFill>
                  <a:srgbClr val="002060"/>
                </a:solidFill>
              </a:rPr>
              <a:t>4.  </a:t>
            </a:r>
            <a:r>
              <a:rPr lang="ru-RU" sz="4800" b="1" dirty="0" err="1" smtClean="0">
                <a:solidFill>
                  <a:srgbClr val="002060"/>
                </a:solidFill>
              </a:rPr>
              <a:t>Калдыктар</a:t>
            </a:r>
            <a:endParaRPr lang="ru-RU" sz="4800" b="1" dirty="0">
              <a:solidFill>
                <a:srgbClr val="00206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35" y="274638"/>
            <a:ext cx="2317557" cy="1498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430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61308"/>
            <a:ext cx="8229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2015-жылдагы </a:t>
            </a:r>
            <a:r>
              <a:rPr lang="ru-RU" sz="3200" b="1" dirty="0" err="1" smtClean="0">
                <a:solidFill>
                  <a:srgbClr val="002060"/>
                </a:solidFill>
              </a:rPr>
              <a:t>жашаган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жерине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жараша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үй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чарбаларындагы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таштандыдан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арылуу</a:t>
            </a:r>
            <a:endParaRPr lang="ru-RU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0861036"/>
              </p:ext>
            </p:extLst>
          </p:nvPr>
        </p:nvGraphicFramePr>
        <p:xfrm>
          <a:off x="251520" y="1412776"/>
          <a:ext cx="869436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397596" y="5756339"/>
            <a:ext cx="120055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Таштанды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түтүгү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03850" y="5771728"/>
            <a:ext cx="19442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Грузовик, контейнер 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менен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жыйноо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23073" y="5771728"/>
            <a:ext cx="15985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err="1">
                <a:latin typeface="Times New Roman" pitchFamily="18" charset="0"/>
                <a:cs typeface="Times New Roman" pitchFamily="18" charset="0"/>
              </a:rPr>
              <a:t>Таштанды</a:t>
            </a:r>
            <a:r>
              <a:rPr lang="ru-RU" sz="1000" dirty="0"/>
              <a:t> </a:t>
            </a:r>
            <a:r>
              <a:rPr lang="ru-RU" sz="1000" dirty="0" err="1" smtClean="0"/>
              <a:t>үймөктөрүнө</a:t>
            </a:r>
            <a:endParaRPr lang="en-US" sz="1000" dirty="0" smtClean="0"/>
          </a:p>
          <a:p>
            <a:pPr algn="ctr"/>
            <a:r>
              <a:rPr lang="ru-RU" sz="1000" dirty="0" smtClean="0"/>
              <a:t> </a:t>
            </a:r>
            <a:r>
              <a:rPr lang="ru-RU" sz="1000" dirty="0" err="1"/>
              <a:t>таштоо</a:t>
            </a:r>
            <a:endParaRPr lang="ru-RU" sz="1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04248" y="5772442"/>
            <a:ext cx="73609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14300">
              <a:spcAft>
                <a:spcPts val="600"/>
              </a:spcAft>
            </a:pP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Өрттөө</a:t>
            </a:r>
            <a:endParaRPr lang="ru-RU" sz="12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04202" y="6121824"/>
            <a:ext cx="1967798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Шаар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жерлеринде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83174" y="6123664"/>
            <a:ext cx="202346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400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Айыл</a:t>
            </a:r>
            <a:r>
              <a:rPr lang="ru-RU" sz="14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жерлеринде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88845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393264"/>
              </p:ext>
            </p:extLst>
          </p:nvPr>
        </p:nvGraphicFramePr>
        <p:xfrm>
          <a:off x="467544" y="2852936"/>
          <a:ext cx="8280921" cy="331236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326948"/>
                <a:gridCol w="955342"/>
                <a:gridCol w="1029560"/>
                <a:gridCol w="990795"/>
                <a:gridCol w="989138"/>
                <a:gridCol w="989138"/>
              </a:tblGrid>
              <a:tr h="2947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 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2011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2012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2013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2014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2015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947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Кыргыз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</a:rPr>
                        <a:t>Республикасы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640,4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848,3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749,2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646,7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826,4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471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Баткен </a:t>
                      </a:r>
                      <a:r>
                        <a:rPr lang="ru-RU" sz="1400" u="none" strike="noStrike" dirty="0" err="1">
                          <a:effectLst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19,2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19,2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19,6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38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5,7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471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err="1">
                          <a:effectLst/>
                        </a:rPr>
                        <a:t>Жалал-Абад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24,1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32,9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56,2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28,2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27,6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471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Ысык-Көл облусу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383,9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531,4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366,6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365,1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574,8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471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Нарын облусу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15,6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10,6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21,6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15,2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17,7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471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Ош облусу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64,3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58,6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45,5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27,7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30,6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518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Талас </a:t>
                      </a:r>
                      <a:r>
                        <a:rPr lang="ru-RU" sz="1400" u="none" strike="noStrike" dirty="0" err="1">
                          <a:effectLst/>
                        </a:rPr>
                        <a:t>облусу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14,4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12,8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14,0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13,4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27,6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471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err="1">
                          <a:effectLst/>
                        </a:rPr>
                        <a:t>Чүй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облусу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18,0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48,4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38,8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48,7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20,2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47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Бишкек </a:t>
                      </a:r>
                      <a:r>
                        <a:rPr lang="ru-RU" sz="1400" dirty="0" err="1" smtClean="0">
                          <a:effectLst/>
                        </a:rPr>
                        <a:t>шаары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100,1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89,6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185,7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110,3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122,3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471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Ош</a:t>
                      </a:r>
                      <a:r>
                        <a:rPr lang="ru-RU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400" u="none" strike="noStrike" baseline="0" dirty="0" err="1" smtClean="0">
                          <a:effectLst/>
                        </a:rPr>
                        <a:t>шаары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0,8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44,8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1,2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82,9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12776"/>
            <a:ext cx="8229600" cy="1143000"/>
          </a:xfrm>
        </p:spPr>
        <p:txBody>
          <a:bodyPr>
            <a:noAutofit/>
          </a:bodyPr>
          <a:lstStyle/>
          <a:p>
            <a:pPr lvl="0" fontAlgn="base">
              <a:spcAft>
                <a:spcPct val="0"/>
              </a:spcAft>
            </a:pPr>
            <a:r>
              <a:rPr lang="ru-RU" sz="2400" b="1" dirty="0" err="1" smtClean="0">
                <a:solidFill>
                  <a:srgbClr val="002060"/>
                </a:solidFill>
              </a:rPr>
              <a:t>Аймактар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боюнча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айлана-чөйрөнү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коргоого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кеткен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ишканалардын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жана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уюмдардын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инвестициялары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04248" y="2492896"/>
            <a:ext cx="20048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(млн. сом)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339752" y="274638"/>
            <a:ext cx="61310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rgbClr val="002060"/>
                </a:solidFill>
              </a:rPr>
              <a:t>5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</a:rPr>
              <a:t>Жаратылышты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коргоо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контролу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жана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чыгымдар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94" y="121494"/>
            <a:ext cx="1913731" cy="1435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вал 6"/>
          <p:cNvSpPr/>
          <p:nvPr/>
        </p:nvSpPr>
        <p:spPr>
          <a:xfrm flipV="1">
            <a:off x="8028384" y="4029422"/>
            <a:ext cx="71637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88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536" y="75983"/>
            <a:ext cx="548295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Айлана-чөйрөнү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коргоого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кеткен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негизги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капиталга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инвестициялардын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аймактар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боюнча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үлүшү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619781"/>
              </p:ext>
            </p:extLst>
          </p:nvPr>
        </p:nvGraphicFramePr>
        <p:xfrm>
          <a:off x="683568" y="2420888"/>
          <a:ext cx="7992888" cy="3654886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2497777"/>
                <a:gridCol w="927746"/>
                <a:gridCol w="999111"/>
                <a:gridCol w="927746"/>
                <a:gridCol w="927746"/>
                <a:gridCol w="856381"/>
                <a:gridCol w="856381"/>
              </a:tblGrid>
              <a:tr h="30416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ctr"/>
                </a:tc>
              </a:tr>
              <a:tr h="3041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Кыргыз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Республикасы</a:t>
                      </a:r>
                      <a:endParaRPr lang="ru-RU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</a:tr>
              <a:tr h="38270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Баткен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облусу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33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Жалал-Абад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облусу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0416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Ысык-Көл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облусу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0416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Нарын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облусу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0416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Ош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облусу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0416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Талас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облусу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0416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Чүй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облусу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041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Бишкек </a:t>
                      </a:r>
                      <a:r>
                        <a:rPr lang="ru-RU" sz="1800" b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шаары</a:t>
                      </a:r>
                      <a:endParaRPr lang="ru-RU" sz="1800" b="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041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Ош </a:t>
                      </a:r>
                      <a:r>
                        <a:rPr lang="ru-RU" sz="1800" b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шаары</a:t>
                      </a:r>
                      <a:endParaRPr lang="ru-RU" sz="1800" b="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348" marR="68348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18120"/>
            <a:ext cx="2806080" cy="187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88840"/>
            <a:ext cx="41148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вал 6"/>
          <p:cNvSpPr/>
          <p:nvPr/>
        </p:nvSpPr>
        <p:spPr>
          <a:xfrm>
            <a:off x="8028383" y="4234408"/>
            <a:ext cx="788379" cy="34878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8028384" y="5229200"/>
            <a:ext cx="788378" cy="34878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28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Объект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0677153"/>
              </p:ext>
            </p:extLst>
          </p:nvPr>
        </p:nvGraphicFramePr>
        <p:xfrm>
          <a:off x="3960814" y="1679575"/>
          <a:ext cx="5003800" cy="3184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B57865-C33E-44E4-9F04-326596B115D5}" type="slidenum">
              <a:rPr lang="pl-PL" smtClean="0"/>
              <a:pPr>
                <a:defRPr/>
              </a:pPr>
              <a:t>14</a:t>
            </a:fld>
            <a:endParaRPr lang="pl-PL"/>
          </a:p>
        </p:txBody>
      </p:sp>
      <p:sp>
        <p:nvSpPr>
          <p:cNvPr id="6146" name="Заголовок 7"/>
          <p:cNvSpPr>
            <a:spLocks noGrp="1"/>
          </p:cNvSpPr>
          <p:nvPr>
            <p:ph type="title"/>
          </p:nvPr>
        </p:nvSpPr>
        <p:spPr>
          <a:xfrm>
            <a:off x="193675" y="260647"/>
            <a:ext cx="6696075" cy="11284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err="1" smtClean="0">
                <a:solidFill>
                  <a:srgbClr val="002060"/>
                </a:solidFill>
              </a:rPr>
              <a:t>УСКнын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тутумундагы</a:t>
            </a:r>
            <a:r>
              <a:rPr lang="ru-RU" sz="4000" b="1" dirty="0" smtClean="0">
                <a:solidFill>
                  <a:srgbClr val="002060"/>
                </a:solidFill>
              </a:rPr>
              <a:t> «</a:t>
            </a:r>
            <a:r>
              <a:rPr lang="ru-RU" sz="4000" b="1" dirty="0" err="1" smtClean="0">
                <a:solidFill>
                  <a:srgbClr val="002060"/>
                </a:solidFill>
              </a:rPr>
              <a:t>жашыл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</a:rPr>
              <a:t>өсүү</a:t>
            </a:r>
            <a:r>
              <a:rPr lang="ru-RU" sz="4000" b="1" dirty="0" smtClean="0">
                <a:solidFill>
                  <a:srgbClr val="002060"/>
                </a:solidFill>
              </a:rPr>
              <a:t>» </a:t>
            </a:r>
            <a:r>
              <a:rPr lang="ru-RU" sz="4000" b="1" dirty="0" err="1" smtClean="0">
                <a:solidFill>
                  <a:srgbClr val="002060"/>
                </a:solidFill>
              </a:rPr>
              <a:t>индикаторлору</a:t>
            </a:r>
            <a:endParaRPr lang="ru-RU" sz="4000" b="1" dirty="0" smtClean="0">
              <a:solidFill>
                <a:srgbClr val="002060"/>
              </a:solidFill>
            </a:endParaRPr>
          </a:p>
        </p:txBody>
      </p:sp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89063"/>
            <a:ext cx="1871662" cy="237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Левая фигурная скобка 11"/>
          <p:cNvSpPr/>
          <p:nvPr/>
        </p:nvSpPr>
        <p:spPr>
          <a:xfrm>
            <a:off x="3455988" y="1717675"/>
            <a:ext cx="504825" cy="4465638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0000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1138238" y="3706813"/>
            <a:ext cx="9525" cy="54133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кругленная прямоугольная выноска 2"/>
          <p:cNvSpPr/>
          <p:nvPr/>
        </p:nvSpPr>
        <p:spPr>
          <a:xfrm>
            <a:off x="2139465" y="3573015"/>
            <a:ext cx="1301750" cy="1309535"/>
          </a:xfrm>
          <a:prstGeom prst="wedgeRoundRectCallout">
            <a:avLst>
              <a:gd name="adj1" fmla="val -48235"/>
              <a:gd name="adj2" fmla="val 6359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01963" y="3623403"/>
            <a:ext cx="1441450" cy="1059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1100" dirty="0" err="1">
                <a:ea typeface="Calibri"/>
                <a:cs typeface="Times New Roman"/>
              </a:rPr>
              <a:t>Өзүнчө</a:t>
            </a:r>
            <a:r>
              <a:rPr lang="ru-RU" sz="1100" dirty="0">
                <a:ea typeface="Calibri"/>
                <a:cs typeface="Times New Roman"/>
              </a:rPr>
              <a:t> </a:t>
            </a:r>
            <a:r>
              <a:rPr lang="ru-RU" sz="1100" dirty="0" err="1">
                <a:ea typeface="Calibri"/>
                <a:cs typeface="Times New Roman"/>
              </a:rPr>
              <a:t>бөлүм</a:t>
            </a:r>
            <a:r>
              <a:rPr lang="ru-RU" sz="1100" dirty="0">
                <a:ea typeface="Calibri"/>
                <a:cs typeface="Times New Roman"/>
              </a:rPr>
              <a:t> «</a:t>
            </a:r>
            <a:r>
              <a:rPr lang="ru-RU" sz="1100" dirty="0" err="1">
                <a:ea typeface="Calibri"/>
                <a:cs typeface="Times New Roman"/>
              </a:rPr>
              <a:t>жашыл</a:t>
            </a:r>
            <a:r>
              <a:rPr lang="ru-RU" sz="1100" dirty="0">
                <a:ea typeface="Calibri"/>
                <a:cs typeface="Times New Roman"/>
              </a:rPr>
              <a:t> </a:t>
            </a:r>
            <a:r>
              <a:rPr lang="ru-RU" sz="1100" dirty="0" err="1">
                <a:ea typeface="Calibri"/>
                <a:cs typeface="Times New Roman"/>
              </a:rPr>
              <a:t>өсүш</a:t>
            </a:r>
            <a:r>
              <a:rPr lang="ru-RU" sz="1100" dirty="0">
                <a:ea typeface="Calibri"/>
                <a:cs typeface="Times New Roman"/>
              </a:rPr>
              <a:t>» </a:t>
            </a:r>
            <a:r>
              <a:rPr lang="ru-RU" sz="1100" dirty="0" err="1">
                <a:ea typeface="Calibri"/>
                <a:cs typeface="Times New Roman"/>
              </a:rPr>
              <a:t>улуттук</a:t>
            </a:r>
            <a:r>
              <a:rPr lang="ru-RU" sz="1100" dirty="0">
                <a:ea typeface="Calibri"/>
                <a:cs typeface="Times New Roman"/>
              </a:rPr>
              <a:t> </a:t>
            </a:r>
            <a:r>
              <a:rPr lang="ru-RU" sz="1100" dirty="0" err="1">
                <a:ea typeface="Calibri"/>
                <a:cs typeface="Times New Roman"/>
              </a:rPr>
              <a:t>индикаторлор</a:t>
            </a:r>
            <a:r>
              <a:rPr lang="ru-RU" sz="1100" dirty="0">
                <a:ea typeface="Calibri"/>
                <a:cs typeface="Times New Roman"/>
              </a:rPr>
              <a:t> </a:t>
            </a:r>
            <a:r>
              <a:rPr lang="ru-RU" sz="1100" dirty="0" err="1">
                <a:ea typeface="Calibri"/>
                <a:cs typeface="Times New Roman"/>
              </a:rPr>
              <a:t>арналган</a:t>
            </a:r>
            <a:endParaRPr lang="ru-RU" sz="1100" dirty="0">
              <a:latin typeface="+mn-lt"/>
              <a:ea typeface="Calibri"/>
              <a:cs typeface="Times New Roman"/>
            </a:endParaRPr>
          </a:p>
        </p:txBody>
      </p:sp>
      <p:sp>
        <p:nvSpPr>
          <p:cNvPr id="15" name="Выноска со стрелкой вверх 14"/>
          <p:cNvSpPr/>
          <p:nvPr/>
        </p:nvSpPr>
        <p:spPr>
          <a:xfrm>
            <a:off x="4067175" y="4619625"/>
            <a:ext cx="784225" cy="1473200"/>
          </a:xfrm>
          <a:prstGeom prst="upArrowCallout">
            <a:avLst/>
          </a:prstGeom>
          <a:solidFill>
            <a:schemeClr val="bg1"/>
          </a:solidFill>
          <a:ln>
            <a:solidFill>
              <a:srgbClr val="D927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endParaRPr lang="en-US" sz="1100" dirty="0">
              <a:solidFill>
                <a:schemeClr val="tx1"/>
              </a:solidFill>
              <a:latin typeface="Cambria" pitchFamily="18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110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НСК - 8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1100" dirty="0">
                <a:ea typeface="Calibri"/>
                <a:cs typeface="Times New Roman"/>
              </a:rPr>
              <a:t> </a:t>
            </a:r>
          </a:p>
        </p:txBody>
      </p:sp>
      <p:sp>
        <p:nvSpPr>
          <p:cNvPr id="16" name="Выноска со стрелкой вверх 15"/>
          <p:cNvSpPr/>
          <p:nvPr/>
        </p:nvSpPr>
        <p:spPr>
          <a:xfrm>
            <a:off x="5003800" y="4616450"/>
            <a:ext cx="792163" cy="1476375"/>
          </a:xfrm>
          <a:prstGeom prst="upArrowCallou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110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НСК - 10</a:t>
            </a:r>
          </a:p>
        </p:txBody>
      </p:sp>
      <p:sp>
        <p:nvSpPr>
          <p:cNvPr id="17" name="Выноска со стрелкой вверх 16"/>
          <p:cNvSpPr/>
          <p:nvPr/>
        </p:nvSpPr>
        <p:spPr>
          <a:xfrm>
            <a:off x="6084888" y="4572000"/>
            <a:ext cx="804862" cy="1520825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2305"/>
            </a:avLst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110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НСК -12</a:t>
            </a:r>
          </a:p>
        </p:txBody>
      </p:sp>
      <p:sp>
        <p:nvSpPr>
          <p:cNvPr id="18" name="Выноска со стрелкой вверх 17"/>
          <p:cNvSpPr/>
          <p:nvPr/>
        </p:nvSpPr>
        <p:spPr>
          <a:xfrm>
            <a:off x="7164388" y="4557713"/>
            <a:ext cx="792162" cy="1535112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2330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1100" dirty="0">
                <a:solidFill>
                  <a:schemeClr val="tx1"/>
                </a:solidFill>
                <a:ea typeface="Calibri"/>
                <a:cs typeface="Times New Roman"/>
              </a:rPr>
              <a:t> </a:t>
            </a:r>
            <a:r>
              <a:rPr lang="ru-RU" sz="110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НСК - 8</a:t>
            </a:r>
          </a:p>
        </p:txBody>
      </p:sp>
      <p:sp>
        <p:nvSpPr>
          <p:cNvPr id="19" name="Выноска со стрелкой вверх 18"/>
          <p:cNvSpPr/>
          <p:nvPr/>
        </p:nvSpPr>
        <p:spPr>
          <a:xfrm>
            <a:off x="8172450" y="4616450"/>
            <a:ext cx="792163" cy="1476375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3600"/>
            </a:avLst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110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НСК - 9</a:t>
            </a:r>
          </a:p>
        </p:txBody>
      </p:sp>
      <p:pic>
        <p:nvPicPr>
          <p:cNvPr id="6159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4248150"/>
            <a:ext cx="1871663" cy="249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50" y="188640"/>
            <a:ext cx="1942833" cy="1115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893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908720"/>
            <a:ext cx="2016224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3752"/>
            <a:ext cx="8147249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Индикаторы «зеленого» роста в Мобильном приложении</a:t>
            </a:r>
            <a:endParaRPr lang="ru-RU" sz="28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1"/>
            <a:ext cx="2448272" cy="511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7" y="1268761"/>
            <a:ext cx="2304256" cy="511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1268761"/>
            <a:ext cx="2232247" cy="511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6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5400" b="1" dirty="0" err="1" smtClean="0">
                <a:solidFill>
                  <a:srgbClr val="002060"/>
                </a:solidFill>
              </a:rPr>
              <a:t>Көңүл</a:t>
            </a:r>
            <a:r>
              <a:rPr lang="ru-RU" sz="5400" b="1" dirty="0" smtClean="0">
                <a:solidFill>
                  <a:srgbClr val="002060"/>
                </a:solidFill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</a:rPr>
              <a:t>бурганыңыздар</a:t>
            </a:r>
            <a:r>
              <a:rPr lang="ru-RU" sz="5400" b="1" dirty="0" smtClean="0">
                <a:solidFill>
                  <a:srgbClr val="002060"/>
                </a:solidFill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</a:rPr>
              <a:t>үчүн</a:t>
            </a:r>
            <a:r>
              <a:rPr lang="ru-RU" sz="5400" b="1" dirty="0" smtClean="0">
                <a:solidFill>
                  <a:srgbClr val="002060"/>
                </a:solidFill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</a:rPr>
              <a:t>ыраазычылык</a:t>
            </a:r>
            <a:r>
              <a:rPr lang="ru-RU" sz="5400" b="1" dirty="0" smtClean="0">
                <a:solidFill>
                  <a:srgbClr val="002060"/>
                </a:solidFill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</a:rPr>
              <a:t>билдирем</a:t>
            </a:r>
            <a:r>
              <a:rPr lang="ru-RU" sz="5400" b="1" dirty="0" smtClean="0">
                <a:solidFill>
                  <a:srgbClr val="002060"/>
                </a:solidFill>
              </a:rPr>
              <a:t>!</a:t>
            </a:r>
          </a:p>
          <a:p>
            <a:pPr marL="0" indent="0">
              <a:buNone/>
            </a:pPr>
            <a:endParaRPr lang="ru-RU" sz="2800" dirty="0" smtClean="0">
              <a:solidFill>
                <a:srgbClr val="002060"/>
              </a:solidFill>
              <a:hlinkClick r:id="rId2"/>
            </a:endParaRPr>
          </a:p>
          <a:p>
            <a:pPr marL="0" indent="0">
              <a:buNone/>
            </a:pPr>
            <a:endParaRPr lang="ru-RU" sz="2800" dirty="0">
              <a:solidFill>
                <a:srgbClr val="002060"/>
              </a:solidFill>
              <a:hlinkClick r:id="rId2"/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002060"/>
              </a:solidFill>
              <a:hlinkClick r:id="rId2"/>
            </a:endParaRPr>
          </a:p>
          <a:p>
            <a:pPr marL="0" indent="0">
              <a:buNone/>
            </a:pPr>
            <a:r>
              <a:rPr lang="ky-KG" sz="2800" b="1" dirty="0">
                <a:solidFill>
                  <a:schemeClr val="bg1">
                    <a:lumMod val="50000"/>
                  </a:schemeClr>
                </a:solidFill>
              </a:rPr>
              <a:t>Туруктуу өнүгүү</a:t>
            </a:r>
            <a:r>
              <a:rPr lang="ru-RU" sz="2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bg1">
                    <a:lumMod val="50000"/>
                  </a:schemeClr>
                </a:solidFill>
              </a:rPr>
              <a:t>жана</a:t>
            </a:r>
            <a:r>
              <a:rPr lang="ru-RU" sz="2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y-KG" sz="2800" b="1" dirty="0">
                <a:solidFill>
                  <a:schemeClr val="bg1">
                    <a:lumMod val="50000"/>
                  </a:schemeClr>
                </a:solidFill>
              </a:rPr>
              <a:t>айлана-чөйрө статистикасы </a:t>
            </a:r>
            <a:r>
              <a:rPr lang="ru-RU" sz="2800" b="1" dirty="0" err="1">
                <a:solidFill>
                  <a:schemeClr val="bg1">
                    <a:lumMod val="50000"/>
                  </a:schemeClr>
                </a:solidFill>
              </a:rPr>
              <a:t>башкармалыгынын</a:t>
            </a:r>
            <a:r>
              <a:rPr lang="ru-RU" sz="2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bg1">
                    <a:lumMod val="50000"/>
                  </a:schemeClr>
                </a:solidFill>
              </a:rPr>
              <a:t>начальниги</a:t>
            </a:r>
            <a:endParaRPr lang="ru-RU" sz="24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800" b="1" dirty="0" err="1" smtClean="0">
                <a:solidFill>
                  <a:schemeClr val="bg1">
                    <a:lumMod val="50000"/>
                  </a:schemeClr>
                </a:solidFill>
              </a:rPr>
              <a:t>Каныкей</a:t>
            </a:r>
            <a:r>
              <a:rPr lang="ru-RU" sz="28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bg1">
                    <a:lumMod val="50000"/>
                  </a:schemeClr>
                </a:solidFill>
              </a:rPr>
              <a:t>Орозбаева</a:t>
            </a:r>
            <a:endParaRPr lang="ru-RU" sz="28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800" b="1" dirty="0" err="1" smtClean="0">
                <a:solidFill>
                  <a:schemeClr val="bg1">
                    <a:lumMod val="50000"/>
                  </a:schemeClr>
                </a:solidFill>
              </a:rPr>
              <a:t>Кыргыз</a:t>
            </a:r>
            <a:r>
              <a:rPr lang="ru-RU" sz="28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bg1">
                    <a:lumMod val="50000"/>
                  </a:schemeClr>
                </a:solidFill>
              </a:rPr>
              <a:t>Республикасынын</a:t>
            </a:r>
            <a:r>
              <a:rPr lang="ru-RU" sz="28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bg1">
                    <a:lumMod val="50000"/>
                  </a:schemeClr>
                </a:solidFill>
              </a:rPr>
              <a:t>Улуттук</a:t>
            </a:r>
            <a:r>
              <a:rPr lang="ru-RU" sz="2800" b="1" dirty="0" smtClean="0">
                <a:solidFill>
                  <a:schemeClr val="bg1">
                    <a:lumMod val="50000"/>
                  </a:schemeClr>
                </a:solidFill>
              </a:rPr>
              <a:t> статистика </a:t>
            </a:r>
            <a:r>
              <a:rPr lang="ru-RU" sz="2800" b="1" dirty="0" err="1" smtClean="0">
                <a:solidFill>
                  <a:schemeClr val="bg1">
                    <a:lumMod val="50000"/>
                  </a:schemeClr>
                </a:solidFill>
              </a:rPr>
              <a:t>комитети</a:t>
            </a:r>
            <a:endParaRPr lang="ru-RU" sz="28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8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</a:rPr>
              <a:t>T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: 996 (312) 324691/625607</a:t>
            </a:r>
            <a:endParaRPr lang="ru-RU" sz="28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F: 996 (312) 660138</a:t>
            </a:r>
            <a:endParaRPr lang="ru-RU" sz="28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E: </a:t>
            </a:r>
            <a:r>
              <a:rPr lang="en-US" sz="2800" b="1" u="sng" dirty="0">
                <a:solidFill>
                  <a:schemeClr val="bg1">
                    <a:lumMod val="50000"/>
                  </a:schemeClr>
                </a:solidFill>
                <a:hlinkClick r:id="rId3"/>
              </a:rPr>
              <a:t>korozbaeva@stat.kg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ru-RU" sz="28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2800" b="1" u="sng" dirty="0">
                <a:solidFill>
                  <a:schemeClr val="bg1">
                    <a:lumMod val="50000"/>
                  </a:schemeClr>
                </a:solidFill>
                <a:hlinkClick r:id="rId2"/>
              </a:rPr>
              <a:t>www.stat.kg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ru-RU" sz="28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002060"/>
              </a:solidFill>
              <a:hlinkClick r:id="rId2"/>
            </a:endParaRPr>
          </a:p>
          <a:p>
            <a:pPr marL="0" indent="0">
              <a:buNone/>
            </a:pPr>
            <a:endParaRPr lang="ru-RU" sz="2800" dirty="0">
              <a:solidFill>
                <a:srgbClr val="002060"/>
              </a:solidFill>
              <a:hlinkClick r:id="rId2"/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002060"/>
              </a:solidFill>
              <a:hlinkClick r:id="rId2"/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002060"/>
              </a:solidFill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399431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5620</TotalTime>
  <Words>942</Words>
  <Application>Microsoft Office PowerPoint</Application>
  <PresentationFormat>Экран (4:3)</PresentationFormat>
  <Paragraphs>440</Paragraphs>
  <Slides>16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Открытая</vt:lpstr>
      <vt:lpstr>   Кыргыз Республикасынын айлана-чөйрөсүнүн абалы жөнүндө</vt:lpstr>
      <vt:lpstr>Айлана-чөйрөнүн жана жаратылыш ресурстарынын статистикасы </vt:lpstr>
      <vt:lpstr>1. Атмосфера абасы</vt:lpstr>
      <vt:lpstr>Стационардык булактардан булгоочу заттардын чыгуусу  </vt:lpstr>
      <vt:lpstr>2.  Суу ресурстары</vt:lpstr>
      <vt:lpstr> Суу ресурстарын коргоону жана пайдаланууну мүнөздөгөн негизги көрсөткүчтөр</vt:lpstr>
      <vt:lpstr>Суу түтүк тарамдарынын иштеринин көрсөткүчтөрү</vt:lpstr>
      <vt:lpstr>Аймактар боюнча мамлекеттик токой фондусунун жана өзгөчө коргоодогу жаратылыш аймактарынын токой иштерин жүргүзүү</vt:lpstr>
      <vt:lpstr>Жашылдандыруу жана көчөлөрдү көрктөндүрүү</vt:lpstr>
      <vt:lpstr>Таштандыдан арылуу  </vt:lpstr>
      <vt:lpstr>2015-жылдагы жашаган жерине жараша үй чарбаларындагы таштандыдан арылуу</vt:lpstr>
      <vt:lpstr>Аймактар боюнча айлана-чөйрөнү коргоого кеткен ишканалардын жана уюмдардын инвестициялары</vt:lpstr>
      <vt:lpstr>Айлана-чөйрөнү коргоого кеткен негизги капиталга инвестициялардын аймактар боюнча үлүшү</vt:lpstr>
      <vt:lpstr>УСКнын тутумундагы «жашыл өсүү» индикаторлору</vt:lpstr>
      <vt:lpstr>Индикаторы «зеленого» роста в Мобильном приложении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KOrozbaeva</dc:creator>
  <cp:lastModifiedBy>BYsabekova</cp:lastModifiedBy>
  <cp:revision>326</cp:revision>
  <cp:lastPrinted>2016-11-08T09:13:31Z</cp:lastPrinted>
  <dcterms:created xsi:type="dcterms:W3CDTF">2012-12-11T08:43:50Z</dcterms:created>
  <dcterms:modified xsi:type="dcterms:W3CDTF">2016-11-10T03:25:41Z</dcterms:modified>
</cp:coreProperties>
</file>