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8" r:id="rId4"/>
    <p:sldId id="277" r:id="rId5"/>
    <p:sldId id="265" r:id="rId6"/>
    <p:sldId id="270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BA8"/>
    <a:srgbClr val="CC17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4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11195-6C53-4177-9C82-F41A5E79B9ED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945D8-9DE6-44D4-BD71-EE39101D4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2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791DA-002F-4E98-8571-751F8A8D06A8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FE81F-E0FD-4AFB-B4CC-5D875E247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8C711-6C24-45D9-8847-D7BE08B27055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B36D-0C08-4EAD-B9A8-F1BF7EF57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C0D42-D405-40ED-AA4E-370EE1D16921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CE505-7F01-482D-A29D-6679167F2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9CCC3-2B53-4F4C-8A91-D9CAC89368C4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361F8-0AF7-46D1-A689-5FB6AD6298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DE755-E621-4233-B026-A32808D0A7DE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218BE-245E-4890-ADB7-640559267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C946D-16EA-43C6-81E0-F1020D2C9D3A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780B1-8738-4755-9538-43D7C8607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58D64-34B2-4DC8-B868-7F6B2364096C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00AE3-91F9-4B94-A9ED-D55D37C9F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4E162-1065-475C-AD7D-C7DA7A84052B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B8E36-59BA-41F8-A2EE-D22219373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2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CE62C-D9DD-4AEB-9224-8B9547EBE6A8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B6098-1EBA-4CE6-8CBD-EE9FA72A5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B15ED-F174-4DF4-B100-8E3B2DF9C757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9050-8BDD-4253-82EE-AE78C2556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FAB23E-3B6F-4D12-AF6F-B9B547B33799}" type="datetimeFigureOut">
              <a:rPr lang="ru-RU"/>
              <a:pPr>
                <a:defRPr/>
              </a:pPr>
              <a:t>14.09.2015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094848-939A-44E5-8EB2-EFC7119BC2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3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200" y="1628775"/>
            <a:ext cx="7131050" cy="49688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ru-RU" altLang="ru-RU" sz="700" b="1" dirty="0" smtClean="0"/>
          </a:p>
          <a:p>
            <a:pPr algn="ctr" eaLnBrk="1" hangingPunct="1">
              <a:lnSpc>
                <a:spcPct val="80000"/>
              </a:lnSpc>
            </a:pPr>
            <a:endParaRPr lang="ru-RU" altLang="ru-RU" sz="700" b="1" dirty="0" smtClean="0"/>
          </a:p>
          <a:p>
            <a:pPr algn="ctr" eaLnBrk="1" hangingPunct="1">
              <a:lnSpc>
                <a:spcPct val="80000"/>
              </a:lnSpc>
            </a:pPr>
            <a:endParaRPr lang="ru-RU" altLang="ru-RU" sz="7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altLang="ru-RU" sz="3200" b="1" dirty="0" smtClean="0">
                <a:solidFill>
                  <a:srgbClr val="282BA8"/>
                </a:solidFill>
                <a:latin typeface="Times New Roman" pitchFamily="18" charset="0"/>
              </a:rPr>
              <a:t>Проблемы внедрения СНС 2008 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altLang="ru-RU" sz="3200" b="1" dirty="0" smtClean="0">
                <a:solidFill>
                  <a:srgbClr val="282BA8"/>
                </a:solidFill>
                <a:latin typeface="Times New Roman" pitchFamily="18" charset="0"/>
              </a:rPr>
              <a:t>в </a:t>
            </a:r>
            <a:r>
              <a:rPr lang="ru-RU" altLang="ru-RU" sz="3200" b="1" dirty="0" err="1" smtClean="0">
                <a:solidFill>
                  <a:srgbClr val="282BA8"/>
                </a:solidFill>
                <a:latin typeface="Times New Roman" pitchFamily="18" charset="0"/>
              </a:rPr>
              <a:t>Кыргызской</a:t>
            </a:r>
            <a:r>
              <a:rPr lang="ru-RU" altLang="ru-RU" sz="3200" b="1" dirty="0" smtClean="0">
                <a:solidFill>
                  <a:srgbClr val="282BA8"/>
                </a:solidFill>
                <a:latin typeface="Times New Roman" pitchFamily="18" charset="0"/>
              </a:rPr>
              <a:t> Республике</a:t>
            </a:r>
          </a:p>
          <a:p>
            <a:pPr algn="ctr" eaLnBrk="1" hangingPunct="1">
              <a:lnSpc>
                <a:spcPct val="80000"/>
              </a:lnSpc>
            </a:pPr>
            <a:endParaRPr lang="ru-RU" altLang="ru-RU" b="1" dirty="0" smtClean="0">
              <a:solidFill>
                <a:srgbClr val="282BA8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altLang="ru-RU" b="1" dirty="0" smtClean="0">
              <a:solidFill>
                <a:srgbClr val="282BA8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75000"/>
              </a:lnSpc>
              <a:spcBef>
                <a:spcPct val="30000"/>
              </a:spcBef>
              <a:buClr>
                <a:schemeClr val="folHlink"/>
              </a:buClr>
              <a:buSzPct val="60000"/>
            </a:pPr>
            <a:r>
              <a:rPr lang="ru-RU" altLang="ru-RU" sz="1600" dirty="0" smtClean="0">
                <a:solidFill>
                  <a:srgbClr val="282BA8"/>
                </a:solidFill>
                <a:latin typeface="Times New Roman" pitchFamily="18" charset="0"/>
              </a:rPr>
              <a:t>                                         </a:t>
            </a:r>
            <a:endParaRPr lang="ru-RU" altLang="ru-RU" sz="1600" b="1" dirty="0" smtClean="0">
              <a:solidFill>
                <a:srgbClr val="282BA8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80000"/>
              </a:lnSpc>
            </a:pPr>
            <a:r>
              <a:rPr lang="ru-RU" sz="1600" b="1" dirty="0" smtClean="0">
                <a:solidFill>
                  <a:srgbClr val="282BA8"/>
                </a:solidFill>
                <a:latin typeface="Times New Roman" pitchFamily="18" charset="0"/>
              </a:rPr>
              <a:t> Национальный статистический комитет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600" b="1" dirty="0" err="1" smtClean="0">
                <a:solidFill>
                  <a:srgbClr val="282BA8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 smtClean="0">
                <a:solidFill>
                  <a:srgbClr val="282BA8"/>
                </a:solidFill>
                <a:latin typeface="Times New Roman" pitchFamily="18" charset="0"/>
              </a:rPr>
              <a:t> Республики</a:t>
            </a:r>
            <a:endParaRPr lang="ru-RU" altLang="ru-RU" sz="1600" b="1" dirty="0" smtClean="0">
              <a:solidFill>
                <a:srgbClr val="282BA8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altLang="ru-RU" sz="500" dirty="0" smtClean="0">
              <a:solidFill>
                <a:srgbClr val="282BA8"/>
              </a:solidFill>
            </a:endParaRPr>
          </a:p>
          <a:p>
            <a:pPr algn="ctr" eaLnBrk="1" hangingPunct="1">
              <a:lnSpc>
                <a:spcPct val="80000"/>
              </a:lnSpc>
            </a:pPr>
            <a:endParaRPr lang="ru-RU" altLang="ru-RU" sz="500" dirty="0" smtClean="0">
              <a:solidFill>
                <a:srgbClr val="282BA8"/>
              </a:solidFill>
            </a:endParaRPr>
          </a:p>
          <a:p>
            <a:pPr algn="ctr" eaLnBrk="1" hangingPunct="1">
              <a:lnSpc>
                <a:spcPct val="80000"/>
              </a:lnSpc>
            </a:pPr>
            <a:endParaRPr lang="ru-RU" altLang="ru-RU" sz="500" dirty="0" smtClean="0">
              <a:solidFill>
                <a:srgbClr val="282BA8"/>
              </a:solidFill>
            </a:endParaRPr>
          </a:p>
          <a:p>
            <a:pPr algn="ctr" eaLnBrk="1" hangingPunct="1">
              <a:lnSpc>
                <a:spcPct val="80000"/>
              </a:lnSpc>
            </a:pPr>
            <a:endParaRPr lang="ru-RU" altLang="ru-RU" sz="2000" dirty="0" smtClean="0">
              <a:solidFill>
                <a:srgbClr val="282BA8"/>
              </a:solidFill>
            </a:endParaRPr>
          </a:p>
          <a:p>
            <a:pPr algn="ctr" eaLnBrk="1" hangingPunct="1">
              <a:lnSpc>
                <a:spcPct val="80000"/>
              </a:lnSpc>
            </a:pPr>
            <a:r>
              <a:rPr lang="ru-RU" altLang="ru-RU" sz="16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Бишкек 2015г.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296838"/>
            <a:ext cx="6516620" cy="1008112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Национальный статистический </a:t>
            </a:r>
            <a:r>
              <a:rPr lang="ru-RU" altLang="ru-RU" sz="2000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комитет </a:t>
            </a:r>
            <a:r>
              <a:rPr lang="ru-RU" altLang="ru-RU" sz="2000" dirty="0" err="1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altLang="ru-RU" sz="2000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 Республики</a:t>
            </a:r>
            <a:endParaRPr lang="ru-RU" sz="2000" dirty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908175" y="260350"/>
            <a:ext cx="6840538" cy="792163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l">
              <a:buFont typeface="Georgia" pitchFamily="18" charset="0"/>
              <a:buNone/>
            </a:pPr>
            <a:r>
              <a:rPr lang="ru-RU" sz="3600" dirty="0" smtClean="0">
                <a:solidFill>
                  <a:srgbClr val="282BA8"/>
                </a:solidFill>
                <a:effectLst/>
                <a:latin typeface="Times New Roman" pitchFamily="18" charset="0"/>
              </a:rPr>
              <a:t>Проблемы внедрения СНС 2008</a:t>
            </a:r>
          </a:p>
        </p:txBody>
      </p:sp>
      <p:pic>
        <p:nvPicPr>
          <p:cNvPr id="14338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349" name="Group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77280"/>
              </p:ext>
            </p:extLst>
          </p:nvPr>
        </p:nvGraphicFramePr>
        <p:xfrm>
          <a:off x="468313" y="1557338"/>
          <a:ext cx="8389937" cy="4608513"/>
        </p:xfrm>
        <a:graphic>
          <a:graphicData uri="http://schemas.openxmlformats.org/drawingml/2006/table">
            <a:tbl>
              <a:tblPr/>
              <a:tblGrid>
                <a:gridCol w="8389937"/>
              </a:tblGrid>
              <a:tr h="4608513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Важный блок в Программе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совершенствования и развития государственной статистики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Кыргызской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Республики на 2015-2019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занимают вопросы внедрения показателей СНС 2008, влияющих на объем и структуру ВВП, а также мероприятия по завершению разработки СНС 1993</a:t>
                      </a:r>
                    </a:p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A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настоящее время:</a:t>
                      </a:r>
                    </a:p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A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составляются такие счета накопления, как финансовый счет и счета других изменений в активах;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методы измерения теневой и неформальной деятельности продолжают оставаться слишком упрощенными; не оценивается нелегальная деятельность; 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финансового посредничества, измеряемые косвенным образом, относятся к промежуточному потреблению условной отрасли; такой метод занижает размер ВВП;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908175" y="260350"/>
            <a:ext cx="6840538" cy="792163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l">
              <a:buFont typeface="Georgia" pitchFamily="18" charset="0"/>
              <a:buNone/>
            </a:pPr>
            <a:r>
              <a:rPr lang="ru-RU" sz="3200" dirty="0" smtClean="0">
                <a:solidFill>
                  <a:srgbClr val="282BA8"/>
                </a:solidFill>
                <a:effectLst/>
                <a:latin typeface="Times New Roman" pitchFamily="18" charset="0"/>
              </a:rPr>
              <a:t>Проблемы внедрения СНС -2008</a:t>
            </a:r>
          </a:p>
        </p:txBody>
      </p:sp>
      <p:pic>
        <p:nvPicPr>
          <p:cNvPr id="15362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85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60157"/>
              </p:ext>
            </p:extLst>
          </p:nvPr>
        </p:nvGraphicFramePr>
        <p:xfrm>
          <a:off x="468313" y="1557338"/>
          <a:ext cx="8389937" cy="4933198"/>
        </p:xfrm>
        <a:graphic>
          <a:graphicData uri="http://schemas.openxmlformats.org/drawingml/2006/table">
            <a:tbl>
              <a:tblPr/>
              <a:tblGrid>
                <a:gridCol w="8389937"/>
              </a:tblGrid>
              <a:tr h="4608513">
                <a:tc>
                  <a:txBody>
                    <a:bodyPr/>
                    <a:lstStyle/>
                    <a:p>
                      <a:pPr marL="228600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A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 расчета потребления основного капитала остается весьма упрощенным; нет  опыта использования метода непрерывной инвентаризации;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 основных фондов, представляемые предприятиями, как правило, оцениваются в ценах приобретения соответствующих лет, а не по восстановительной стоимости (в текущих рыночных ценах), что искажает измерение потребления основного капитала;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жилищные услуги, производимые и потребляемые владельцами жилья, рассчитываемые в системе национальных счетов не соответствуют рыночной экономике, в связи с отсутствием цивилизованного рынка жилья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A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Таблицы «Затраты-Выпуск» (Межотраслевой баланс производства и использования товаров и услуг) формируется с использованием устаревших коэффициентов, полученных на базе расширенного МОБ 2003 </a:t>
                      </a: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Char char="§"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A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marR="0" lvl="0" indent="-1825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A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691680" y="260350"/>
            <a:ext cx="7056784" cy="64837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  <a:buFont typeface="Georgia" pitchFamily="18" charset="0"/>
              <a:buNone/>
              <a:defRPr/>
            </a:pPr>
            <a:r>
              <a:rPr lang="ru-RU" sz="2800" dirty="0">
                <a:solidFill>
                  <a:srgbClr val="282BA8"/>
                </a:solidFill>
                <a:latin typeface="Times New Roman" pitchFamily="18" charset="0"/>
              </a:rPr>
              <a:t>Проблемы </a:t>
            </a:r>
            <a:r>
              <a:rPr lang="ru-RU" sz="2800" dirty="0" smtClean="0">
                <a:solidFill>
                  <a:srgbClr val="282BA8"/>
                </a:solidFill>
                <a:latin typeface="Times New Roman" pitchFamily="18" charset="0"/>
              </a:rPr>
              <a:t>методологического характера</a:t>
            </a:r>
            <a:endParaRPr lang="ru-RU" sz="2800" dirty="0">
              <a:solidFill>
                <a:srgbClr val="282BA8"/>
              </a:solidFill>
              <a:latin typeface="Times New Roman" pitchFamily="18" charset="0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484313"/>
            <a:ext cx="8207375" cy="4897437"/>
          </a:xfrm>
        </p:spPr>
        <p:txBody>
          <a:bodyPr/>
          <a:lstStyle/>
          <a:p>
            <a:pPr marL="44450" indent="0" algn="ctr">
              <a:lnSpc>
                <a:spcPct val="90000"/>
              </a:lnSpc>
              <a:buFont typeface="Georgia" pitchFamily="18" charset="0"/>
              <a:buNone/>
            </a:pPr>
            <a:r>
              <a:rPr lang="ru-RU" altLang="ru-RU" sz="28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Отсутствие методологии и методов расчета адаптированных к условиям республики и соответствующих  СНС 2008:</a:t>
            </a:r>
          </a:p>
          <a:p>
            <a:pPr marL="44450" indent="0">
              <a:lnSpc>
                <a:spcPct val="90000"/>
              </a:lnSpc>
              <a:buFont typeface="Georgia" pitchFamily="18" charset="0"/>
              <a:buNone/>
            </a:pPr>
            <a:endParaRPr lang="ru-RU" altLang="ru-RU" sz="1200" b="1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услуг финансового посредничества, измеряемых косвенным образом (распределение их по институциональным секторам экономики; на производство и потребление);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выпуска Национального банка;</a:t>
            </a:r>
          </a:p>
          <a:p>
            <a:pPr marL="38735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расходов на системы вооружений;</a:t>
            </a:r>
            <a:endParaRPr lang="ru-RU" sz="2400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735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научных исследований и разработок;</a:t>
            </a:r>
            <a:endParaRPr lang="ru-RU" sz="2400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7350" indent="-342900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оценки объемов теневой и неформальной деятельности;</a:t>
            </a:r>
            <a:endParaRPr lang="ru-RU" sz="2400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691680" y="260350"/>
            <a:ext cx="6983239" cy="576263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l">
              <a:buFont typeface="Georgia" pitchFamily="18" charset="0"/>
              <a:buNone/>
              <a:defRPr/>
            </a:pPr>
            <a:r>
              <a:rPr lang="ru-RU" sz="2800" dirty="0">
                <a:solidFill>
                  <a:srgbClr val="282BA8"/>
                </a:solidFill>
                <a:latin typeface="Times New Roman" pitchFamily="18" charset="0"/>
              </a:rPr>
              <a:t>Проблемы методологического </a:t>
            </a:r>
            <a:r>
              <a:rPr lang="ru-RU" sz="2800" dirty="0" smtClean="0">
                <a:solidFill>
                  <a:srgbClr val="282BA8"/>
                </a:solidFill>
                <a:latin typeface="Times New Roman" pitchFamily="18" charset="0"/>
              </a:rPr>
              <a:t>характера</a:t>
            </a:r>
            <a:endParaRPr lang="ru-RU" sz="2800" dirty="0" smtClean="0">
              <a:solidFill>
                <a:srgbClr val="282BA8"/>
              </a:solidFill>
              <a:effectLst/>
              <a:latin typeface="Times New Roman" pitchFamily="18" charset="0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422400"/>
            <a:ext cx="8207375" cy="4527550"/>
          </a:xfrm>
        </p:spPr>
        <p:txBody>
          <a:bodyPr/>
          <a:lstStyle/>
          <a:p>
            <a:pPr marL="44450" indent="0" algn="ctr">
              <a:lnSpc>
                <a:spcPct val="90000"/>
              </a:lnSpc>
              <a:buFont typeface="Georgia" pitchFamily="18" charset="0"/>
              <a:buNone/>
            </a:pPr>
            <a:r>
              <a:rPr lang="ru-RU" altLang="ru-RU" sz="28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Отсутствие методологии и методов расчета адаптированных к условиям республики и соответствующих  СНС 2008: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оценки объемов нелегальной  деятельности;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построения и экспериментальный расчет финансового счета; 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составления и экспериментальный расчет счетов других изменений в активах;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оценки запасов финансовых активов и других непроизведенных активов (материальных и нематериальных);</a:t>
            </a:r>
          </a:p>
          <a:p>
            <a:pPr marL="38735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составления и экспериментальный расчет балансовых счетов.</a:t>
            </a:r>
          </a:p>
        </p:txBody>
      </p:sp>
      <p:pic>
        <p:nvPicPr>
          <p:cNvPr id="17411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sz="quarter" idx="13"/>
          </p:nvPr>
        </p:nvSpPr>
        <p:spPr>
          <a:xfrm>
            <a:off x="2195513" y="333375"/>
            <a:ext cx="4751387" cy="504825"/>
          </a:xfrm>
        </p:spPr>
        <p:txBody>
          <a:bodyPr/>
          <a:lstStyle/>
          <a:p>
            <a:pPr marL="44450" indent="0" algn="ctr">
              <a:buFont typeface="Georgia" pitchFamily="18" charset="0"/>
              <a:buNone/>
            </a:pPr>
            <a:r>
              <a:rPr lang="ru-RU" altLang="ru-RU" sz="3200" b="1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Что необходимо?</a:t>
            </a:r>
            <a:endParaRPr lang="ru-RU" sz="3200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23850" y="1557338"/>
            <a:ext cx="85693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7350" indent="-342900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282BA8"/>
              </a:buClr>
              <a:buSzPct val="130000"/>
              <a:buFont typeface="Wingdings" pitchFamily="2" charset="2"/>
              <a:buChar char="Ø"/>
            </a:pP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Изучение опыта других стран по внедрению СНС 2008;</a:t>
            </a:r>
            <a:endParaRPr lang="en-US" altLang="ru-RU" sz="2400" b="1" dirty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7350" indent="-342900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282BA8"/>
              </a:buClr>
              <a:buSzPct val="130000"/>
              <a:buFont typeface="Wingdings" pitchFamily="2" charset="2"/>
              <a:buChar char="Ø"/>
            </a:pP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Привлечение ведущих экспертов в рамках реализации </a:t>
            </a:r>
            <a:r>
              <a:rPr 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Программы совершенствования и развития государственной статистики </a:t>
            </a:r>
            <a:r>
              <a:rPr lang="ru-RU" sz="2400" b="1" dirty="0" err="1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 Республики на 2015-2019 годы</a:t>
            </a: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87350" indent="-342900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282BA8"/>
              </a:buClr>
              <a:buSzPct val="130000"/>
              <a:buFont typeface="Wingdings" pitchFamily="2" charset="2"/>
              <a:buChar char="Ø"/>
            </a:pP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Повышение потенциала </a:t>
            </a:r>
            <a:r>
              <a:rPr lang="ru-RU" altLang="ru-RU" sz="2400" b="1" dirty="0" err="1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 в процессе внедрения СНС 2008 путем проведения внутренних семинаров по СНС 2008, а также участия в различных курсах за пределами страны;</a:t>
            </a:r>
          </a:p>
          <a:p>
            <a:pPr marL="387350" indent="-342900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282BA8"/>
              </a:buClr>
              <a:buSzPct val="130000"/>
              <a:buFont typeface="Wingdings" pitchFamily="2" charset="2"/>
              <a:buChar char="Ø"/>
            </a:pP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Техническая и финансовая помощь международных финансовых институтов в процессе внедрения СНС 2008, включая рассмотрение вопроса о назначении постоянного представителя в </a:t>
            </a:r>
            <a:r>
              <a:rPr lang="ru-RU" altLang="ru-RU" sz="2400" b="1" dirty="0" err="1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altLang="ru-RU" sz="2400" b="1" dirty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282BA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377" y="908720"/>
            <a:ext cx="7200800" cy="1152127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pl-PL" altLang="ru-RU" sz="4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altLang="ru-RU" sz="4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74" name="Объект 7"/>
          <p:cNvSpPr>
            <a:spLocks noGrp="1"/>
          </p:cNvSpPr>
          <p:nvPr>
            <p:ph sz="quarter" idx="13"/>
          </p:nvPr>
        </p:nvSpPr>
        <p:spPr>
          <a:xfrm>
            <a:off x="1271588" y="620713"/>
            <a:ext cx="7299325" cy="5472112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endParaRPr lang="en-US" altLang="ru-RU" sz="3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endParaRPr lang="en-US" altLang="ru-RU" sz="3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endParaRPr lang="en-US" altLang="ru-RU" sz="3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r>
              <a:rPr lang="ru-RU" altLang="ru-RU" sz="3600" dirty="0" smtClean="0">
                <a:solidFill>
                  <a:srgbClr val="282BA8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 </a:t>
            </a:r>
            <a:endParaRPr lang="en-US" altLang="ru-RU" sz="3600" dirty="0" smtClean="0">
              <a:solidFill>
                <a:srgbClr val="282BA8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endParaRPr lang="ru-RU" sz="3600" dirty="0" smtClean="0">
              <a:solidFill>
                <a:srgbClr val="CC1704"/>
              </a:solidFill>
            </a:endParaRPr>
          </a:p>
        </p:txBody>
      </p:sp>
      <p:graphicFrame>
        <p:nvGraphicFramePr>
          <p:cNvPr id="21672" name="Object 168"/>
          <p:cNvGraphicFramePr>
            <a:graphicFrameLocks noChangeAspect="1"/>
          </p:cNvGraphicFramePr>
          <p:nvPr/>
        </p:nvGraphicFramePr>
        <p:xfrm>
          <a:off x="8172450" y="6237288"/>
          <a:ext cx="6096000" cy="406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4" name="Диаграмма" r:id="rId3" imgW="6096000" imgH="4067175" progId="MSGraph.Chart.8">
                  <p:embed followColorScheme="full"/>
                </p:oleObj>
              </mc:Choice>
              <mc:Fallback>
                <p:oleObj name="Диаграмма" r:id="rId3" imgW="6096000" imgH="4067175" progId="MSGraph.Chart.8">
                  <p:embed followColorScheme="full"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50" y="6237288"/>
                        <a:ext cx="6096000" cy="406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1874</TotalTime>
  <Words>428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Georgia</vt:lpstr>
      <vt:lpstr>Times New Roman</vt:lpstr>
      <vt:lpstr>Trebuchet MS</vt:lpstr>
      <vt:lpstr>Wingdings</vt:lpstr>
      <vt:lpstr>Воздушный поток</vt:lpstr>
      <vt:lpstr>Диаграмма</vt:lpstr>
      <vt:lpstr>Национальный статистический комитет Кыргызской Республики</vt:lpstr>
      <vt:lpstr>Проблемы внедрения СНС 2008</vt:lpstr>
      <vt:lpstr>Проблемы внедрения СНС -2008</vt:lpstr>
      <vt:lpstr>Проблемы методологического характера</vt:lpstr>
      <vt:lpstr>Проблемы методологического характера</vt:lpstr>
      <vt:lpstr>Презентация PowerPoint</vt:lpstr>
      <vt:lpstr>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 Кыргызской Республики</dc:title>
  <dc:creator>ETurgunbaeva</dc:creator>
  <cp:lastModifiedBy>Aorosbaev</cp:lastModifiedBy>
  <cp:revision>67</cp:revision>
  <cp:lastPrinted>2015-09-08T03:38:19Z</cp:lastPrinted>
  <dcterms:created xsi:type="dcterms:W3CDTF">2014-06-17T03:39:51Z</dcterms:created>
  <dcterms:modified xsi:type="dcterms:W3CDTF">2015-09-14T10:12:43Z</dcterms:modified>
</cp:coreProperties>
</file>