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F3D24-30E8-4AA7-86AF-73D272FE94C9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4B963-46FA-4F61-BAC8-3F2DC206A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AFB6A-F054-4EEF-A3A9-5B891B3DEE26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DDA10-2E7F-478D-9677-3A6C9B98D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A8D0F-0B38-4CF1-AB2B-4F958429CF37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D487A-347E-45CE-BDCA-2EFC82A6E9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1B30-699A-4919-B05F-398CE241B7FE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7F793-A051-4DCB-99D5-628C6FD386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EDB57-D4D3-485D-B39B-CC16FD5A6901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CBCFD-4A6D-4AFA-BC25-03EA45EDC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3DA1F-369B-4A93-AACF-70034346BE73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77B17-B483-4E25-B5AC-8F65E68416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208CA-C4F6-4960-BE54-8793E7CC49AC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98839-72BF-4DFB-A5AC-AB1150C4E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D14DE-1D29-41C1-849D-B7EB7CC7AA6E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5D50D-2C6D-4C57-A558-0002650D6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450DF-E1B6-4647-9495-A5E04F8C1740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8DC1D-8B35-455E-91E0-8B8CC19E4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D76AE-9A49-45EB-8ADA-1D9A2EFCBFA7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EB8BA-7D59-4BD4-88D9-5F5733506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F2FE1-334E-4203-8D11-E7E3573744FA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39851-862E-4DCC-8725-017AC3F112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7A141B-7B3D-470D-96D9-6A4F37E35BFA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2ED00C-5A42-4A46-8049-DE06B7EA4C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gsin.gov.k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5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428868"/>
            <a:ext cx="7772400" cy="18573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Сбор статистических данных в уголовно-исполнительной системе Кыргызской Республики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0" y="1600200"/>
            <a:ext cx="7258050" cy="4525963"/>
          </a:xfrm>
        </p:spPr>
        <p:txBody>
          <a:bodyPr rtlCol="0">
            <a:normAutofit fontScale="850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    Под оперативным управлением ГСИН при Правительстве Кыргызской Республики  находятся 32 исправительных учреждения дислоцирующихся в разных областях страны.</a:t>
            </a:r>
            <a:endParaRPr lang="ru-RU" dirty="0"/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     Все исправительные учреждения в обязательном порядке направляют статистические данные о передвижениях осужденных и лиц, заключенных под стражу по установленной форме в центральный орган УИС Кыргызской Республики. </a:t>
            </a:r>
            <a:endParaRPr lang="ru-RU" dirty="0"/>
          </a:p>
        </p:txBody>
      </p:sp>
      <p:pic>
        <p:nvPicPr>
          <p:cNvPr id="14339" name="Рисунок 5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14500" y="274638"/>
            <a:ext cx="6972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Сбор статистических данных в уголовно-исполнительной системе Кыргызской Республики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	     </a:t>
            </a:r>
            <a:r>
              <a:rPr lang="ru-RU" dirty="0" smtClean="0"/>
              <a:t>   </a:t>
            </a:r>
            <a:r>
              <a:rPr lang="ru-RU" dirty="0" smtClean="0"/>
              <a:t>Система сбора статистических данных из подведомственных подразделений ГСИН  по утвержденным формам осуществляется централизованно.</a:t>
            </a:r>
          </a:p>
        </p:txBody>
      </p:sp>
      <p:pic>
        <p:nvPicPr>
          <p:cNvPr id="15362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1714500" y="274638"/>
            <a:ext cx="6972300" cy="1143000"/>
          </a:xfrm>
        </p:spPr>
        <p:txBody>
          <a:bodyPr/>
          <a:lstStyle/>
          <a:p>
            <a:r>
              <a:rPr lang="ru-RU" sz="1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Сбор статистических данных в уголовно-исполнительной системе Кыргызской Республики</a:t>
            </a:r>
            <a:endParaRPr lang="ru-RU" sz="14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0" y="1600200"/>
            <a:ext cx="7258050" cy="4525963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sz="3000" dirty="0" smtClean="0"/>
              <a:t>      Процедура сбора сведений о лицах, заключенных под стражу и осужденных начина</a:t>
            </a:r>
            <a:r>
              <a:rPr lang="ru-RU" sz="3000" dirty="0" smtClean="0">
                <a:latin typeface="Arial" charset="0"/>
              </a:rPr>
              <a:t>е</a:t>
            </a:r>
            <a:r>
              <a:rPr lang="ru-RU" sz="3000" dirty="0" smtClean="0"/>
              <a:t>тся с момента поступления человека в следственны</a:t>
            </a:r>
            <a:r>
              <a:rPr lang="ru-RU" sz="3000" dirty="0" smtClean="0">
                <a:latin typeface="Arial" charset="0"/>
              </a:rPr>
              <a:t>й</a:t>
            </a:r>
            <a:r>
              <a:rPr lang="ru-RU" sz="3000" dirty="0" smtClean="0"/>
              <a:t> изолятор ГСИН.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endParaRPr lang="ru-RU" sz="3000" dirty="0" smtClean="0"/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ru-RU" sz="3000" dirty="0" smtClean="0"/>
              <a:t>           При поступлении на основании </a:t>
            </a:r>
            <a:r>
              <a:rPr lang="ru-RU" sz="3000" dirty="0" smtClean="0">
                <a:latin typeface="Arial" charset="0"/>
              </a:rPr>
              <a:t>постановления </a:t>
            </a:r>
            <a:r>
              <a:rPr lang="ru-RU" sz="3000" dirty="0" smtClean="0"/>
              <a:t>суда  оформляются личные дела, куда подшивается и накапливается вся информация в отношении осужденного или лица заключенного под стражу.    </a:t>
            </a:r>
          </a:p>
        </p:txBody>
      </p:sp>
      <p:pic>
        <p:nvPicPr>
          <p:cNvPr id="16387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38" y="1600200"/>
            <a:ext cx="6900862" cy="4525963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ru-RU" sz="3000" dirty="0" smtClean="0"/>
              <a:t>            В личных делах осужденных и лиц, заключенных под стражу имеются анкетные данные человека и другие процессуальные документы. 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ru-RU" sz="3000" dirty="0" smtClean="0"/>
              <a:t>            На основании имеющихся сведений заполняется специальная карточка </a:t>
            </a:r>
            <a:r>
              <a:rPr lang="ru-RU" sz="3000" dirty="0" smtClean="0">
                <a:latin typeface="Arial" charset="0"/>
              </a:rPr>
              <a:t>по форме </a:t>
            </a:r>
            <a:r>
              <a:rPr lang="ru-RU" sz="3000" dirty="0" smtClean="0"/>
              <a:t>№5 на следственно-арестованного лица для постановки его на учет</a:t>
            </a:r>
            <a:r>
              <a:rPr lang="ru-RU" sz="3000" dirty="0" smtClean="0">
                <a:latin typeface="Arial" charset="0"/>
              </a:rPr>
              <a:t> специальной части </a:t>
            </a:r>
            <a:r>
              <a:rPr lang="ru-RU" sz="3000" dirty="0" smtClean="0"/>
              <a:t>следственного  изолятора.</a:t>
            </a:r>
          </a:p>
        </p:txBody>
      </p:sp>
      <p:pic>
        <p:nvPicPr>
          <p:cNvPr id="17411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500" y="1600200"/>
            <a:ext cx="6972300" cy="452596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Arial" charset="0"/>
              <a:buNone/>
            </a:pPr>
            <a:r>
              <a:rPr lang="ru-RU" sz="3000" dirty="0" smtClean="0"/>
              <a:t>             В </a:t>
            </a:r>
            <a:r>
              <a:rPr lang="ru-RU" sz="3000" dirty="0" smtClean="0">
                <a:latin typeface="Arial" charset="0"/>
              </a:rPr>
              <a:t>карточку по </a:t>
            </a:r>
            <a:r>
              <a:rPr lang="ru-RU" sz="3000" dirty="0" smtClean="0"/>
              <a:t>форме №5 заносятся общегражданские сведения, необходимые для идентификации человека, такие как Ф.И.О, год рождения и другие сведения, сведения по органу за кем числится осужденный и лицо заключенное под стражу, наименование суда избравшего меру пресечения, статьи УК КР, сроки содержания и наказания. </a:t>
            </a:r>
          </a:p>
        </p:txBody>
      </p:sp>
      <p:pic>
        <p:nvPicPr>
          <p:cNvPr id="18435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1500188" y="2071688"/>
            <a:ext cx="7115175" cy="4525962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ru-RU" dirty="0" smtClean="0">
                <a:latin typeface="+mj-lt"/>
              </a:rPr>
              <a:t>    </a:t>
            </a:r>
            <a:r>
              <a:rPr lang="ru-RU" dirty="0" smtClean="0">
                <a:latin typeface="+mj-lt"/>
              </a:rPr>
              <a:t>       </a:t>
            </a:r>
            <a:r>
              <a:rPr lang="ru-RU" dirty="0" smtClean="0">
                <a:latin typeface="+mj-lt"/>
                <a:cs typeface="Arial" pitchFamily="34" charset="0"/>
              </a:rPr>
              <a:t>Вся </a:t>
            </a:r>
            <a:r>
              <a:rPr lang="ru-RU" dirty="0" smtClean="0">
                <a:latin typeface="+mj-lt"/>
                <a:cs typeface="Arial" pitchFamily="34" charset="0"/>
              </a:rPr>
              <a:t>процедура по регистрации и </a:t>
            </a:r>
            <a:r>
              <a:rPr lang="ru-RU" dirty="0" smtClean="0">
                <a:latin typeface="+mj-lt"/>
                <a:cs typeface="Arial" pitchFamily="34" charset="0"/>
              </a:rPr>
              <a:t>сбору информаций </a:t>
            </a:r>
            <a:r>
              <a:rPr lang="ru-RU" dirty="0" smtClean="0">
                <a:latin typeface="+mj-lt"/>
                <a:cs typeface="Arial" pitchFamily="34" charset="0"/>
              </a:rPr>
              <a:t>регламентируется внутренними Инструкциями, имеющими	 гриф «Секретно» и «ДСП», которые являются обязательными для всех сотрудников специальных частей учреждений. </a:t>
            </a:r>
          </a:p>
        </p:txBody>
      </p:sp>
      <p:pic>
        <p:nvPicPr>
          <p:cNvPr id="19459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2286000"/>
            <a:ext cx="7286625" cy="3454400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 Учет всех сведений ведется ручным методом (карточки). </a:t>
            </a:r>
            <a:endParaRPr lang="ru-RU" dirty="0"/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 Единая электронная база данных осужденных и лиц, заключенных под стражу не имеется.</a:t>
            </a:r>
            <a:endParaRPr lang="ru-RU" dirty="0"/>
          </a:p>
        </p:txBody>
      </p:sp>
      <p:pic>
        <p:nvPicPr>
          <p:cNvPr id="20483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2205038"/>
            <a:ext cx="8229600" cy="333216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  <a:buNone/>
            </a:pPr>
            <a:r>
              <a:rPr lang="ru-RU" dirty="0" smtClean="0"/>
              <a:t>            В процессе сбора и накопления данных в</a:t>
            </a:r>
            <a:r>
              <a:rPr lang="ru-RU" dirty="0" smtClean="0">
                <a:latin typeface="Arial" charset="0"/>
              </a:rPr>
              <a:t> </a:t>
            </a:r>
            <a:r>
              <a:rPr lang="ru-RU" dirty="0" smtClean="0"/>
              <a:t> личных карточках осужденных и лиц, заключенных под стражу  специфические идентификаторы не указываются. </a:t>
            </a:r>
          </a:p>
          <a:p>
            <a:pPr algn="just">
              <a:lnSpc>
                <a:spcPct val="90000"/>
              </a:lnSpc>
              <a:buNone/>
            </a:pPr>
            <a:r>
              <a:rPr lang="ru-RU" dirty="0" smtClean="0"/>
              <a:t>            Они указываются в материалах личного дела.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            </a:t>
            </a:r>
          </a:p>
        </p:txBody>
      </p:sp>
      <p:pic>
        <p:nvPicPr>
          <p:cNvPr id="21507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928802"/>
            <a:ext cx="7186612" cy="4257692"/>
          </a:xfrm>
        </p:spPr>
        <p:txBody>
          <a:bodyPr rtlCol="0">
            <a:normAutofit fontScale="77500" lnSpcReduction="20000"/>
          </a:bodyPr>
          <a:lstStyle/>
          <a:p>
            <a:pPr algn="just" fontAlgn="auto">
              <a:spcAft>
                <a:spcPts val="0"/>
              </a:spcAft>
              <a:buNone/>
              <a:defRPr/>
            </a:pPr>
            <a:r>
              <a:rPr lang="ru-RU" dirty="0" smtClean="0"/>
              <a:t>           </a:t>
            </a:r>
            <a:r>
              <a:rPr lang="ru-RU" dirty="0" smtClean="0"/>
              <a:t>При необходимости согласно запросам все необходимые сведения, бумажные карточки перебираются и извлекаются  ручным методом.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       В связи с отсутствием единой электронной базы данных, а также учитывая ручной метод работы, сбор информации ведется по одному или двум параметрам(статья, фамилия).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</a:t>
            </a:r>
            <a:r>
              <a:rPr lang="ru-RU" dirty="0" smtClean="0"/>
              <a:t>        </a:t>
            </a:r>
            <a:r>
              <a:rPr lang="ru-RU" dirty="0" smtClean="0"/>
              <a:t> </a:t>
            </a:r>
            <a:r>
              <a:rPr lang="ru-RU" dirty="0" smtClean="0"/>
              <a:t>Утвержденной формы поиска не имеется, за исключением сбора количественных данных.</a:t>
            </a:r>
          </a:p>
        </p:txBody>
      </p:sp>
      <p:pic>
        <p:nvPicPr>
          <p:cNvPr id="22531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1763713" y="1628775"/>
            <a:ext cx="6900862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   Результатом поиска является количественный показатель по определенным параметрам, список лиц, по заранее заданным параметрам или сведения по определенному лицу.</a:t>
            </a:r>
          </a:p>
        </p:txBody>
      </p:sp>
      <p:pic>
        <p:nvPicPr>
          <p:cNvPr id="23555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313" y="2214554"/>
            <a:ext cx="7329487" cy="391160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ru-RU" sz="3000" dirty="0" smtClean="0"/>
              <a:t>      Для оптимизации поиска лиц, совершивших несколько преступлений, применяется правило «Основного преступления», которое классифицируется </a:t>
            </a:r>
            <a:r>
              <a:rPr lang="ru-RU" sz="3000" dirty="0" smtClean="0">
                <a:latin typeface="Arial" charset="0"/>
              </a:rPr>
              <a:t>по тяжести совершенного </a:t>
            </a:r>
            <a:r>
              <a:rPr lang="ru-RU" sz="3000" dirty="0" smtClean="0"/>
              <a:t>преступлени</a:t>
            </a:r>
            <a:r>
              <a:rPr lang="ru-RU" sz="3000" dirty="0" smtClean="0">
                <a:latin typeface="Arial" charset="0"/>
              </a:rPr>
              <a:t>я</a:t>
            </a:r>
            <a:r>
              <a:rPr lang="ru-RU" sz="3000" dirty="0" smtClean="0"/>
              <a:t>.    </a:t>
            </a:r>
          </a:p>
        </p:txBody>
      </p:sp>
      <p:pic>
        <p:nvPicPr>
          <p:cNvPr id="24579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25" y="1600200"/>
            <a:ext cx="7115175" cy="504351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           Ежедневно в учреждениях ГСИН заполняются суточные ведомости по количеству осужденных и лиц, заключенных под стражу.  </a:t>
            </a:r>
          </a:p>
          <a:p>
            <a:pPr algn="just"/>
            <a:r>
              <a:rPr lang="ru-RU" sz="2000" dirty="0" smtClean="0"/>
              <a:t>           На первое число каждого месяца сотрудниками учреждений составляются по утвержденной форме отчеты по фактической численности, а также по убывшим и освобожденным лицам для дальнейшей передачи в центральный орган УИС. </a:t>
            </a:r>
          </a:p>
          <a:p>
            <a:pPr algn="just"/>
            <a:r>
              <a:rPr lang="ru-RU" sz="2000" dirty="0" smtClean="0"/>
              <a:t>           Копия отчета остается в учреждениях.  Для учета количественного состава осужденных и лиц, заключенных под стражу </a:t>
            </a:r>
            <a:r>
              <a:rPr lang="ru-RU" sz="2000" dirty="0" smtClean="0">
                <a:latin typeface="Arial" charset="0"/>
              </a:rPr>
              <a:t>составляются</a:t>
            </a:r>
            <a:r>
              <a:rPr lang="ru-RU" sz="2000" dirty="0" smtClean="0"/>
              <a:t> ежемесячные, ежеквартальные и ежегодные формы отчетности. </a:t>
            </a:r>
          </a:p>
          <a:p>
            <a:pPr algn="just">
              <a:lnSpc>
                <a:spcPct val="90000"/>
              </a:lnSpc>
              <a:buFont typeface="Arial" charset="0"/>
              <a:buNone/>
            </a:pPr>
            <a:r>
              <a:rPr lang="ru-RU" sz="2000" dirty="0" smtClean="0"/>
              <a:t>                 Учет по другим параметрам в системе УИС  производится на основании поступившего запроса из других ведомств и министерств. </a:t>
            </a:r>
          </a:p>
        </p:txBody>
      </p:sp>
      <p:pic>
        <p:nvPicPr>
          <p:cNvPr id="25603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500" y="1600200"/>
            <a:ext cx="6972300" cy="4525963"/>
          </a:xfrm>
        </p:spPr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  <a:buFont typeface="Arial" charset="0"/>
              <a:buNone/>
            </a:pPr>
            <a:r>
              <a:rPr lang="ru-RU" sz="2700" dirty="0" smtClean="0"/>
              <a:t>            Отчеты </a:t>
            </a:r>
            <a:r>
              <a:rPr lang="ru-RU" sz="2700" dirty="0" smtClean="0">
                <a:latin typeface="Arial" charset="0"/>
              </a:rPr>
              <a:t>по численности лиц, заключенных под стражу и осужденных </a:t>
            </a:r>
            <a:r>
              <a:rPr lang="ru-RU" sz="2700" dirty="0" smtClean="0"/>
              <a:t>поступившие</a:t>
            </a:r>
            <a:r>
              <a:rPr lang="ru-RU" sz="2700" dirty="0" smtClean="0">
                <a:latin typeface="Arial" charset="0"/>
              </a:rPr>
              <a:t> из всех учреждений ГСИН в Отделе исполнения приговоров и специального учета ГСИН</a:t>
            </a:r>
            <a:r>
              <a:rPr lang="ru-RU" sz="2700" dirty="0" smtClean="0"/>
              <a:t> </a:t>
            </a:r>
            <a:r>
              <a:rPr lang="ru-RU" sz="2700" dirty="0" smtClean="0">
                <a:latin typeface="Arial" charset="0"/>
              </a:rPr>
              <a:t> обобщаются для </a:t>
            </a:r>
            <a:r>
              <a:rPr lang="ru-RU" sz="2700" dirty="0" smtClean="0"/>
              <a:t>составления квартальных и годовых отчетов. </a:t>
            </a:r>
          </a:p>
          <a:p>
            <a:pPr algn="just">
              <a:lnSpc>
                <a:spcPct val="90000"/>
              </a:lnSpc>
              <a:buFont typeface="Arial" charset="0"/>
              <a:buNone/>
            </a:pPr>
            <a:r>
              <a:rPr lang="ru-RU" sz="2700" dirty="0" smtClean="0"/>
              <a:t> </a:t>
            </a:r>
          </a:p>
          <a:p>
            <a:pPr algn="just">
              <a:lnSpc>
                <a:spcPct val="90000"/>
              </a:lnSpc>
              <a:buFont typeface="Arial" charset="0"/>
              <a:buNone/>
            </a:pPr>
            <a:r>
              <a:rPr lang="ru-RU" sz="2700" dirty="0" smtClean="0"/>
              <a:t>            По запросу Главного штаба ГСИН сведения могут передаваться в виде справки для использования данных по подведению итогов деятельности ГСИН в целом. </a:t>
            </a:r>
          </a:p>
        </p:txBody>
      </p:sp>
      <p:pic>
        <p:nvPicPr>
          <p:cNvPr id="28675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500" y="1600200"/>
            <a:ext cx="6972300" cy="4525963"/>
          </a:xfrm>
        </p:spPr>
        <p:txBody>
          <a:bodyPr>
            <a:normAutofit/>
          </a:bodyPr>
          <a:lstStyle/>
          <a:p>
            <a:pPr algn="just">
              <a:buFont typeface="Arial" charset="0"/>
              <a:buNone/>
            </a:pPr>
            <a:r>
              <a:rPr lang="ru-RU" sz="3000" dirty="0" smtClean="0"/>
              <a:t>            В отчетах указываются количество осужденных и лиц, заключенных под стражу,</a:t>
            </a:r>
            <a:r>
              <a:rPr lang="ru-RU" sz="3000" dirty="0" smtClean="0">
                <a:latin typeface="Arial" charset="0"/>
              </a:rPr>
              <a:t> в отдельности</a:t>
            </a:r>
            <a:r>
              <a:rPr lang="ru-RU" sz="3000" dirty="0" smtClean="0"/>
              <a:t> женщин, мужчин и несовершеннолетних лиц, возрастной состав,</a:t>
            </a:r>
            <a:r>
              <a:rPr lang="ru-RU" sz="3000" dirty="0" smtClean="0">
                <a:latin typeface="Arial" charset="0"/>
              </a:rPr>
              <a:t> режим содержания,</a:t>
            </a:r>
            <a:r>
              <a:rPr lang="ru-RU" sz="3000" dirty="0" smtClean="0"/>
              <a:t> количественное соотношение по видам преступлени</a:t>
            </a:r>
            <a:r>
              <a:rPr lang="ru-RU" sz="3000" dirty="0" smtClean="0">
                <a:latin typeface="Arial" charset="0"/>
              </a:rPr>
              <a:t>й, </a:t>
            </a:r>
            <a:r>
              <a:rPr lang="ru-RU" sz="3000" dirty="0" smtClean="0"/>
              <a:t> количество иностранных граждан и.т.д. </a:t>
            </a:r>
          </a:p>
        </p:txBody>
      </p:sp>
      <p:pic>
        <p:nvPicPr>
          <p:cNvPr id="29699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1714500" y="2071688"/>
            <a:ext cx="6972300" cy="4525962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ru-RU" dirty="0" smtClean="0"/>
              <a:t>            По запросу других отделов и управлений ГСИН, а также министерств и ведомств статистические данные передаются в виде справки для дальнейшего использования в своих расчетах, отчетах и исследованиях. </a:t>
            </a:r>
          </a:p>
        </p:txBody>
      </p:sp>
      <p:pic>
        <p:nvPicPr>
          <p:cNvPr id="30723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38" y="1600200"/>
            <a:ext cx="6900862" cy="4525963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 Полученные статистические  данные могут передаваться гражданскому сектору по запросу последних без разделения на конкретные показатели, т.е. общее количество.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  Сведения о количестве лиц, в разрезе по учреждениям имеют ограниченный доступ. </a:t>
            </a:r>
            <a:endParaRPr lang="ru-RU" dirty="0"/>
          </a:p>
        </p:txBody>
      </p:sp>
      <p:pic>
        <p:nvPicPr>
          <p:cNvPr id="31747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2"/>
          <p:cNvSpPr>
            <a:spLocks noGrp="1"/>
          </p:cNvSpPr>
          <p:nvPr>
            <p:ph idx="1"/>
          </p:nvPr>
        </p:nvSpPr>
        <p:spPr>
          <a:xfrm>
            <a:off x="1928813" y="1600200"/>
            <a:ext cx="6757987" cy="4525963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ru-RU" smtClean="0"/>
              <a:t>           </a:t>
            </a:r>
          </a:p>
        </p:txBody>
      </p:sp>
      <p:pic>
        <p:nvPicPr>
          <p:cNvPr id="32771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480" y="142852"/>
            <a:ext cx="6972300" cy="85725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000232" y="1428736"/>
            <a:ext cx="678661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y-KG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        Для обеспечения прозрачности деятельности ГСИН на официальном сайте (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  <a:hlinkClick r:id="rId3"/>
              </a:rPr>
              <a:t>gsin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  <a:hlinkClick r:id="rId3"/>
              </a:rPr>
              <a:t>gov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  <a:hlinkClick r:id="rId3"/>
              </a:rPr>
              <a:t>kg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) ежеквартально опубликовываются итоги деятельности ГСИН.     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        Также, функционирует электронная приемная, где граждане могут получить квалифицированную консультацию по интересующим вопросам.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Содержимое 2"/>
          <p:cNvSpPr>
            <a:spLocks noGrp="1"/>
          </p:cNvSpPr>
          <p:nvPr>
            <p:ph idx="1"/>
          </p:nvPr>
        </p:nvSpPr>
        <p:spPr>
          <a:xfrm>
            <a:off x="500063" y="2571750"/>
            <a:ext cx="8229600" cy="4525963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ru-RU" dirty="0" smtClean="0"/>
              <a:t>            Согласно Инструкциям по работе с секретными данными статистические сведения и иные материалы хранятся в архиве ГСИН в течение 5 лет. </a:t>
            </a:r>
          </a:p>
        </p:txBody>
      </p:sp>
      <p:pic>
        <p:nvPicPr>
          <p:cNvPr id="33795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38" y="1600200"/>
            <a:ext cx="6900862" cy="4525963"/>
          </a:xfrm>
        </p:spPr>
        <p:txBody>
          <a:bodyPr rtlCol="0"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          В центральном органе УИС со статистическими данными работают сотрудники отделов и управлений в функциональные обязанности которых входит работа по сбору информации и осуществлению анализа деятельности курируемых служб.</a:t>
            </a:r>
          </a:p>
          <a:p>
            <a:pPr algn="just">
              <a:buNone/>
            </a:pPr>
            <a:r>
              <a:rPr lang="ru-RU" dirty="0" smtClean="0"/>
              <a:t>             На базе Учебного центра ГСИН согласно тематическим планам проводятся курсы повышения квалификации сотрудников УИС. </a:t>
            </a:r>
          </a:p>
        </p:txBody>
      </p:sp>
      <p:pic>
        <p:nvPicPr>
          <p:cNvPr id="34819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15716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</a:t>
            </a:r>
            <a:r>
              <a:rPr lang="ru-RU" b="1" dirty="0" smtClean="0"/>
              <a:t>         Спасибо </a:t>
            </a:r>
            <a:r>
              <a:rPr lang="ru-RU" b="1" dirty="0" smtClean="0"/>
              <a:t>за внимание</a:t>
            </a:r>
          </a:p>
        </p:txBody>
      </p:sp>
      <p:pic>
        <p:nvPicPr>
          <p:cNvPr id="35843" name="Рисунок 3" descr="Лого ГСИН_ПНГ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2428875"/>
            <a:ext cx="1571625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500" y="274638"/>
            <a:ext cx="69723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Сбор статистических данных в уголовно-исполнительной системе Кыргызской Республики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809</TotalTime>
  <Words>910</Words>
  <Application>Microsoft Office PowerPoint</Application>
  <PresentationFormat>Экран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Сбор статистических данных в уголовно-исполнительной системе Кыргызской Республики</vt:lpstr>
      <vt:lpstr>Слайд 2</vt:lpstr>
      <vt:lpstr>Сбор статистических данных в уголовно-исполнительной системе Кыргызской Республики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Сбор статистических данных в уголовно-исполнительной системе Кыргызской Республики</dc:title>
  <dc:creator>-</dc:creator>
  <cp:lastModifiedBy>-</cp:lastModifiedBy>
  <cp:revision>131</cp:revision>
  <dcterms:created xsi:type="dcterms:W3CDTF">2017-06-12T06:54:11Z</dcterms:created>
  <dcterms:modified xsi:type="dcterms:W3CDTF">2017-06-16T07:12:17Z</dcterms:modified>
</cp:coreProperties>
</file>